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tags/tag2.xml" ContentType="application/vnd.openxmlformats-officedocument.presentationml.tags+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82"/>
  </p:notesMasterIdLst>
  <p:handoutMasterIdLst>
    <p:handoutMasterId r:id="rId83"/>
  </p:handoutMasterIdLst>
  <p:sldIdLst>
    <p:sldId id="563" r:id="rId2"/>
    <p:sldId id="639" r:id="rId3"/>
    <p:sldId id="640" r:id="rId4"/>
    <p:sldId id="750" r:id="rId5"/>
    <p:sldId id="747" r:id="rId6"/>
    <p:sldId id="748" r:id="rId7"/>
    <p:sldId id="749" r:id="rId8"/>
    <p:sldId id="642" r:id="rId9"/>
    <p:sldId id="645" r:id="rId10"/>
    <p:sldId id="644" r:id="rId11"/>
    <p:sldId id="643" r:id="rId12"/>
    <p:sldId id="647" r:id="rId13"/>
    <p:sldId id="648" r:id="rId14"/>
    <p:sldId id="650" r:id="rId15"/>
    <p:sldId id="651" r:id="rId16"/>
    <p:sldId id="652" r:id="rId17"/>
    <p:sldId id="682" r:id="rId18"/>
    <p:sldId id="655" r:id="rId19"/>
    <p:sldId id="656" r:id="rId20"/>
    <p:sldId id="734" r:id="rId21"/>
    <p:sldId id="764" r:id="rId22"/>
    <p:sldId id="657" r:id="rId23"/>
    <p:sldId id="765" r:id="rId24"/>
    <p:sldId id="751" r:id="rId25"/>
    <p:sldId id="752" r:id="rId26"/>
    <p:sldId id="753" r:id="rId27"/>
    <p:sldId id="658" r:id="rId28"/>
    <p:sldId id="659" r:id="rId29"/>
    <p:sldId id="733" r:id="rId30"/>
    <p:sldId id="683" r:id="rId31"/>
    <p:sldId id="684" r:id="rId32"/>
    <p:sldId id="667" r:id="rId33"/>
    <p:sldId id="754" r:id="rId34"/>
    <p:sldId id="668" r:id="rId35"/>
    <p:sldId id="671" r:id="rId36"/>
    <p:sldId id="739" r:id="rId37"/>
    <p:sldId id="672" r:id="rId38"/>
    <p:sldId id="740" r:id="rId39"/>
    <p:sldId id="673" r:id="rId40"/>
    <p:sldId id="674" r:id="rId41"/>
    <p:sldId id="675" r:id="rId42"/>
    <p:sldId id="676" r:id="rId43"/>
    <p:sldId id="677" r:id="rId44"/>
    <p:sldId id="698" r:id="rId45"/>
    <p:sldId id="699" r:id="rId46"/>
    <p:sldId id="700" r:id="rId47"/>
    <p:sldId id="701" r:id="rId48"/>
    <p:sldId id="702" r:id="rId49"/>
    <p:sldId id="703" r:id="rId50"/>
    <p:sldId id="704" r:id="rId51"/>
    <p:sldId id="705" r:id="rId52"/>
    <p:sldId id="706" r:id="rId53"/>
    <p:sldId id="707" r:id="rId54"/>
    <p:sldId id="708" r:id="rId55"/>
    <p:sldId id="709" r:id="rId56"/>
    <p:sldId id="710" r:id="rId57"/>
    <p:sldId id="711" r:id="rId58"/>
    <p:sldId id="759" r:id="rId59"/>
    <p:sldId id="713" r:id="rId60"/>
    <p:sldId id="714" r:id="rId61"/>
    <p:sldId id="715" r:id="rId62"/>
    <p:sldId id="716" r:id="rId63"/>
    <p:sldId id="717" r:id="rId64"/>
    <p:sldId id="718" r:id="rId65"/>
    <p:sldId id="719" r:id="rId66"/>
    <p:sldId id="720" r:id="rId67"/>
    <p:sldId id="721" r:id="rId68"/>
    <p:sldId id="722" r:id="rId69"/>
    <p:sldId id="723" r:id="rId70"/>
    <p:sldId id="724" r:id="rId71"/>
    <p:sldId id="725" r:id="rId72"/>
    <p:sldId id="726" r:id="rId73"/>
    <p:sldId id="761" r:id="rId74"/>
    <p:sldId id="727" r:id="rId75"/>
    <p:sldId id="728" r:id="rId76"/>
    <p:sldId id="729" r:id="rId77"/>
    <p:sldId id="730" r:id="rId78"/>
    <p:sldId id="731" r:id="rId79"/>
    <p:sldId id="763" r:id="rId80"/>
    <p:sldId id="762" r:id="rId81"/>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0093"/>
    <a:srgbClr val="008000"/>
    <a:srgbClr val="FF0066"/>
    <a:srgbClr val="FF0000"/>
    <a:srgbClr val="CC0066"/>
    <a:srgbClr val="333399"/>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7" autoAdjust="0"/>
    <p:restoredTop sz="86765" autoAdjust="0"/>
  </p:normalViewPr>
  <p:slideViewPr>
    <p:cSldViewPr>
      <p:cViewPr varScale="1">
        <p:scale>
          <a:sx n="102" d="100"/>
          <a:sy n="102" d="100"/>
        </p:scale>
        <p:origin x="1800" y="184"/>
      </p:cViewPr>
      <p:guideLst>
        <p:guide orient="horz" pos="2160"/>
        <p:guide pos="2880"/>
      </p:guideLst>
    </p:cSldViewPr>
  </p:slideViewPr>
  <p:notesTextViewPr>
    <p:cViewPr>
      <p:scale>
        <a:sx n="100" d="100"/>
        <a:sy n="100" d="100"/>
      </p:scale>
      <p:origin x="0" y="0"/>
    </p:cViewPr>
  </p:notesTextViewPr>
  <p:sorterViewPr>
    <p:cViewPr>
      <p:scale>
        <a:sx n="51" d="100"/>
        <a:sy n="51" d="100"/>
      </p:scale>
      <p:origin x="0" y="0"/>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6/4/24</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6/4/24</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7300" y="720725"/>
            <a:ext cx="4800600" cy="360045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a:t>
            </a:fld>
            <a:endParaRPr lang="en-US" dirty="0"/>
          </a:p>
        </p:txBody>
      </p:sp>
    </p:spTree>
    <p:extLst>
      <p:ext uri="{BB962C8B-B14F-4D97-AF65-F5344CB8AC3E}">
        <p14:creationId xmlns:p14="http://schemas.microsoft.com/office/powerpoint/2010/main" val="7919051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7924372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41856025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22341413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12444249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14</a:t>
            </a:fld>
            <a:endParaRPr lang="en-US"/>
          </a:p>
        </p:txBody>
      </p:sp>
    </p:spTree>
    <p:extLst>
      <p:ext uri="{BB962C8B-B14F-4D97-AF65-F5344CB8AC3E}">
        <p14:creationId xmlns:p14="http://schemas.microsoft.com/office/powerpoint/2010/main" val="40196954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2826087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41071598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17</a:t>
            </a:fld>
            <a:endParaRPr lang="en-US"/>
          </a:p>
        </p:txBody>
      </p:sp>
    </p:spTree>
    <p:extLst>
      <p:ext uri="{BB962C8B-B14F-4D97-AF65-F5344CB8AC3E}">
        <p14:creationId xmlns:p14="http://schemas.microsoft.com/office/powerpoint/2010/main" val="3358933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16695777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19</a:t>
            </a:fld>
            <a:endParaRPr lang="en-US"/>
          </a:p>
        </p:txBody>
      </p:sp>
    </p:spTree>
    <p:extLst>
      <p:ext uri="{BB962C8B-B14F-4D97-AF65-F5344CB8AC3E}">
        <p14:creationId xmlns:p14="http://schemas.microsoft.com/office/powerpoint/2010/main" val="31379168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28397664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13852641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11837613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28167547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38622496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32314390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4498732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33604410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38504566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2115789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32</a:t>
            </a:fld>
            <a:endParaRPr lang="en-US"/>
          </a:p>
        </p:txBody>
      </p:sp>
    </p:spTree>
    <p:extLst>
      <p:ext uri="{BB962C8B-B14F-4D97-AF65-F5344CB8AC3E}">
        <p14:creationId xmlns:p14="http://schemas.microsoft.com/office/powerpoint/2010/main" val="2810926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a:t>
            </a:fld>
            <a:endParaRPr lang="en-US"/>
          </a:p>
        </p:txBody>
      </p:sp>
    </p:spTree>
    <p:extLst>
      <p:ext uri="{BB962C8B-B14F-4D97-AF65-F5344CB8AC3E}">
        <p14:creationId xmlns:p14="http://schemas.microsoft.com/office/powerpoint/2010/main" val="8814579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33</a:t>
            </a:fld>
            <a:endParaRPr lang="en-US"/>
          </a:p>
        </p:txBody>
      </p:sp>
    </p:spTree>
    <p:extLst>
      <p:ext uri="{BB962C8B-B14F-4D97-AF65-F5344CB8AC3E}">
        <p14:creationId xmlns:p14="http://schemas.microsoft.com/office/powerpoint/2010/main" val="18699036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34</a:t>
            </a:fld>
            <a:endParaRPr lang="en-US"/>
          </a:p>
        </p:txBody>
      </p:sp>
    </p:spTree>
    <p:extLst>
      <p:ext uri="{BB962C8B-B14F-4D97-AF65-F5344CB8AC3E}">
        <p14:creationId xmlns:p14="http://schemas.microsoft.com/office/powerpoint/2010/main" val="24972734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28225550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11760475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37705266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15189862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13988132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30116508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41</a:t>
            </a:fld>
            <a:endParaRPr lang="en-US"/>
          </a:p>
        </p:txBody>
      </p:sp>
    </p:spTree>
    <p:extLst>
      <p:ext uri="{BB962C8B-B14F-4D97-AF65-F5344CB8AC3E}">
        <p14:creationId xmlns:p14="http://schemas.microsoft.com/office/powerpoint/2010/main" val="5149527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42</a:t>
            </a:fld>
            <a:endParaRPr lang="en-US"/>
          </a:p>
        </p:txBody>
      </p:sp>
    </p:spTree>
    <p:extLst>
      <p:ext uri="{BB962C8B-B14F-4D97-AF65-F5344CB8AC3E}">
        <p14:creationId xmlns:p14="http://schemas.microsoft.com/office/powerpoint/2010/main" val="2309225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4</a:t>
            </a:fld>
            <a:endParaRPr lang="en-US"/>
          </a:p>
        </p:txBody>
      </p:sp>
    </p:spTree>
    <p:extLst>
      <p:ext uri="{BB962C8B-B14F-4D97-AF65-F5344CB8AC3E}">
        <p14:creationId xmlns:p14="http://schemas.microsoft.com/office/powerpoint/2010/main" val="318717441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327413758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27860499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45</a:t>
            </a:fld>
            <a:endParaRPr lang="en-US"/>
          </a:p>
        </p:txBody>
      </p:sp>
    </p:spTree>
    <p:extLst>
      <p:ext uri="{BB962C8B-B14F-4D97-AF65-F5344CB8AC3E}">
        <p14:creationId xmlns:p14="http://schemas.microsoft.com/office/powerpoint/2010/main" val="22969320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46</a:t>
            </a:fld>
            <a:endParaRPr lang="en-US"/>
          </a:p>
        </p:txBody>
      </p:sp>
    </p:spTree>
    <p:extLst>
      <p:ext uri="{BB962C8B-B14F-4D97-AF65-F5344CB8AC3E}">
        <p14:creationId xmlns:p14="http://schemas.microsoft.com/office/powerpoint/2010/main" val="20623734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167814511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246749226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49</a:t>
            </a:fld>
            <a:endParaRPr lang="en-US"/>
          </a:p>
        </p:txBody>
      </p:sp>
    </p:spTree>
    <p:extLst>
      <p:ext uri="{BB962C8B-B14F-4D97-AF65-F5344CB8AC3E}">
        <p14:creationId xmlns:p14="http://schemas.microsoft.com/office/powerpoint/2010/main" val="52488140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50</a:t>
            </a:fld>
            <a:endParaRPr lang="en-US"/>
          </a:p>
        </p:txBody>
      </p:sp>
    </p:spTree>
    <p:extLst>
      <p:ext uri="{BB962C8B-B14F-4D97-AF65-F5344CB8AC3E}">
        <p14:creationId xmlns:p14="http://schemas.microsoft.com/office/powerpoint/2010/main" val="275135351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r>
              <a:rPr lang="zh-CN" altLang="en-US" dirty="0"/>
              <a:t>其实就像在摸奖</a:t>
            </a:r>
          </a:p>
        </p:txBody>
      </p:sp>
      <p:sp>
        <p:nvSpPr>
          <p:cNvPr id="4" name="灯片编号占位符 3"/>
          <p:cNvSpPr>
            <a:spLocks noGrp="1"/>
          </p:cNvSpPr>
          <p:nvPr>
            <p:ph type="sldNum" sz="quarter" idx="10"/>
          </p:nvPr>
        </p:nvSpPr>
        <p:spPr/>
        <p:txBody>
          <a:bodyPr/>
          <a:lstStyle/>
          <a:p>
            <a:fld id="{EE707532-839C-41A2-9E71-D5288AEAE66A}" type="slidenum">
              <a:rPr lang="en-US" smtClean="0"/>
              <a:pPr/>
              <a:t>51</a:t>
            </a:fld>
            <a:endParaRPr lang="en-US"/>
          </a:p>
        </p:txBody>
      </p:sp>
    </p:spTree>
    <p:extLst>
      <p:ext uri="{BB962C8B-B14F-4D97-AF65-F5344CB8AC3E}">
        <p14:creationId xmlns:p14="http://schemas.microsoft.com/office/powerpoint/2010/main" val="248169297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37887221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5</a:t>
            </a:fld>
            <a:endParaRPr lang="en-US"/>
          </a:p>
        </p:txBody>
      </p:sp>
    </p:spTree>
    <p:extLst>
      <p:ext uri="{BB962C8B-B14F-4D97-AF65-F5344CB8AC3E}">
        <p14:creationId xmlns:p14="http://schemas.microsoft.com/office/powerpoint/2010/main" val="116573223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114329308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329522324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375321133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31804440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57</a:t>
            </a:fld>
            <a:endParaRPr lang="en-US"/>
          </a:p>
        </p:txBody>
      </p:sp>
    </p:spTree>
    <p:extLst>
      <p:ext uri="{BB962C8B-B14F-4D97-AF65-F5344CB8AC3E}">
        <p14:creationId xmlns:p14="http://schemas.microsoft.com/office/powerpoint/2010/main" val="10813278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58</a:t>
            </a:fld>
            <a:endParaRPr lang="en-US"/>
          </a:p>
        </p:txBody>
      </p:sp>
    </p:spTree>
    <p:extLst>
      <p:ext uri="{BB962C8B-B14F-4D97-AF65-F5344CB8AC3E}">
        <p14:creationId xmlns:p14="http://schemas.microsoft.com/office/powerpoint/2010/main" val="206566072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59</a:t>
            </a:fld>
            <a:endParaRPr lang="en-US"/>
          </a:p>
        </p:txBody>
      </p:sp>
    </p:spTree>
    <p:extLst>
      <p:ext uri="{BB962C8B-B14F-4D97-AF65-F5344CB8AC3E}">
        <p14:creationId xmlns:p14="http://schemas.microsoft.com/office/powerpoint/2010/main" val="355098348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60</a:t>
            </a:fld>
            <a:endParaRPr lang="en-US"/>
          </a:p>
        </p:txBody>
      </p:sp>
    </p:spTree>
    <p:extLst>
      <p:ext uri="{BB962C8B-B14F-4D97-AF65-F5344CB8AC3E}">
        <p14:creationId xmlns:p14="http://schemas.microsoft.com/office/powerpoint/2010/main" val="309993523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61</a:t>
            </a:fld>
            <a:endParaRPr lang="en-US"/>
          </a:p>
        </p:txBody>
      </p:sp>
    </p:spTree>
    <p:extLst>
      <p:ext uri="{BB962C8B-B14F-4D97-AF65-F5344CB8AC3E}">
        <p14:creationId xmlns:p14="http://schemas.microsoft.com/office/powerpoint/2010/main" val="89119152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62</a:t>
            </a:fld>
            <a:endParaRPr lang="en-US"/>
          </a:p>
        </p:txBody>
      </p:sp>
    </p:spTree>
    <p:extLst>
      <p:ext uri="{BB962C8B-B14F-4D97-AF65-F5344CB8AC3E}">
        <p14:creationId xmlns:p14="http://schemas.microsoft.com/office/powerpoint/2010/main" val="134901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6</a:t>
            </a:fld>
            <a:endParaRPr lang="en-US"/>
          </a:p>
        </p:txBody>
      </p:sp>
    </p:spTree>
    <p:extLst>
      <p:ext uri="{BB962C8B-B14F-4D97-AF65-F5344CB8AC3E}">
        <p14:creationId xmlns:p14="http://schemas.microsoft.com/office/powerpoint/2010/main" val="252961111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63</a:t>
            </a:fld>
            <a:endParaRPr lang="en-US"/>
          </a:p>
        </p:txBody>
      </p:sp>
    </p:spTree>
    <p:extLst>
      <p:ext uri="{BB962C8B-B14F-4D97-AF65-F5344CB8AC3E}">
        <p14:creationId xmlns:p14="http://schemas.microsoft.com/office/powerpoint/2010/main" val="428578102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64</a:t>
            </a:fld>
            <a:endParaRPr lang="en-US"/>
          </a:p>
        </p:txBody>
      </p:sp>
    </p:spTree>
    <p:extLst>
      <p:ext uri="{BB962C8B-B14F-4D97-AF65-F5344CB8AC3E}">
        <p14:creationId xmlns:p14="http://schemas.microsoft.com/office/powerpoint/2010/main" val="106862877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65</a:t>
            </a:fld>
            <a:endParaRPr lang="en-US"/>
          </a:p>
        </p:txBody>
      </p:sp>
    </p:spTree>
    <p:extLst>
      <p:ext uri="{BB962C8B-B14F-4D97-AF65-F5344CB8AC3E}">
        <p14:creationId xmlns:p14="http://schemas.microsoft.com/office/powerpoint/2010/main" val="212855091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66</a:t>
            </a:fld>
            <a:endParaRPr lang="en-US"/>
          </a:p>
        </p:txBody>
      </p:sp>
    </p:spTree>
    <p:extLst>
      <p:ext uri="{BB962C8B-B14F-4D97-AF65-F5344CB8AC3E}">
        <p14:creationId xmlns:p14="http://schemas.microsoft.com/office/powerpoint/2010/main" val="353306081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67</a:t>
            </a:fld>
            <a:endParaRPr lang="en-US"/>
          </a:p>
        </p:txBody>
      </p:sp>
    </p:spTree>
    <p:extLst>
      <p:ext uri="{BB962C8B-B14F-4D97-AF65-F5344CB8AC3E}">
        <p14:creationId xmlns:p14="http://schemas.microsoft.com/office/powerpoint/2010/main" val="370559274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68</a:t>
            </a:fld>
            <a:endParaRPr lang="en-US"/>
          </a:p>
        </p:txBody>
      </p:sp>
    </p:spTree>
    <p:extLst>
      <p:ext uri="{BB962C8B-B14F-4D97-AF65-F5344CB8AC3E}">
        <p14:creationId xmlns:p14="http://schemas.microsoft.com/office/powerpoint/2010/main" val="329965551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69</a:t>
            </a:fld>
            <a:endParaRPr lang="en-US"/>
          </a:p>
        </p:txBody>
      </p:sp>
    </p:spTree>
    <p:extLst>
      <p:ext uri="{BB962C8B-B14F-4D97-AF65-F5344CB8AC3E}">
        <p14:creationId xmlns:p14="http://schemas.microsoft.com/office/powerpoint/2010/main" val="259881712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70</a:t>
            </a:fld>
            <a:endParaRPr lang="en-US"/>
          </a:p>
        </p:txBody>
      </p:sp>
    </p:spTree>
    <p:extLst>
      <p:ext uri="{BB962C8B-B14F-4D97-AF65-F5344CB8AC3E}">
        <p14:creationId xmlns:p14="http://schemas.microsoft.com/office/powerpoint/2010/main" val="334108007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71</a:t>
            </a:fld>
            <a:endParaRPr lang="en-US"/>
          </a:p>
        </p:txBody>
      </p:sp>
    </p:spTree>
    <p:extLst>
      <p:ext uri="{BB962C8B-B14F-4D97-AF65-F5344CB8AC3E}">
        <p14:creationId xmlns:p14="http://schemas.microsoft.com/office/powerpoint/2010/main" val="27968995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72</a:t>
            </a:fld>
            <a:endParaRPr lang="en-US"/>
          </a:p>
        </p:txBody>
      </p:sp>
    </p:spTree>
    <p:extLst>
      <p:ext uri="{BB962C8B-B14F-4D97-AF65-F5344CB8AC3E}">
        <p14:creationId xmlns:p14="http://schemas.microsoft.com/office/powerpoint/2010/main" val="6704488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7</a:t>
            </a:fld>
            <a:endParaRPr lang="en-US"/>
          </a:p>
        </p:txBody>
      </p:sp>
    </p:spTree>
    <p:extLst>
      <p:ext uri="{BB962C8B-B14F-4D97-AF65-F5344CB8AC3E}">
        <p14:creationId xmlns:p14="http://schemas.microsoft.com/office/powerpoint/2010/main" val="359370358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73</a:t>
            </a:fld>
            <a:endParaRPr lang="en-US"/>
          </a:p>
        </p:txBody>
      </p:sp>
    </p:spTree>
    <p:extLst>
      <p:ext uri="{BB962C8B-B14F-4D97-AF65-F5344CB8AC3E}">
        <p14:creationId xmlns:p14="http://schemas.microsoft.com/office/powerpoint/2010/main" val="323860884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74</a:t>
            </a:fld>
            <a:endParaRPr lang="en-US"/>
          </a:p>
        </p:txBody>
      </p:sp>
    </p:spTree>
    <p:extLst>
      <p:ext uri="{BB962C8B-B14F-4D97-AF65-F5344CB8AC3E}">
        <p14:creationId xmlns:p14="http://schemas.microsoft.com/office/powerpoint/2010/main" val="391589779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75</a:t>
            </a:fld>
            <a:endParaRPr lang="en-US"/>
          </a:p>
        </p:txBody>
      </p:sp>
    </p:spTree>
    <p:extLst>
      <p:ext uri="{BB962C8B-B14F-4D97-AF65-F5344CB8AC3E}">
        <p14:creationId xmlns:p14="http://schemas.microsoft.com/office/powerpoint/2010/main" val="95416814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76</a:t>
            </a:fld>
            <a:endParaRPr lang="en-US"/>
          </a:p>
        </p:txBody>
      </p:sp>
    </p:spTree>
    <p:extLst>
      <p:ext uri="{BB962C8B-B14F-4D97-AF65-F5344CB8AC3E}">
        <p14:creationId xmlns:p14="http://schemas.microsoft.com/office/powerpoint/2010/main" val="297344014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77</a:t>
            </a:fld>
            <a:endParaRPr lang="en-US"/>
          </a:p>
        </p:txBody>
      </p:sp>
    </p:spTree>
    <p:extLst>
      <p:ext uri="{BB962C8B-B14F-4D97-AF65-F5344CB8AC3E}">
        <p14:creationId xmlns:p14="http://schemas.microsoft.com/office/powerpoint/2010/main" val="181629932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78</a:t>
            </a:fld>
            <a:endParaRPr lang="en-US"/>
          </a:p>
        </p:txBody>
      </p:sp>
    </p:spTree>
    <p:extLst>
      <p:ext uri="{BB962C8B-B14F-4D97-AF65-F5344CB8AC3E}">
        <p14:creationId xmlns:p14="http://schemas.microsoft.com/office/powerpoint/2010/main" val="148329162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79</a:t>
            </a:fld>
            <a:endParaRPr lang="en-US"/>
          </a:p>
        </p:txBody>
      </p:sp>
    </p:spTree>
    <p:extLst>
      <p:ext uri="{BB962C8B-B14F-4D97-AF65-F5344CB8AC3E}">
        <p14:creationId xmlns:p14="http://schemas.microsoft.com/office/powerpoint/2010/main" val="30483205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39244009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57300" y="720725"/>
            <a:ext cx="4800600" cy="36004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17813947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1"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3525" b="1"/>
            </a:lvl1pPr>
            <a:extLst/>
          </a:lstStyle>
          <a:p>
            <a:r>
              <a:rPr kumimoji="0" lang="en-US"/>
              <a:t>Click to edit Master title style</a:t>
            </a:r>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1500">
                <a:solidFill>
                  <a:srgbClr val="FFFFFF"/>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extLst/>
          </a:lstStyle>
          <a:p>
            <a:r>
              <a:rPr kumimoji="0" lang="en-US"/>
              <a:t>Click to edit Master subtitle style</a:t>
            </a:r>
          </a:p>
        </p:txBody>
      </p:sp>
      <p:sp>
        <p:nvSpPr>
          <p:cNvPr id="4" name="Date Placeholder 3"/>
          <p:cNvSpPr>
            <a:spLocks noGrp="1"/>
          </p:cNvSpPr>
          <p:nvPr>
            <p:ph type="dt" sz="half" idx="10"/>
          </p:nvPr>
        </p:nvSpPr>
        <p:spPr/>
        <p:txBody>
          <a:bodyPr/>
          <a:lstStyle/>
          <a:p>
            <a:fld id="{74E0B15C-66BF-4548-B9F7-ABFD8B692764}" type="datetime1">
              <a:rPr lang="en-US" smtClean="0"/>
              <a:t>6/4/24</a:t>
            </a:fld>
            <a:endParaRPr lang="en-US"/>
          </a:p>
        </p:txBody>
      </p:sp>
      <p:sp>
        <p:nvSpPr>
          <p:cNvPr id="5" name="Footer Placeholder 4"/>
          <p:cNvSpPr>
            <a:spLocks noGrp="1"/>
          </p:cNvSpPr>
          <p:nvPr>
            <p:ph type="ftr" sz="quarter" idx="11"/>
          </p:nvPr>
        </p:nvSpPr>
        <p:spPr/>
        <p:txBody>
          <a:bodyPr/>
          <a:lstStyle/>
          <a:p>
            <a:r>
              <a:rPr lang="en-US"/>
              <a:t>J. Leskovec, A. Rajaraman, J. Ullman: Mining of Massive Datasets, http://www.mmds.org</a:t>
            </a:r>
            <a:endParaRPr lang="en-US" dirty="0"/>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87E39B9-8394-4A3F-AE29-D25E40635A66}" type="datetime1">
              <a:rPr lang="en-US" smtClean="0"/>
              <a:t>6/4/24</a:t>
            </a:fld>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8" name="Rectangle 7"/>
          <p:cNvSpPr/>
          <p:nvPr/>
        </p:nvSpPr>
        <p:spPr bwMode="ltGray">
          <a:xfrm>
            <a:off x="6647688"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2" name="Vertical Title 1"/>
          <p:cNvSpPr>
            <a:spLocks noGrp="1"/>
          </p:cNvSpPr>
          <p:nvPr>
            <p:ph type="title" orient="vert"/>
          </p:nvPr>
        </p:nvSpPr>
        <p:spPr>
          <a:xfrm>
            <a:off x="6781800" y="274642"/>
            <a:ext cx="19050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304802"/>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E89BE1B-109A-4A1E-A524-238B7EF05396}" type="datetime1">
              <a:rPr lang="en-US" smtClean="0"/>
              <a:t>6/4/24</a:t>
            </a:fld>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457920" y="273629"/>
            <a:ext cx="8226720" cy="1143480"/>
          </a:xfrm>
        </p:spPr>
        <p:txBody>
          <a:bodyPr tIns="41473" bIns="41473"/>
          <a:lstStyle/>
          <a:p>
            <a:r>
              <a:rPr lang="en-US"/>
              <a:t>Click to edit Master title style</a:t>
            </a:r>
          </a:p>
        </p:txBody>
      </p:sp>
      <p:sp>
        <p:nvSpPr>
          <p:cNvPr id="3" name="Text Placeholder 2"/>
          <p:cNvSpPr>
            <a:spLocks noGrp="1"/>
          </p:cNvSpPr>
          <p:nvPr>
            <p:ph type="body" sz="half" idx="1"/>
          </p:nvPr>
        </p:nvSpPr>
        <p:spPr>
          <a:xfrm>
            <a:off x="457920" y="1604331"/>
            <a:ext cx="4043520" cy="4524955"/>
          </a:xfrm>
        </p:spPr>
        <p:txBody>
          <a:bodyPr rIns="82945" bIns="41473"/>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lipArt Placeholder 3"/>
          <p:cNvSpPr>
            <a:spLocks noGrp="1"/>
          </p:cNvSpPr>
          <p:nvPr>
            <p:ph type="clipArt" sz="half" idx="2"/>
          </p:nvPr>
        </p:nvSpPr>
        <p:spPr>
          <a:xfrm>
            <a:off x="4639680" y="1604331"/>
            <a:ext cx="4044960" cy="4524955"/>
          </a:xfrm>
        </p:spPr>
        <p:txBody>
          <a:bodyPr rIns="82945" bIns="41473"/>
          <a:lstStyle/>
          <a:p>
            <a:endParaRPr lang="en-US"/>
          </a:p>
        </p:txBody>
      </p:sp>
      <p:sp>
        <p:nvSpPr>
          <p:cNvPr id="5" name="Date Placeholder 4"/>
          <p:cNvSpPr>
            <a:spLocks noGrp="1"/>
          </p:cNvSpPr>
          <p:nvPr>
            <p:ph type="dt" idx="10"/>
          </p:nvPr>
        </p:nvSpPr>
        <p:spPr>
          <a:xfrm>
            <a:off x="457920" y="6247376"/>
            <a:ext cx="2126880" cy="472370"/>
          </a:xfrm>
        </p:spPr>
        <p:txBody>
          <a:bodyPr tIns="41473"/>
          <a:lstStyle>
            <a:lvl1pPr>
              <a:defRPr/>
            </a:lvl1pPr>
          </a:lstStyle>
          <a:p>
            <a:fld id="{8B8FAD7C-9E74-490A-9976-CEAC407DBF81}" type="datetime1">
              <a:rPr lang="en-US" smtClean="0"/>
              <a:t>6/4/24</a:t>
            </a:fld>
            <a:endParaRPr lang="en-GB"/>
          </a:p>
        </p:txBody>
      </p:sp>
      <p:sp>
        <p:nvSpPr>
          <p:cNvPr id="7" name="Slide Number Placeholder 6"/>
          <p:cNvSpPr>
            <a:spLocks noGrp="1"/>
          </p:cNvSpPr>
          <p:nvPr>
            <p:ph type="sldNum" idx="12"/>
          </p:nvPr>
        </p:nvSpPr>
        <p:spPr>
          <a:xfrm>
            <a:off x="6554880" y="6247376"/>
            <a:ext cx="2128320" cy="472370"/>
          </a:xfrm>
        </p:spPr>
        <p:txBody>
          <a:bodyPr lIns="82945" tIns="41473" rIns="82945"/>
          <a:lstStyle>
            <a:lvl1pPr>
              <a:defRPr/>
            </a:lvl1pPr>
          </a:lstStyle>
          <a:p>
            <a:fld id="{10066599-523B-4641-9CCC-17D83CD935ED}" type="slidenum">
              <a:rPr lang="en-GB"/>
              <a:pPr/>
              <a:t>‹#›</a:t>
            </a:fld>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2"/>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2"/>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245225"/>
            <a:ext cx="2133600" cy="476250"/>
          </a:xfrm>
        </p:spPr>
        <p:txBody>
          <a:bodyPr/>
          <a:lstStyle>
            <a:lvl1pPr>
              <a:defRPr/>
            </a:lvl1pPr>
          </a:lstStyle>
          <a:p>
            <a:fld id="{8667AA6D-B4FD-46B1-B3E9-B042C52C85A2}" type="datetime1">
              <a:rPr lang="en-US" smtClean="0"/>
              <a:t>6/4/24</a:t>
            </a:fld>
            <a:endParaRPr lang="en-US"/>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fld id="{39826768-8FCE-4417-A22B-1D26CD2A846A}" type="slidenum">
              <a:rPr lang="en-US"/>
              <a:pPr/>
              <a:t>‹#›</a:t>
            </a:fld>
            <a:endParaRPr lang="en-US"/>
          </a:p>
        </p:txBody>
      </p:sp>
    </p:spTree>
    <p:extLst>
      <p:ext uri="{BB962C8B-B14F-4D97-AF65-F5344CB8AC3E}">
        <p14:creationId xmlns:p14="http://schemas.microsoft.com/office/powerpoint/2010/main" val="1420975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87552"/>
          </a:xfrm>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4" name="Date Placeholder 3"/>
          <p:cNvSpPr>
            <a:spLocks noGrp="1"/>
          </p:cNvSpPr>
          <p:nvPr>
            <p:ph type="dt" sz="half" idx="10"/>
          </p:nvPr>
        </p:nvSpPr>
        <p:spPr/>
        <p:txBody>
          <a:bodyPr/>
          <a:lstStyle/>
          <a:p>
            <a:fld id="{649A1004-7A34-4C69-A29F-7848CCE72792}" type="datetime1">
              <a:rPr lang="en-US" smtClean="0"/>
              <a:t>6/4/24</a:t>
            </a:fld>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2" name="Title 1"/>
          <p:cNvSpPr>
            <a:spLocks noGrp="1"/>
          </p:cNvSpPr>
          <p:nvPr>
            <p:ph type="title"/>
          </p:nvPr>
        </p:nvSpPr>
        <p:spPr>
          <a:xfrm>
            <a:off x="749808" y="914400"/>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3525" b="1" cap="none" baseline="0"/>
            </a:lvl1pPr>
            <a:extLst/>
          </a:lstStyle>
          <a:p>
            <a:r>
              <a:rPr kumimoji="0" lang="en-US" dirty="0"/>
              <a:t>Click to edit Master title style</a:t>
            </a:r>
          </a:p>
        </p:txBody>
      </p:sp>
      <p:sp>
        <p:nvSpPr>
          <p:cNvPr id="3" name="Text Placeholder 2"/>
          <p:cNvSpPr>
            <a:spLocks noGrp="1"/>
          </p:cNvSpPr>
          <p:nvPr>
            <p:ph type="body" idx="1"/>
          </p:nvPr>
        </p:nvSpPr>
        <p:spPr>
          <a:xfrm>
            <a:off x="740664" y="2743200"/>
            <a:ext cx="8022336" cy="685800"/>
          </a:xfrm>
        </p:spPr>
        <p:txBody>
          <a:bodyPr lIns="146304" tIns="0" rIns="45720" bIns="0" anchor="t">
            <a:normAutofit/>
          </a:bodyPr>
          <a:lstStyle>
            <a:lvl1pPr marL="0" indent="0">
              <a:buNone/>
              <a:defRPr sz="3000" b="0">
                <a:solidFill>
                  <a:srgbClr val="FFFFFF"/>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extLst/>
          </a:lstStyle>
          <a:p>
            <a:pPr lvl="0" eaLnBrk="1" latinLnBrk="0" hangingPunct="1"/>
            <a:r>
              <a:rPr kumimoji="0" lang="en-US" dirty="0"/>
              <a:t>Click to edit Master text styles</a:t>
            </a:r>
          </a:p>
        </p:txBody>
      </p:sp>
      <p:sp>
        <p:nvSpPr>
          <p:cNvPr id="4" name="Date Placeholder 3"/>
          <p:cNvSpPr>
            <a:spLocks noGrp="1"/>
          </p:cNvSpPr>
          <p:nvPr>
            <p:ph type="dt" sz="half" idx="10"/>
          </p:nvPr>
        </p:nvSpPr>
        <p:spPr/>
        <p:txBody>
          <a:bodyPr/>
          <a:lstStyle/>
          <a:p>
            <a:fld id="{27D1924C-0E5F-41F9-9EF2-A30D8DD943B5}" type="datetime1">
              <a:rPr lang="en-US" smtClean="0"/>
              <a:t>6/4/24</a:t>
            </a:fld>
            <a:endParaRPr lang="en-US"/>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1295400"/>
            <a:ext cx="4038600" cy="5504688"/>
          </a:xfrm>
        </p:spPr>
        <p:txBody>
          <a:bodyPr lIns="91440"/>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295400"/>
            <a:ext cx="4038600" cy="5504688"/>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CBD3F3B2-6969-4711-938A-F55A29B51480}" type="datetime1">
              <a:rPr lang="en-US" smtClean="0"/>
              <a:t>6/4/24</a:t>
            </a:fld>
            <a:endParaRPr lang="en-US"/>
          </a:p>
        </p:txBody>
      </p:sp>
      <p:sp>
        <p:nvSpPr>
          <p:cNvPr id="7" name="Slide Number Placeholder 6"/>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1295402"/>
            <a:ext cx="4040188" cy="715355"/>
          </a:xfrm>
        </p:spPr>
        <p:txBody>
          <a:bodyPr lIns="146304" anchor="ctr"/>
          <a:lstStyle>
            <a:lvl1pPr marL="0" indent="0">
              <a:buNone/>
              <a:defRPr sz="1725" b="1" cap="all" baseline="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extLst/>
          </a:lstStyle>
          <a:p>
            <a:pPr lvl="0" eaLnBrk="1" latinLnBrk="0" hangingPunct="1"/>
            <a:r>
              <a:rPr kumimoji="0" lang="en-US"/>
              <a:t>Click to edit Master text styles</a:t>
            </a:r>
          </a:p>
        </p:txBody>
      </p:sp>
      <p:sp>
        <p:nvSpPr>
          <p:cNvPr id="4" name="Content Placeholder 3"/>
          <p:cNvSpPr>
            <a:spLocks noGrp="1"/>
          </p:cNvSpPr>
          <p:nvPr>
            <p:ph sz="half" idx="2"/>
          </p:nvPr>
        </p:nvSpPr>
        <p:spPr>
          <a:xfrm>
            <a:off x="457200" y="2023338"/>
            <a:ext cx="4040188" cy="4377462"/>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Text Placeholder 4"/>
          <p:cNvSpPr>
            <a:spLocks noGrp="1"/>
          </p:cNvSpPr>
          <p:nvPr>
            <p:ph type="body" sz="quarter" idx="3"/>
          </p:nvPr>
        </p:nvSpPr>
        <p:spPr>
          <a:xfrm>
            <a:off x="4645026" y="1295402"/>
            <a:ext cx="4041775" cy="715355"/>
          </a:xfrm>
        </p:spPr>
        <p:txBody>
          <a:bodyPr lIns="146304" anchor="ctr"/>
          <a:lstStyle>
            <a:lvl1pPr marL="0" indent="0">
              <a:buNone/>
              <a:defRPr sz="1725" b="1" cap="all" baseline="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extLst/>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4645026" y="2023338"/>
            <a:ext cx="4041775" cy="4377462"/>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D538DACF-DAC8-4C22-99F4-5AC8B8C6B7F9}" type="datetime1">
              <a:rPr lang="en-US" smtClean="0"/>
              <a:t>6/4/24</a:t>
            </a:fld>
            <a:endParaRPr lang="en-US"/>
          </a:p>
        </p:txBody>
      </p:sp>
      <p:sp>
        <p:nvSpPr>
          <p:cNvPr id="9" name="Slide Number Placeholder 8"/>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50F84880-51F2-491D-B30A-1FC47B871D77}" type="datetime1">
              <a:rPr lang="en-US" smtClean="0"/>
              <a:t>6/4/24</a:t>
            </a:fld>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DC6C30-2214-40E2-AEE5-9AE66D1057D0}" type="datetime1">
              <a:rPr lang="en-US" smtClean="0"/>
              <a:t>6/4/24</a:t>
            </a:fld>
            <a:endParaRPr lang="en-US"/>
          </a:p>
        </p:txBody>
      </p:sp>
      <p:sp>
        <p:nvSpPr>
          <p:cNvPr id="4" name="Slide Number Placeholder 3"/>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1500" b="0"/>
            </a:lvl1pPr>
            <a:extLst/>
          </a:lstStyle>
          <a:p>
            <a:r>
              <a:rPr kumimoji="0" lang="en-US"/>
              <a:t>Click to edit Master title style</a:t>
            </a:r>
          </a:p>
        </p:txBody>
      </p:sp>
      <p:sp>
        <p:nvSpPr>
          <p:cNvPr id="3" name="Content Placeholder 2"/>
          <p:cNvSpPr>
            <a:spLocks noGrp="1"/>
          </p:cNvSpPr>
          <p:nvPr>
            <p:ph idx="1"/>
          </p:nvPr>
        </p:nvSpPr>
        <p:spPr>
          <a:xfrm>
            <a:off x="3019378" y="1743134"/>
            <a:ext cx="5920641" cy="455888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BC6C5491-B905-4984-8643-1B7C9312C1C7}" type="datetime1">
              <a:rPr lang="en-US" smtClean="0"/>
              <a:t>6/4/24</a:t>
            </a:fld>
            <a:endParaRPr lang="en-US"/>
          </a:p>
        </p:txBody>
      </p:sp>
      <p:sp>
        <p:nvSpPr>
          <p:cNvPr id="7" name="Slide Number Placeholder 6"/>
          <p:cNvSpPr>
            <a:spLocks noGrp="1"/>
          </p:cNvSpPr>
          <p:nvPr>
            <p:ph type="sldNum" sz="quarter" idx="12"/>
          </p:nvPr>
        </p:nvSpPr>
        <p:spPr/>
        <p:txBody>
          <a:bodyPr/>
          <a:lstStyle/>
          <a:p>
            <a:fld id="{19B12225-5612-419B-A8D5-4B8EEE4C217E}" type="slidenum">
              <a:rPr lang="en-US" smtClean="0"/>
              <a:pPr/>
              <a:t>‹#›</a:t>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3" y="155448"/>
            <a:ext cx="2525150" cy="978408"/>
          </a:xfrm>
        </p:spPr>
        <p:txBody>
          <a:bodyPr lIns="73152" bIns="0" anchor="b">
            <a:sp3d prstMaterial="matte"/>
          </a:bodyPr>
          <a:lstStyle>
            <a:lvl1pPr algn="l">
              <a:defRPr sz="1500" b="0"/>
            </a:lvl1pPr>
            <a:extLst/>
          </a:lstStyle>
          <a:p>
            <a:r>
              <a:rPr kumimoji="0" lang="en-US"/>
              <a:t>Click to edit Master title style</a:t>
            </a:r>
          </a:p>
        </p:txBody>
      </p:sp>
      <p:sp>
        <p:nvSpPr>
          <p:cNvPr id="3" name="Picture Placeholder 2"/>
          <p:cNvSpPr>
            <a:spLocks noGrp="1"/>
          </p:cNvSpPr>
          <p:nvPr>
            <p:ph type="pic" idx="1"/>
          </p:nvPr>
        </p:nvSpPr>
        <p:spPr>
          <a:xfrm>
            <a:off x="2903806" y="1484808"/>
            <a:ext cx="6247397" cy="5373192"/>
          </a:xfrm>
          <a:solidFill>
            <a:schemeClr val="bg2">
              <a:shade val="75000"/>
            </a:schemeClr>
          </a:solidFill>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extLst/>
          </a:lstStyle>
          <a:p>
            <a:r>
              <a:rPr kumimoji="0" lang="en-US"/>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0D1BAC21-6A2B-4248-BF0F-2BED273A4141}" type="datetime1">
              <a:rPr lang="en-US" smtClean="0"/>
              <a:t>6/4/24</a:t>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r>
              <a:rPr lang="en-US"/>
              <a:t>J. Leskovec, A. Rajaraman, J. Ullman: Mining of Massive Datasets, http://www.mmds.org</a:t>
            </a:r>
          </a:p>
        </p:txBody>
      </p:sp>
      <p:sp>
        <p:nvSpPr>
          <p:cNvPr id="7" name="Slide Number Placeholder 6"/>
          <p:cNvSpPr>
            <a:spLocks noGrp="1"/>
          </p:cNvSpPr>
          <p:nvPr>
            <p:ph type="sldNum" sz="quarter" idx="12"/>
          </p:nvPr>
        </p:nvSpPr>
        <p:spPr>
          <a:xfrm>
            <a:off x="8339328" y="1170432"/>
            <a:ext cx="733864" cy="201168"/>
          </a:xfrm>
        </p:spPr>
        <p:txBody>
          <a:bodyPr/>
          <a:lstStyle/>
          <a:p>
            <a:fld id="{19B12225-5612-419B-A8D5-4B8EEE4C217E}"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02108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7" name="Rectangle 6"/>
          <p:cNvSpPr/>
          <p:nvPr/>
        </p:nvSpPr>
        <p:spPr bwMode="ltGray">
          <a:xfrm>
            <a:off x="1" y="3"/>
            <a:ext cx="9143999" cy="1021079"/>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350"/>
          </a:p>
        </p:txBody>
      </p:sp>
      <p:sp>
        <p:nvSpPr>
          <p:cNvPr id="2" name="Title Placeholder 1"/>
          <p:cNvSpPr>
            <a:spLocks noGrp="1"/>
          </p:cNvSpPr>
          <p:nvPr>
            <p:ph type="title"/>
          </p:nvPr>
        </p:nvSpPr>
        <p:spPr>
          <a:xfrm>
            <a:off x="457200" y="152400"/>
            <a:ext cx="8229600" cy="83820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US" dirty="0"/>
              <a:t>Click to edit Master title style</a:t>
            </a:r>
          </a:p>
        </p:txBody>
      </p:sp>
      <p:sp>
        <p:nvSpPr>
          <p:cNvPr id="3" name="Text Placeholder 2"/>
          <p:cNvSpPr>
            <a:spLocks noGrp="1"/>
          </p:cNvSpPr>
          <p:nvPr>
            <p:ph type="body" idx="1"/>
          </p:nvPr>
        </p:nvSpPr>
        <p:spPr>
          <a:xfrm>
            <a:off x="457200" y="1295400"/>
            <a:ext cx="8229600" cy="5257801"/>
          </a:xfrm>
          <a:prstGeom prst="rect">
            <a:avLst/>
          </a:prstGeom>
        </p:spPr>
        <p:txBody>
          <a:bodyPr vert="horz" lIns="54864" tIns="91440" rtlCol="0">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4" name="Date Placeholder 3"/>
          <p:cNvSpPr>
            <a:spLocks noGrp="1"/>
          </p:cNvSpPr>
          <p:nvPr>
            <p:ph type="dt" sz="half" idx="2"/>
          </p:nvPr>
        </p:nvSpPr>
        <p:spPr>
          <a:xfrm>
            <a:off x="457200" y="6583680"/>
            <a:ext cx="2133600" cy="274320"/>
          </a:xfrm>
          <a:prstGeom prst="rect">
            <a:avLst/>
          </a:prstGeom>
        </p:spPr>
        <p:txBody>
          <a:bodyPr vert="horz" lIns="109728" rIns="45720" bIns="0" rtlCol="0" anchor="b"/>
          <a:lstStyle>
            <a:lvl1pPr algn="l" eaLnBrk="1" latinLnBrk="0" hangingPunct="1">
              <a:defRPr kumimoji="0" sz="675">
                <a:solidFill>
                  <a:schemeClr val="tx1">
                    <a:tint val="95000"/>
                  </a:schemeClr>
                </a:solidFill>
                <a:latin typeface="Calibri" pitchFamily="34" charset="0"/>
                <a:cs typeface="Calibri" pitchFamily="34" charset="0"/>
              </a:defRPr>
            </a:lvl1pPr>
            <a:extLst/>
          </a:lstStyle>
          <a:p>
            <a:fld id="{C998EF77-6613-48F2-974F-C60E70302254}" type="datetime1">
              <a:rPr lang="en-US" smtClean="0"/>
              <a:t>6/4/24</a:t>
            </a:fld>
            <a:endParaRPr lang="en-US"/>
          </a:p>
        </p:txBody>
      </p:sp>
      <p:sp>
        <p:nvSpPr>
          <p:cNvPr id="5" name="Footer Placeholder 4"/>
          <p:cNvSpPr>
            <a:spLocks noGrp="1"/>
          </p:cNvSpPr>
          <p:nvPr>
            <p:ph type="ftr" sz="quarter" idx="3"/>
          </p:nvPr>
        </p:nvSpPr>
        <p:spPr>
          <a:xfrm>
            <a:off x="2640597" y="6583680"/>
            <a:ext cx="5507719" cy="274320"/>
          </a:xfrm>
          <a:prstGeom prst="rect">
            <a:avLst/>
          </a:prstGeom>
        </p:spPr>
        <p:txBody>
          <a:bodyPr vert="horz" lIns="45720" rIns="45720" bIns="0" rtlCol="0" anchor="b"/>
          <a:lstStyle>
            <a:lvl1pPr algn="l" eaLnBrk="1" latinLnBrk="0" hangingPunct="1">
              <a:defRPr kumimoji="0" sz="675">
                <a:solidFill>
                  <a:schemeClr val="tx1">
                    <a:tint val="95000"/>
                  </a:schemeClr>
                </a:solidFill>
                <a:latin typeface="Calibri" pitchFamily="34" charset="0"/>
                <a:cs typeface="Calibri" pitchFamily="34" charset="0"/>
              </a:defRPr>
            </a:lvl1pPr>
            <a:extLst/>
          </a:lstStyle>
          <a:p>
            <a:r>
              <a:rPr lang="en-US"/>
              <a:t>J. Leskovec, A. Rajaraman, J. Ullman: Mining of Massive Datasets, http://www.mmds.org</a:t>
            </a:r>
            <a:endParaRPr lang="en-US" dirty="0"/>
          </a:p>
        </p:txBody>
      </p:sp>
      <p:sp>
        <p:nvSpPr>
          <p:cNvPr id="6" name="Slide Number Placeholder 5"/>
          <p:cNvSpPr>
            <a:spLocks noGrp="1"/>
          </p:cNvSpPr>
          <p:nvPr>
            <p:ph type="sldNum" sz="quarter" idx="4"/>
          </p:nvPr>
        </p:nvSpPr>
        <p:spPr>
          <a:xfrm>
            <a:off x="8204397" y="6583680"/>
            <a:ext cx="733864" cy="274320"/>
          </a:xfrm>
          <a:prstGeom prst="rect">
            <a:avLst/>
          </a:prstGeom>
        </p:spPr>
        <p:txBody>
          <a:bodyPr vert="horz" bIns="0" rtlCol="0" anchor="b"/>
          <a:lstStyle>
            <a:lvl1pPr algn="r" eaLnBrk="1" latinLnBrk="0" hangingPunct="1">
              <a:defRPr kumimoji="0" sz="675">
                <a:solidFill>
                  <a:schemeClr val="tx1">
                    <a:tint val="95000"/>
                  </a:schemeClr>
                </a:solidFill>
                <a:latin typeface="Calibri" pitchFamily="34" charset="0"/>
                <a:cs typeface="Calibri" pitchFamily="34" charset="0"/>
              </a:defRPr>
            </a:lvl1pPr>
            <a:extLst/>
          </a:lstStyle>
          <a:p>
            <a:fld id="{19B12225-5612-419B-A8D5-4B8EEE4C217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5" r:id="rId12"/>
    <p:sldLayoutId id="2147483677" r:id="rId13"/>
  </p:sldLayoutIdLst>
  <p:hf hdr="0" dt="0"/>
  <p:txStyles>
    <p:titleStyle>
      <a:lvl1pPr algn="l" rtl="0" eaLnBrk="1" latinLnBrk="0" hangingPunct="1">
        <a:spcBef>
          <a:spcPct val="0"/>
        </a:spcBef>
        <a:buNone/>
        <a:defRPr kumimoji="0" sz="3375" b="1" kern="1200">
          <a:solidFill>
            <a:schemeClr val="accent1">
              <a:satMod val="150000"/>
            </a:schemeClr>
          </a:solidFill>
          <a:effectLst/>
          <a:latin typeface="+mj-lt"/>
          <a:ea typeface="+mj-ea"/>
          <a:cs typeface="+mj-cs"/>
        </a:defRPr>
      </a:lvl1pPr>
      <a:extLst/>
    </p:titleStyle>
    <p:bodyStyle>
      <a:lvl1pPr marL="329184" indent="-240030" algn="l" rtl="0" eaLnBrk="1" latinLnBrk="0" hangingPunct="1">
        <a:spcBef>
          <a:spcPts val="0"/>
        </a:spcBef>
        <a:buClr>
          <a:schemeClr val="accent1"/>
        </a:buClr>
        <a:buSzPct val="80000"/>
        <a:buFont typeface="Wingdings 2"/>
        <a:buChar char=""/>
        <a:defRPr kumimoji="0" sz="2400" kern="1200">
          <a:solidFill>
            <a:schemeClr val="tx1"/>
          </a:solidFill>
          <a:latin typeface="Calibri" pitchFamily="34" charset="0"/>
          <a:ea typeface="+mn-ea"/>
          <a:cs typeface="Calibri" pitchFamily="34" charset="0"/>
        </a:defRPr>
      </a:lvl1pPr>
      <a:lvl2pPr marL="548640" indent="-205740" algn="l" rtl="0" eaLnBrk="1" latinLnBrk="0" hangingPunct="1">
        <a:spcBef>
          <a:spcPct val="20000"/>
        </a:spcBef>
        <a:buClr>
          <a:schemeClr val="accent2"/>
        </a:buClr>
        <a:buSzPct val="100000"/>
        <a:buFont typeface="Wingdings" pitchFamily="2" charset="2"/>
        <a:buChar char="§"/>
        <a:defRPr kumimoji="0" sz="2100" kern="1200">
          <a:solidFill>
            <a:schemeClr val="tx1"/>
          </a:solidFill>
          <a:latin typeface="Calibri" pitchFamily="34" charset="0"/>
          <a:ea typeface="+mn-ea"/>
          <a:cs typeface="Calibri" pitchFamily="34" charset="0"/>
        </a:defRPr>
      </a:lvl2pPr>
      <a:lvl3pPr marL="747522" indent="-171450" algn="l" rtl="0" eaLnBrk="1" latinLnBrk="0" hangingPunct="1">
        <a:spcBef>
          <a:spcPct val="20000"/>
        </a:spcBef>
        <a:buClr>
          <a:schemeClr val="accent3"/>
        </a:buClr>
        <a:buSzPct val="100000"/>
        <a:buFont typeface="Wingdings" pitchFamily="2" charset="2"/>
        <a:buChar char="§"/>
        <a:defRPr kumimoji="0" sz="1800" kern="1200">
          <a:solidFill>
            <a:schemeClr val="tx1"/>
          </a:solidFill>
          <a:latin typeface="Calibri" pitchFamily="34" charset="0"/>
          <a:ea typeface="+mn-ea"/>
          <a:cs typeface="Calibri" pitchFamily="34" charset="0"/>
        </a:defRPr>
      </a:lvl3pPr>
      <a:lvl4pPr marL="912114" indent="-137160" algn="l" rtl="0" eaLnBrk="1" latinLnBrk="0" hangingPunct="1">
        <a:spcBef>
          <a:spcPct val="20000"/>
        </a:spcBef>
        <a:buClr>
          <a:schemeClr val="accent4"/>
        </a:buClr>
        <a:buSzPct val="100000"/>
        <a:buFont typeface="Wingdings" pitchFamily="2" charset="2"/>
        <a:buChar char="§"/>
        <a:defRPr kumimoji="0" sz="1500" kern="1200">
          <a:solidFill>
            <a:schemeClr val="tx1"/>
          </a:solidFill>
          <a:latin typeface="Calibri" pitchFamily="34" charset="0"/>
          <a:ea typeface="+mn-ea"/>
          <a:cs typeface="Calibri" pitchFamily="34" charset="0"/>
        </a:defRPr>
      </a:lvl4pPr>
      <a:lvl5pPr marL="1069848" indent="-137160" algn="l" rtl="0" eaLnBrk="1" latinLnBrk="0" hangingPunct="1">
        <a:spcBef>
          <a:spcPct val="20000"/>
        </a:spcBef>
        <a:buClr>
          <a:schemeClr val="accent5"/>
        </a:buClr>
        <a:buSzPct val="100000"/>
        <a:buFont typeface="Wingdings" pitchFamily="2" charset="2"/>
        <a:buChar char="§"/>
        <a:defRPr kumimoji="0" lang="en-US" sz="1500" kern="1200" smtClean="0">
          <a:solidFill>
            <a:schemeClr val="tx1"/>
          </a:solidFill>
          <a:latin typeface="Calibri" pitchFamily="34" charset="0"/>
          <a:ea typeface="+mn-ea"/>
          <a:cs typeface="Calibri" pitchFamily="34" charset="0"/>
        </a:defRPr>
      </a:lvl5pPr>
      <a:lvl6pPr marL="1220724" indent="-137160" algn="l" rtl="0" eaLnBrk="1" latinLnBrk="0" hangingPunct="1">
        <a:spcBef>
          <a:spcPct val="20000"/>
        </a:spcBef>
        <a:buClr>
          <a:schemeClr val="accent6"/>
        </a:buClr>
        <a:buSzPct val="100000"/>
        <a:buFont typeface="Wingdings 2"/>
        <a:buChar char=""/>
        <a:defRPr kumimoji="0" sz="1500" kern="1200">
          <a:solidFill>
            <a:schemeClr val="tx1"/>
          </a:solidFill>
          <a:latin typeface="+mn-lt"/>
          <a:ea typeface="+mn-ea"/>
          <a:cs typeface="+mn-cs"/>
        </a:defRPr>
      </a:lvl6pPr>
      <a:lvl7pPr marL="1371600" indent="-137160" algn="l" rtl="0" eaLnBrk="1" latinLnBrk="0" hangingPunct="1">
        <a:spcBef>
          <a:spcPct val="20000"/>
        </a:spcBef>
        <a:buClr>
          <a:schemeClr val="accent1"/>
        </a:buClr>
        <a:buSzPct val="100000"/>
        <a:buFont typeface="Wingdings 2"/>
        <a:buChar char=""/>
        <a:defRPr kumimoji="0" sz="1350" kern="1200">
          <a:solidFill>
            <a:schemeClr val="tx1"/>
          </a:solidFill>
          <a:latin typeface="+mn-lt"/>
          <a:ea typeface="+mn-ea"/>
          <a:cs typeface="+mn-cs"/>
        </a:defRPr>
      </a:lvl7pPr>
      <a:lvl8pPr marL="1522476" indent="-137160" algn="l" rtl="0" eaLnBrk="1" latinLnBrk="0" hangingPunct="1">
        <a:spcBef>
          <a:spcPct val="20000"/>
        </a:spcBef>
        <a:buClr>
          <a:schemeClr val="accent2"/>
        </a:buClr>
        <a:buFont typeface="Wingdings 2" pitchFamily="18" charset="2"/>
        <a:buChar char=""/>
        <a:defRPr kumimoji="0" sz="1350" kern="1200">
          <a:solidFill>
            <a:schemeClr val="tx1"/>
          </a:solidFill>
          <a:latin typeface="+mn-lt"/>
          <a:ea typeface="+mn-ea"/>
          <a:cs typeface="+mn-cs"/>
        </a:defRPr>
      </a:lvl8pPr>
      <a:lvl9pPr marL="1673352" indent="-137160" algn="l" rtl="0" eaLnBrk="1" latinLnBrk="0" hangingPunct="1">
        <a:spcBef>
          <a:spcPct val="20000"/>
        </a:spcBef>
        <a:buClr>
          <a:schemeClr val="accent3"/>
        </a:buClr>
        <a:buFont typeface="Wingdings 2" pitchFamily="18" charset="2"/>
        <a:buChar char=""/>
        <a:defRPr kumimoji="0" sz="135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342900" algn="l" rtl="0" eaLnBrk="1" latinLnBrk="0" hangingPunct="1">
        <a:defRPr kumimoji="0" kern="1200">
          <a:solidFill>
            <a:schemeClr val="tx1"/>
          </a:solidFill>
          <a:latin typeface="+mn-lt"/>
          <a:ea typeface="+mn-ea"/>
          <a:cs typeface="+mn-cs"/>
        </a:defRPr>
      </a:lvl2pPr>
      <a:lvl3pPr marL="685800" algn="l" rtl="0" eaLnBrk="1" latinLnBrk="0" hangingPunct="1">
        <a:defRPr kumimoji="0" kern="1200">
          <a:solidFill>
            <a:schemeClr val="tx1"/>
          </a:solidFill>
          <a:latin typeface="+mn-lt"/>
          <a:ea typeface="+mn-ea"/>
          <a:cs typeface="+mn-cs"/>
        </a:defRPr>
      </a:lvl3pPr>
      <a:lvl4pPr marL="1028700" algn="l" rtl="0" eaLnBrk="1" latinLnBrk="0" hangingPunct="1">
        <a:defRPr kumimoji="0" kern="1200">
          <a:solidFill>
            <a:schemeClr val="tx1"/>
          </a:solidFill>
          <a:latin typeface="+mn-lt"/>
          <a:ea typeface="+mn-ea"/>
          <a:cs typeface="+mn-cs"/>
        </a:defRPr>
      </a:lvl4pPr>
      <a:lvl5pPr marL="1371600" algn="l" rtl="0" eaLnBrk="1" latinLnBrk="0" hangingPunct="1">
        <a:defRPr kumimoji="0" kern="1200">
          <a:solidFill>
            <a:schemeClr val="tx1"/>
          </a:solidFill>
          <a:latin typeface="+mn-lt"/>
          <a:ea typeface="+mn-ea"/>
          <a:cs typeface="+mn-cs"/>
        </a:defRPr>
      </a:lvl5pPr>
      <a:lvl6pPr marL="1714500" algn="l" rtl="0" eaLnBrk="1" latinLnBrk="0" hangingPunct="1">
        <a:defRPr kumimoji="0" kern="1200">
          <a:solidFill>
            <a:schemeClr val="tx1"/>
          </a:solidFill>
          <a:latin typeface="+mn-lt"/>
          <a:ea typeface="+mn-ea"/>
          <a:cs typeface="+mn-cs"/>
        </a:defRPr>
      </a:lvl6pPr>
      <a:lvl7pPr marL="2057400" algn="l" rtl="0" eaLnBrk="1" latinLnBrk="0" hangingPunct="1">
        <a:defRPr kumimoji="0" kern="1200">
          <a:solidFill>
            <a:schemeClr val="tx1"/>
          </a:solidFill>
          <a:latin typeface="+mn-lt"/>
          <a:ea typeface="+mn-ea"/>
          <a:cs typeface="+mn-cs"/>
        </a:defRPr>
      </a:lvl7pPr>
      <a:lvl8pPr marL="2400300" algn="l" rtl="0" eaLnBrk="1" latinLnBrk="0" hangingPunct="1">
        <a:defRPr kumimoji="0" kern="1200">
          <a:solidFill>
            <a:schemeClr val="tx1"/>
          </a:solidFill>
          <a:latin typeface="+mn-lt"/>
          <a:ea typeface="+mn-ea"/>
          <a:cs typeface="+mn-cs"/>
        </a:defRPr>
      </a:lvl8pPr>
      <a:lvl9pPr marL="27432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baike.baidu.com/item/%E9%95%9C%E5%83%8F%E7%AB%99%E7%82%B9"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baike.baidu.com/item/%E5%85%B4%E8%B6%A3/5720174"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hyperlink" Target="https://baike.baidu.com/item/%E7%AD%9B%E9%80%89/10883707" TargetMode="External"/><Relationship Id="rId4" Type="http://schemas.openxmlformats.org/officeDocument/2006/relationships/hyperlink" Target="https://baike.baidu.com/item/%E4%BF%A1%E6%81%AF/111163"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image" Target="../media/image180.png"/><Relationship Id="rId5" Type="http://schemas.openxmlformats.org/officeDocument/2006/relationships/image" Target="../media/image18.png"/><Relationship Id="rId10" Type="http://schemas.openxmlformats.org/officeDocument/2006/relationships/image" Target="../media/image22.png"/><Relationship Id="rId4" Type="http://schemas.openxmlformats.org/officeDocument/2006/relationships/image" Target="../media/image17.png"/><Relationship Id="rId9" Type="http://schemas.openxmlformats.org/officeDocument/2006/relationships/image" Target="../media/image21.png"/></Relationships>
</file>

<file path=ppt/slides/_rels/slide5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55.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6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23.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0" y="0"/>
            <a:ext cx="9254508" cy="6934200"/>
          </a:xfrm>
          <a:prstGeom prst="rect">
            <a:avLst/>
          </a:prstGeom>
        </p:spPr>
      </p:pic>
      <p:sp>
        <p:nvSpPr>
          <p:cNvPr id="4" name="文本框 3"/>
          <p:cNvSpPr txBox="1"/>
          <p:nvPr/>
        </p:nvSpPr>
        <p:spPr>
          <a:xfrm>
            <a:off x="1066800" y="4876800"/>
            <a:ext cx="6858000" cy="1446550"/>
          </a:xfrm>
          <a:prstGeom prst="rect">
            <a:avLst/>
          </a:prstGeom>
          <a:noFill/>
        </p:spPr>
        <p:txBody>
          <a:bodyPr wrap="square" rtlCol="0">
            <a:spAutoFit/>
          </a:bodyPr>
          <a:lstStyle/>
          <a:p>
            <a:pPr algn="ctr"/>
            <a:r>
              <a:rPr lang="zh-CN" altLang="en-US" sz="4400" dirty="0"/>
              <a:t>第三章</a:t>
            </a:r>
            <a:endParaRPr lang="en-US" altLang="zh-CN" sz="4400" dirty="0"/>
          </a:p>
          <a:p>
            <a:pPr algn="ctr"/>
            <a:r>
              <a:rPr lang="zh-CN" altLang="en-US" sz="4400" dirty="0"/>
              <a:t>相似项发现</a:t>
            </a:r>
          </a:p>
        </p:txBody>
      </p:sp>
    </p:spTree>
    <p:extLst>
      <p:ext uri="{BB962C8B-B14F-4D97-AF65-F5344CB8AC3E}">
        <p14:creationId xmlns:p14="http://schemas.microsoft.com/office/powerpoint/2010/main" val="411806707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3579038" y="2424337"/>
            <a:ext cx="5464658" cy="3714891"/>
          </a:xfrm>
          <a:prstGeom prst="rect">
            <a:avLst/>
          </a:prstGeom>
        </p:spPr>
      </p:pic>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10</a:t>
            </a:fld>
            <a:endParaRPr lang="en-US"/>
          </a:p>
        </p:txBody>
      </p:sp>
      <p:sp>
        <p:nvSpPr>
          <p:cNvPr id="13" name="内容占位符 2"/>
          <p:cNvSpPr>
            <a:spLocks noGrp="1"/>
          </p:cNvSpPr>
          <p:nvPr>
            <p:ph idx="1"/>
          </p:nvPr>
        </p:nvSpPr>
        <p:spPr>
          <a:xfrm>
            <a:off x="285750" y="1655065"/>
            <a:ext cx="8743950" cy="688085"/>
          </a:xfrm>
        </p:spPr>
        <p:txBody>
          <a:bodyPr>
            <a:normAutofit/>
          </a:bodyPr>
          <a:lstStyle/>
          <a:p>
            <a:pPr marL="89154" indent="0">
              <a:buNone/>
            </a:pPr>
            <a:r>
              <a:rPr lang="en-US" altLang="zh-CN" sz="3000" dirty="0">
                <a:ea typeface="方正卡通简体" panose="03000509000000000000" pitchFamily="65" charset="-122"/>
              </a:rPr>
              <a:t>3.1.1 </a:t>
            </a:r>
            <a:r>
              <a:rPr lang="zh-CN" altLang="en-US" sz="3000" dirty="0">
                <a:ea typeface="方正卡通简体" panose="03000509000000000000" pitchFamily="65" charset="-122"/>
              </a:rPr>
              <a:t>集合的</a:t>
            </a:r>
            <a:r>
              <a:rPr lang="en-US" altLang="zh-CN" sz="3000" dirty="0">
                <a:ea typeface="方正卡通简体" panose="03000509000000000000" pitchFamily="65" charset="-122"/>
              </a:rPr>
              <a:t>Jaccard</a:t>
            </a:r>
            <a:r>
              <a:rPr lang="zh-CN" altLang="en-US" sz="3000" dirty="0">
                <a:ea typeface="方正卡通简体" panose="03000509000000000000" pitchFamily="65" charset="-122"/>
              </a:rPr>
              <a:t>相似度</a:t>
            </a:r>
            <a:endParaRPr lang="en-US" altLang="zh-CN" sz="2625" dirty="0">
              <a:latin typeface="Bahnschrift" panose="020B0502040204020203" pitchFamily="34" charset="0"/>
              <a:ea typeface="方正卡通简体" panose="03000509000000000000" pitchFamily="65" charset="-122"/>
            </a:endParaRPr>
          </a:p>
        </p:txBody>
      </p:sp>
      <p:sp>
        <p:nvSpPr>
          <p:cNvPr id="6" name="文本框 5"/>
          <p:cNvSpPr txBox="1"/>
          <p:nvPr/>
        </p:nvSpPr>
        <p:spPr>
          <a:xfrm>
            <a:off x="181913" y="2514600"/>
            <a:ext cx="3323287" cy="3647152"/>
          </a:xfrm>
          <a:prstGeom prst="rect">
            <a:avLst/>
          </a:prstGeom>
          <a:noFill/>
        </p:spPr>
        <p:txBody>
          <a:bodyPr wrap="square" rtlCol="0">
            <a:spAutoFit/>
          </a:bodyPr>
          <a:lstStyle/>
          <a:p>
            <a:r>
              <a:rPr lang="en-US" altLang="zh-CN" sz="2100" dirty="0" err="1"/>
              <a:t>Jaccard</a:t>
            </a:r>
            <a:r>
              <a:rPr lang="zh-CN" altLang="en-US" sz="2100" dirty="0"/>
              <a:t>相似度主要用于计算</a:t>
            </a:r>
            <a:r>
              <a:rPr lang="zh-CN" altLang="en-US" sz="2100" dirty="0">
                <a:solidFill>
                  <a:srgbClr val="FF0000"/>
                </a:solidFill>
              </a:rPr>
              <a:t>符号度量</a:t>
            </a:r>
            <a:r>
              <a:rPr lang="zh-CN" altLang="en-US" sz="2100" dirty="0"/>
              <a:t>或</a:t>
            </a:r>
            <a:r>
              <a:rPr lang="zh-CN" altLang="en-US" sz="2100" dirty="0">
                <a:solidFill>
                  <a:srgbClr val="FF0000"/>
                </a:solidFill>
              </a:rPr>
              <a:t>布尔值度量</a:t>
            </a:r>
            <a:r>
              <a:rPr lang="zh-CN" altLang="en-US" sz="2100" dirty="0"/>
              <a:t>的个体间的相似度，因为个体的特征属性都是由符号度量或者布尔值标识，因此无法衡量差异具 体值的大小，只能获得“是否相同”这个结果，所以</a:t>
            </a:r>
            <a:r>
              <a:rPr lang="en-US" altLang="zh-CN" sz="2100" dirty="0" err="1"/>
              <a:t>Jaccard</a:t>
            </a:r>
            <a:r>
              <a:rPr lang="zh-CN" altLang="en-US" sz="2100" dirty="0"/>
              <a:t>相似度只关心</a:t>
            </a:r>
            <a:r>
              <a:rPr lang="zh-CN" altLang="en-US" sz="2100" dirty="0">
                <a:solidFill>
                  <a:srgbClr val="FF0000"/>
                </a:solidFill>
              </a:rPr>
              <a:t>个体间共同具有的特征是否一致</a:t>
            </a:r>
            <a:r>
              <a:rPr lang="zh-CN" altLang="en-US" sz="2100" dirty="0"/>
              <a:t>这个问题。</a:t>
            </a:r>
          </a:p>
        </p:txBody>
      </p:sp>
      <p:sp>
        <p:nvSpPr>
          <p:cNvPr id="3" name="文本框 2">
            <a:extLst>
              <a:ext uri="{FF2B5EF4-FFF2-40B4-BE49-F238E27FC236}">
                <a16:creationId xmlns:a16="http://schemas.microsoft.com/office/drawing/2014/main" id="{2EEDA997-B7A7-CE8A-A972-8A1FB37D2E2C}"/>
              </a:ext>
            </a:extLst>
          </p:cNvPr>
          <p:cNvSpPr txBox="1"/>
          <p:nvPr/>
        </p:nvSpPr>
        <p:spPr>
          <a:xfrm>
            <a:off x="8204397" y="2921763"/>
            <a:ext cx="552450" cy="307777"/>
          </a:xfrm>
          <a:prstGeom prst="rect">
            <a:avLst/>
          </a:prstGeom>
          <a:noFill/>
        </p:spPr>
        <p:txBody>
          <a:bodyPr wrap="square" rtlCol="0">
            <a:spAutoFit/>
          </a:bodyPr>
          <a:lstStyle/>
          <a:p>
            <a:pPr algn="ctr"/>
            <a:r>
              <a:rPr kumimoji="1" lang="zh-CN" altLang="en-US" sz="1400" dirty="0">
                <a:solidFill>
                  <a:srgbClr val="FF0000"/>
                </a:solidFill>
              </a:rPr>
              <a:t>一阶</a:t>
            </a:r>
          </a:p>
        </p:txBody>
      </p:sp>
      <p:sp>
        <p:nvSpPr>
          <p:cNvPr id="7" name="文本框 6">
            <a:extLst>
              <a:ext uri="{FF2B5EF4-FFF2-40B4-BE49-F238E27FC236}">
                <a16:creationId xmlns:a16="http://schemas.microsoft.com/office/drawing/2014/main" id="{FF64FD31-F18E-9D18-26E2-2D1642EF98EC}"/>
              </a:ext>
            </a:extLst>
          </p:cNvPr>
          <p:cNvSpPr txBox="1"/>
          <p:nvPr/>
        </p:nvSpPr>
        <p:spPr>
          <a:xfrm>
            <a:off x="8204397" y="2449587"/>
            <a:ext cx="552450" cy="307777"/>
          </a:xfrm>
          <a:prstGeom prst="rect">
            <a:avLst/>
          </a:prstGeom>
          <a:noFill/>
        </p:spPr>
        <p:txBody>
          <a:bodyPr wrap="square" rtlCol="0">
            <a:spAutoFit/>
          </a:bodyPr>
          <a:lstStyle/>
          <a:p>
            <a:pPr algn="ctr"/>
            <a:r>
              <a:rPr kumimoji="1" lang="zh-CN" altLang="en-US" sz="1400" dirty="0">
                <a:solidFill>
                  <a:srgbClr val="FF0000"/>
                </a:solidFill>
              </a:rPr>
              <a:t>二阶</a:t>
            </a:r>
          </a:p>
        </p:txBody>
      </p:sp>
      <p:sp>
        <p:nvSpPr>
          <p:cNvPr id="8" name="文本框 7">
            <a:extLst>
              <a:ext uri="{FF2B5EF4-FFF2-40B4-BE49-F238E27FC236}">
                <a16:creationId xmlns:a16="http://schemas.microsoft.com/office/drawing/2014/main" id="{BB54EA23-EF2C-A849-B278-7CF5386D171E}"/>
              </a:ext>
            </a:extLst>
          </p:cNvPr>
          <p:cNvSpPr txBox="1"/>
          <p:nvPr/>
        </p:nvSpPr>
        <p:spPr>
          <a:xfrm>
            <a:off x="8491246" y="3339367"/>
            <a:ext cx="552450" cy="307777"/>
          </a:xfrm>
          <a:prstGeom prst="rect">
            <a:avLst/>
          </a:prstGeom>
          <a:noFill/>
        </p:spPr>
        <p:txBody>
          <a:bodyPr wrap="square" rtlCol="0">
            <a:spAutoFit/>
          </a:bodyPr>
          <a:lstStyle/>
          <a:p>
            <a:pPr algn="ctr"/>
            <a:r>
              <a:rPr kumimoji="1" lang="zh-CN" altLang="en-US" sz="1400" dirty="0">
                <a:solidFill>
                  <a:srgbClr val="FF0000"/>
                </a:solidFill>
              </a:rPr>
              <a:t>坐标</a:t>
            </a:r>
          </a:p>
        </p:txBody>
      </p:sp>
      <p:sp>
        <p:nvSpPr>
          <p:cNvPr id="9" name="文本框 8">
            <a:extLst>
              <a:ext uri="{FF2B5EF4-FFF2-40B4-BE49-F238E27FC236}">
                <a16:creationId xmlns:a16="http://schemas.microsoft.com/office/drawing/2014/main" id="{78C9D502-DAA0-B7AB-445A-01B9FA569BE4}"/>
              </a:ext>
            </a:extLst>
          </p:cNvPr>
          <p:cNvSpPr txBox="1"/>
          <p:nvPr/>
        </p:nvSpPr>
        <p:spPr>
          <a:xfrm>
            <a:off x="5119660" y="2526298"/>
            <a:ext cx="533400" cy="369332"/>
          </a:xfrm>
          <a:prstGeom prst="rect">
            <a:avLst/>
          </a:prstGeom>
          <a:noFill/>
        </p:spPr>
        <p:txBody>
          <a:bodyPr wrap="square" rtlCol="0">
            <a:spAutoFit/>
          </a:bodyPr>
          <a:lstStyle/>
          <a:p>
            <a:r>
              <a:rPr kumimoji="1" lang="zh-CN" altLang="en-US" strike="sngStrike" dirty="0"/>
              <a:t>        </a:t>
            </a:r>
          </a:p>
        </p:txBody>
      </p:sp>
      <p:sp>
        <p:nvSpPr>
          <p:cNvPr id="10" name="乘 9">
            <a:extLst>
              <a:ext uri="{FF2B5EF4-FFF2-40B4-BE49-F238E27FC236}">
                <a16:creationId xmlns:a16="http://schemas.microsoft.com/office/drawing/2014/main" id="{BA1B1DC2-28F7-0764-343D-5A897C944DEE}"/>
              </a:ext>
            </a:extLst>
          </p:cNvPr>
          <p:cNvSpPr/>
          <p:nvPr/>
        </p:nvSpPr>
        <p:spPr>
          <a:xfrm>
            <a:off x="5344058" y="3172412"/>
            <a:ext cx="547660" cy="333910"/>
          </a:xfrm>
          <a:prstGeom prst="mathMultiply">
            <a:avLst/>
          </a:prstGeom>
          <a:solidFill>
            <a:srgbClr val="FF0000"/>
          </a:solidFill>
          <a:ln w="381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1" name="文本框 10">
            <a:extLst>
              <a:ext uri="{FF2B5EF4-FFF2-40B4-BE49-F238E27FC236}">
                <a16:creationId xmlns:a16="http://schemas.microsoft.com/office/drawing/2014/main" id="{33EC68B7-2767-F7AF-52BE-AF71EC68BC74}"/>
              </a:ext>
            </a:extLst>
          </p:cNvPr>
          <p:cNvSpPr txBox="1"/>
          <p:nvPr/>
        </p:nvSpPr>
        <p:spPr>
          <a:xfrm>
            <a:off x="5066119" y="2864635"/>
            <a:ext cx="1103537" cy="307777"/>
          </a:xfrm>
          <a:prstGeom prst="rect">
            <a:avLst/>
          </a:prstGeom>
          <a:noFill/>
        </p:spPr>
        <p:txBody>
          <a:bodyPr wrap="square" rtlCol="0">
            <a:spAutoFit/>
          </a:bodyPr>
          <a:lstStyle/>
          <a:p>
            <a:pPr algn="ctr"/>
            <a:r>
              <a:rPr kumimoji="1" lang="zh-CN" altLang="en-US" sz="1400" dirty="0"/>
              <a:t>距离度量</a:t>
            </a:r>
          </a:p>
        </p:txBody>
      </p:sp>
    </p:spTree>
    <p:extLst>
      <p:ext uri="{BB962C8B-B14F-4D97-AF65-F5344CB8AC3E}">
        <p14:creationId xmlns:p14="http://schemas.microsoft.com/office/powerpoint/2010/main" val="3199477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8" grpId="0"/>
      <p:bldP spid="10" grpId="0" animBg="1"/>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11</a:t>
            </a:fld>
            <a:endParaRPr lang="en-US"/>
          </a:p>
        </p:txBody>
      </p:sp>
      <p:sp>
        <p:nvSpPr>
          <p:cNvPr id="13" name="内容占位符 2"/>
          <p:cNvSpPr>
            <a:spLocks noGrp="1"/>
          </p:cNvSpPr>
          <p:nvPr>
            <p:ph idx="1"/>
          </p:nvPr>
        </p:nvSpPr>
        <p:spPr>
          <a:xfrm>
            <a:off x="285750" y="1655065"/>
            <a:ext cx="8743950" cy="3943351"/>
          </a:xfrm>
        </p:spPr>
        <p:txBody>
          <a:bodyPr>
            <a:normAutofit/>
          </a:bodyPr>
          <a:lstStyle/>
          <a:p>
            <a:pPr marL="89154" indent="0">
              <a:buNone/>
            </a:pPr>
            <a:r>
              <a:rPr lang="en-US" altLang="zh-CN" sz="3000" dirty="0">
                <a:ea typeface="方正卡通简体" panose="03000509000000000000" pitchFamily="65" charset="-122"/>
              </a:rPr>
              <a:t>3.1.1 </a:t>
            </a:r>
            <a:r>
              <a:rPr lang="zh-CN" altLang="en-US" sz="3000" dirty="0">
                <a:ea typeface="方正卡通简体" panose="03000509000000000000" pitchFamily="65" charset="-122"/>
              </a:rPr>
              <a:t>集合的</a:t>
            </a:r>
            <a:r>
              <a:rPr lang="en-US" altLang="zh-CN" sz="3000" dirty="0">
                <a:ea typeface="方正卡通简体" panose="03000509000000000000" pitchFamily="65" charset="-122"/>
              </a:rPr>
              <a:t>Jaccard</a:t>
            </a:r>
            <a:r>
              <a:rPr lang="zh-CN" altLang="en-US" sz="3000" dirty="0">
                <a:ea typeface="方正卡通简体" panose="03000509000000000000" pitchFamily="65" charset="-122"/>
              </a:rPr>
              <a:t>相似度</a:t>
            </a:r>
            <a:endParaRPr lang="en-US" altLang="zh-CN" sz="3000" dirty="0">
              <a:ea typeface="方正卡通简体" panose="03000509000000000000" pitchFamily="65" charset="-122"/>
            </a:endParaRPr>
          </a:p>
          <a:p>
            <a:pPr marL="89154" indent="0">
              <a:buNone/>
            </a:pPr>
            <a:r>
              <a:rPr lang="zh-CN" altLang="en-US" sz="3000" dirty="0">
                <a:latin typeface="Bahnschrift" panose="020B0502040204020203" pitchFamily="34" charset="0"/>
                <a:ea typeface="方正卡通简体" panose="03000509000000000000" pitchFamily="65" charset="-122"/>
              </a:rPr>
              <a:t>例</a:t>
            </a:r>
            <a:r>
              <a:rPr lang="en-US" altLang="zh-CN" sz="3000" dirty="0">
                <a:latin typeface="Bahnschrift" panose="020B0502040204020203" pitchFamily="34" charset="0"/>
                <a:ea typeface="方正卡通简体" panose="03000509000000000000" pitchFamily="65" charset="-122"/>
              </a:rPr>
              <a:t>3.1 </a:t>
            </a:r>
            <a:r>
              <a:rPr lang="zh-CN" altLang="en-US" sz="3000" dirty="0">
                <a:latin typeface="Bahnschrift" panose="020B0502040204020203" pitchFamily="34" charset="0"/>
                <a:ea typeface="方正卡通简体" panose="03000509000000000000" pitchFamily="65" charset="-122"/>
              </a:rPr>
              <a:t>有两个集合</a:t>
            </a:r>
            <a:r>
              <a:rPr lang="en-US" altLang="zh-CN" sz="3000" dirty="0">
                <a:latin typeface="Bahnschrift" panose="020B0502040204020203" pitchFamily="34" charset="0"/>
                <a:ea typeface="方正卡通简体" panose="03000509000000000000" pitchFamily="65" charset="-122"/>
              </a:rPr>
              <a:t>S</a:t>
            </a:r>
            <a:r>
              <a:rPr lang="zh-CN" altLang="en-US" sz="3000" dirty="0">
                <a:latin typeface="Bahnschrift" panose="020B0502040204020203" pitchFamily="34" charset="0"/>
                <a:ea typeface="方正卡通简体" panose="03000509000000000000" pitchFamily="65" charset="-122"/>
              </a:rPr>
              <a:t>和</a:t>
            </a:r>
            <a:r>
              <a:rPr lang="en-US" altLang="zh-CN" sz="3000" dirty="0">
                <a:latin typeface="Bahnschrift" panose="020B0502040204020203" pitchFamily="34" charset="0"/>
                <a:ea typeface="方正卡通简体" panose="03000509000000000000" pitchFamily="65" charset="-122"/>
              </a:rPr>
              <a:t>T</a:t>
            </a:r>
            <a:r>
              <a:rPr lang="zh-CN" altLang="en-US" sz="3000" dirty="0">
                <a:latin typeface="Bahnschrift" panose="020B0502040204020203" pitchFamily="34" charset="0"/>
                <a:ea typeface="方正卡通简体" panose="03000509000000000000" pitchFamily="65" charset="-122"/>
              </a:rPr>
              <a:t>，它们的交集中有</a:t>
            </a:r>
            <a:r>
              <a:rPr lang="en-US" altLang="zh-CN" sz="3000" dirty="0">
                <a:latin typeface="Bahnschrift" panose="020B0502040204020203" pitchFamily="34" charset="0"/>
                <a:ea typeface="方正卡通简体" panose="03000509000000000000" pitchFamily="65" charset="-122"/>
              </a:rPr>
              <a:t>3</a:t>
            </a:r>
            <a:r>
              <a:rPr lang="zh-CN" altLang="en-US" sz="3000" dirty="0">
                <a:latin typeface="Bahnschrift" panose="020B0502040204020203" pitchFamily="34" charset="0"/>
                <a:ea typeface="方正卡通简体" panose="03000509000000000000" pitchFamily="65" charset="-122"/>
              </a:rPr>
              <a:t>个元素，并集中有</a:t>
            </a:r>
            <a:r>
              <a:rPr lang="en-US" altLang="zh-CN" sz="3000" dirty="0">
                <a:latin typeface="Bahnschrift" panose="020B0502040204020203" pitchFamily="34" charset="0"/>
                <a:ea typeface="方正卡通简体" panose="03000509000000000000" pitchFamily="65" charset="-122"/>
              </a:rPr>
              <a:t>8</a:t>
            </a:r>
            <a:r>
              <a:rPr lang="zh-CN" altLang="en-US" sz="3000" dirty="0">
                <a:latin typeface="Bahnschrift" panose="020B0502040204020203" pitchFamily="34" charset="0"/>
                <a:ea typeface="方正卡通简体" panose="03000509000000000000" pitchFamily="65" charset="-122"/>
              </a:rPr>
              <a:t>个元素。</a:t>
            </a:r>
            <a:endParaRPr lang="en-US" altLang="zh-CN" sz="2625" dirty="0">
              <a:latin typeface="Bahnschrift" panose="020B0502040204020203" pitchFamily="34" charset="0"/>
              <a:ea typeface="方正卡通简体" panose="03000509000000000000" pitchFamily="65" charset="-122"/>
            </a:endParaRPr>
          </a:p>
        </p:txBody>
      </p:sp>
      <p:pic>
        <p:nvPicPr>
          <p:cNvPr id="4" name="图片 3"/>
          <p:cNvPicPr>
            <a:picLocks noChangeAspect="1"/>
          </p:cNvPicPr>
          <p:nvPr/>
        </p:nvPicPr>
        <p:blipFill>
          <a:blip r:embed="rId3"/>
          <a:stretch>
            <a:fillRect/>
          </a:stretch>
        </p:blipFill>
        <p:spPr>
          <a:xfrm>
            <a:off x="628650" y="3241564"/>
            <a:ext cx="3464719" cy="2671763"/>
          </a:xfrm>
          <a:prstGeom prst="rect">
            <a:avLst/>
          </a:prstGeom>
        </p:spPr>
      </p:pic>
      <p:sp>
        <p:nvSpPr>
          <p:cNvPr id="3" name="文本框 2">
            <a:extLst>
              <a:ext uri="{FF2B5EF4-FFF2-40B4-BE49-F238E27FC236}">
                <a16:creationId xmlns:a16="http://schemas.microsoft.com/office/drawing/2014/main" id="{8132905C-C65F-75B0-97BC-E5DBA0655D25}"/>
              </a:ext>
            </a:extLst>
          </p:cNvPr>
          <p:cNvSpPr txBox="1"/>
          <p:nvPr/>
        </p:nvSpPr>
        <p:spPr>
          <a:xfrm>
            <a:off x="4572000" y="3631820"/>
            <a:ext cx="2667000" cy="523220"/>
          </a:xfrm>
          <a:prstGeom prst="rect">
            <a:avLst/>
          </a:prstGeom>
          <a:noFill/>
        </p:spPr>
        <p:txBody>
          <a:bodyPr wrap="square" rtlCol="0">
            <a:spAutoFit/>
          </a:bodyPr>
          <a:lstStyle/>
          <a:p>
            <a:r>
              <a:rPr lang="en-US" altLang="zh-CN" sz="2800" dirty="0">
                <a:latin typeface="Bahnschrift" panose="020B0502040204020203" pitchFamily="34" charset="0"/>
                <a:ea typeface="方正卡通简体" panose="03000509000000000000" pitchFamily="65" charset="-122"/>
              </a:rPr>
              <a:t>SIM(S, T)</a:t>
            </a:r>
            <a:r>
              <a:rPr lang="en-US" altLang="zh-CN" sz="2800" dirty="0">
                <a:ea typeface="宋体" charset="-122"/>
              </a:rPr>
              <a:t>=3/8</a:t>
            </a:r>
            <a:endParaRPr kumimoji="1" lang="zh-CN" altLang="en-US" sz="2800" dirty="0"/>
          </a:p>
        </p:txBody>
      </p:sp>
    </p:spTree>
    <p:extLst>
      <p:ext uri="{BB962C8B-B14F-4D97-AF65-F5344CB8AC3E}">
        <p14:creationId xmlns:p14="http://schemas.microsoft.com/office/powerpoint/2010/main" val="1584941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12</a:t>
            </a:fld>
            <a:endParaRPr lang="en-US"/>
          </a:p>
        </p:txBody>
      </p:sp>
      <p:sp>
        <p:nvSpPr>
          <p:cNvPr id="13" name="内容占位符 2"/>
          <p:cNvSpPr>
            <a:spLocks noGrp="1"/>
          </p:cNvSpPr>
          <p:nvPr>
            <p:ph idx="1"/>
          </p:nvPr>
        </p:nvSpPr>
        <p:spPr>
          <a:xfrm>
            <a:off x="285750" y="1655065"/>
            <a:ext cx="8743950" cy="3943351"/>
          </a:xfrm>
        </p:spPr>
        <p:txBody>
          <a:bodyPr>
            <a:normAutofit/>
          </a:bodyPr>
          <a:lstStyle/>
          <a:p>
            <a:pPr marL="89154" indent="0">
              <a:buNone/>
            </a:pPr>
            <a:r>
              <a:rPr lang="en-US" altLang="zh-CN" sz="3000" dirty="0">
                <a:ea typeface="方正卡通简体" panose="03000509000000000000" pitchFamily="65" charset="-122"/>
              </a:rPr>
              <a:t>3.1.2  </a:t>
            </a:r>
            <a:r>
              <a:rPr lang="zh-CN" altLang="en-US" sz="3000" dirty="0">
                <a:ea typeface="方正卡通简体" panose="03000509000000000000" pitchFamily="65" charset="-122"/>
              </a:rPr>
              <a:t>文档的相似度</a:t>
            </a:r>
            <a:endParaRPr lang="en-US" altLang="zh-CN" sz="3000" dirty="0">
              <a:ea typeface="方正卡通简体" panose="03000509000000000000" pitchFamily="65" charset="-122"/>
            </a:endParaRPr>
          </a:p>
          <a:p>
            <a:pPr marL="89154" indent="0">
              <a:buNone/>
            </a:pPr>
            <a:r>
              <a:rPr lang="zh-CN" altLang="en-US" sz="3000" dirty="0">
                <a:latin typeface="方正卡通简体" panose="03000509000000000000" pitchFamily="65" charset="-122"/>
                <a:ea typeface="方正卡通简体" panose="03000509000000000000" pitchFamily="65" charset="-122"/>
              </a:rPr>
              <a:t>如何定义文档的相似：</a:t>
            </a:r>
            <a:endParaRPr lang="en-US" altLang="zh-CN" sz="3000" dirty="0">
              <a:latin typeface="方正卡通简体" panose="03000509000000000000" pitchFamily="65" charset="-122"/>
              <a:ea typeface="方正卡通简体" panose="03000509000000000000" pitchFamily="65" charset="-122"/>
            </a:endParaRPr>
          </a:p>
          <a:p>
            <a:pPr>
              <a:buFont typeface="Wingdings" panose="05000000000000000000" pitchFamily="2" charset="2"/>
              <a:buChar char="p"/>
            </a:pPr>
            <a:r>
              <a:rPr lang="en-US" altLang="zh-CN" sz="2700" dirty="0">
                <a:latin typeface="方正卡通简体" panose="03000509000000000000" pitchFamily="65" charset="-122"/>
                <a:ea typeface="方正卡通简体" panose="03000509000000000000" pitchFamily="65" charset="-122"/>
              </a:rPr>
              <a:t> </a:t>
            </a:r>
            <a:r>
              <a:rPr lang="zh-CN" altLang="en-US" sz="2700" dirty="0">
                <a:latin typeface="方正卡通简体" panose="03000509000000000000" pitchFamily="65" charset="-122"/>
                <a:ea typeface="方正卡通简体" panose="03000509000000000000" pitchFamily="65" charset="-122"/>
              </a:rPr>
              <a:t>字面上的相似 ：</a:t>
            </a:r>
            <a:r>
              <a:rPr lang="en-US" altLang="zh-CN" sz="2700" dirty="0">
                <a:latin typeface="Bahnschrift" panose="020B0502040204020203" pitchFamily="34" charset="0"/>
                <a:ea typeface="方正卡通简体" panose="03000509000000000000" pitchFamily="65" charset="-122"/>
              </a:rPr>
              <a:t>Jaccard </a:t>
            </a:r>
            <a:r>
              <a:rPr lang="zh-CN" altLang="en-US" sz="2700" dirty="0">
                <a:latin typeface="Bahnschrift" panose="020B0502040204020203" pitchFamily="34" charset="0"/>
                <a:ea typeface="方正卡通简体" panose="03000509000000000000" pitchFamily="65" charset="-122"/>
              </a:rPr>
              <a:t>相似度</a:t>
            </a:r>
            <a:endParaRPr lang="en-US" altLang="zh-CN" sz="2700" dirty="0">
              <a:latin typeface="Bahnschrift" panose="020B0502040204020203" pitchFamily="34" charset="0"/>
              <a:ea typeface="方正卡通简体" panose="03000509000000000000" pitchFamily="65" charset="-122"/>
            </a:endParaRPr>
          </a:p>
          <a:p>
            <a:pPr marL="89154" indent="0">
              <a:buNone/>
            </a:pPr>
            <a:r>
              <a:rPr lang="en-US" altLang="zh-CN" sz="2700" dirty="0">
                <a:latin typeface="Bahnschrift" panose="020B0502040204020203" pitchFamily="34" charset="0"/>
                <a:ea typeface="方正卡通简体" panose="03000509000000000000" pitchFamily="65" charset="-122"/>
              </a:rPr>
              <a:t>                              </a:t>
            </a:r>
            <a:r>
              <a:rPr lang="zh-CN" altLang="en-US" sz="2700" dirty="0">
                <a:latin typeface="Bahnschrift" panose="020B0502040204020203" pitchFamily="34" charset="0"/>
                <a:ea typeface="方正卡通简体" panose="03000509000000000000" pitchFamily="65" charset="-122"/>
              </a:rPr>
              <a:t>中国人民很行 中国人民银行</a:t>
            </a:r>
            <a:r>
              <a:rPr lang="en-US" altLang="zh-CN" sz="2700" dirty="0">
                <a:latin typeface="Bahnschrift" panose="020B0502040204020203" pitchFamily="34" charset="0"/>
                <a:ea typeface="方正卡通简体" panose="03000509000000000000" pitchFamily="65" charset="-122"/>
              </a:rPr>
              <a:t>                         </a:t>
            </a:r>
          </a:p>
          <a:p>
            <a:pPr>
              <a:buFont typeface="Wingdings" panose="05000000000000000000" pitchFamily="2" charset="2"/>
              <a:buChar char="p"/>
            </a:pPr>
            <a:r>
              <a:rPr lang="en-US" altLang="zh-CN" sz="2700" dirty="0">
                <a:latin typeface="方正卡通简体" panose="03000509000000000000" pitchFamily="65" charset="-122"/>
                <a:ea typeface="方正卡通简体" panose="03000509000000000000" pitchFamily="65" charset="-122"/>
              </a:rPr>
              <a:t> </a:t>
            </a:r>
            <a:r>
              <a:rPr lang="zh-CN" altLang="en-US" sz="2700" dirty="0">
                <a:latin typeface="方正卡通简体" panose="03000509000000000000" pitchFamily="65" charset="-122"/>
                <a:ea typeface="方正卡通简体" panose="03000509000000000000" pitchFamily="65" charset="-122"/>
              </a:rPr>
              <a:t>意义上的相似？</a:t>
            </a:r>
            <a:endParaRPr lang="en-US" altLang="zh-CN" sz="2700" dirty="0">
              <a:latin typeface="方正卡通简体" panose="03000509000000000000" pitchFamily="65" charset="-122"/>
              <a:ea typeface="方正卡通简体" panose="03000509000000000000" pitchFamily="65" charset="-122"/>
            </a:endParaRPr>
          </a:p>
          <a:p>
            <a:pPr marL="89154" indent="0">
              <a:buNone/>
            </a:pPr>
            <a:endParaRPr lang="en-US" altLang="zh-CN" sz="2700" dirty="0">
              <a:latin typeface="方正卡通简体" panose="03000509000000000000" pitchFamily="65" charset="-122"/>
              <a:ea typeface="方正卡通简体" panose="03000509000000000000" pitchFamily="65" charset="-122"/>
            </a:endParaRPr>
          </a:p>
          <a:p>
            <a:pPr marL="89154" indent="0">
              <a:buNone/>
            </a:pPr>
            <a:r>
              <a:rPr lang="zh-CN" altLang="en-US" sz="2700" dirty="0">
                <a:latin typeface="方正卡通简体" panose="03000509000000000000" pitchFamily="65" charset="-122"/>
                <a:ea typeface="方正卡通简体" panose="03000509000000000000" pitchFamily="65" charset="-122"/>
              </a:rPr>
              <a:t>字面上的相似度：</a:t>
            </a:r>
            <a:endParaRPr lang="en-US" altLang="zh-CN" sz="2700" dirty="0">
              <a:latin typeface="方正卡通简体" panose="03000509000000000000" pitchFamily="65" charset="-122"/>
              <a:ea typeface="方正卡通简体" panose="03000509000000000000" pitchFamily="65" charset="-122"/>
            </a:endParaRPr>
          </a:p>
          <a:p>
            <a:pPr marL="89154" indent="0">
              <a:buNone/>
            </a:pPr>
            <a:r>
              <a:rPr lang="zh-CN" altLang="en-US" sz="2700" dirty="0">
                <a:latin typeface="方正卡通简体" panose="03000509000000000000" pitchFamily="65" charset="-122"/>
                <a:ea typeface="方正卡通简体" panose="03000509000000000000" pitchFamily="65" charset="-122"/>
              </a:rPr>
              <a:t>完全重复</a:t>
            </a:r>
            <a:endParaRPr lang="en-US" altLang="zh-CN" sz="2700" dirty="0">
              <a:latin typeface="方正卡通简体" panose="03000509000000000000" pitchFamily="65" charset="-122"/>
              <a:ea typeface="方正卡通简体" panose="03000509000000000000" pitchFamily="65" charset="-122"/>
            </a:endParaRPr>
          </a:p>
          <a:p>
            <a:pPr marL="89154" indent="0">
              <a:buNone/>
            </a:pPr>
            <a:r>
              <a:rPr lang="zh-CN" altLang="en-US" sz="2700" dirty="0">
                <a:solidFill>
                  <a:schemeClr val="accent6"/>
                </a:solidFill>
                <a:latin typeface="方正卡通简体" panose="03000509000000000000" pitchFamily="65" charset="-122"/>
                <a:ea typeface="方正卡通简体" panose="03000509000000000000" pitchFamily="65" charset="-122"/>
              </a:rPr>
              <a:t>大部分文本重复</a:t>
            </a:r>
            <a:endParaRPr lang="en-US" altLang="zh-CN" sz="2700" dirty="0">
              <a:solidFill>
                <a:schemeClr val="accent6"/>
              </a:solidFill>
              <a:latin typeface="方正卡通简体" panose="03000509000000000000" pitchFamily="65" charset="-122"/>
              <a:ea typeface="方正卡通简体" panose="03000509000000000000" pitchFamily="65" charset="-122"/>
            </a:endParaRPr>
          </a:p>
        </p:txBody>
      </p:sp>
      <p:sp>
        <p:nvSpPr>
          <p:cNvPr id="3" name="文本框 2"/>
          <p:cNvSpPr txBox="1"/>
          <p:nvPr/>
        </p:nvSpPr>
        <p:spPr>
          <a:xfrm flipH="1">
            <a:off x="7543800" y="3048000"/>
            <a:ext cx="1219200" cy="369332"/>
          </a:xfrm>
          <a:prstGeom prst="rect">
            <a:avLst/>
          </a:prstGeom>
          <a:noFill/>
        </p:spPr>
        <p:txBody>
          <a:bodyPr wrap="square" rtlCol="0">
            <a:spAutoFit/>
          </a:bodyPr>
          <a:lstStyle/>
          <a:p>
            <a:r>
              <a:rPr lang="en-US" altLang="zh-CN" dirty="0">
                <a:latin typeface="宋体" panose="02010600030101010101" pitchFamily="2" charset="-122"/>
                <a:ea typeface="宋体" panose="02010600030101010101" pitchFamily="2" charset="-122"/>
              </a:rPr>
              <a:t>SIM=5/6</a:t>
            </a:r>
            <a:endParaRPr lang="zh-CN" altLang="en-US" dirty="0">
              <a:latin typeface="宋体" panose="02010600030101010101" pitchFamily="2" charset="-122"/>
              <a:ea typeface="宋体" panose="02010600030101010101" pitchFamily="2" charset="-122"/>
            </a:endParaRPr>
          </a:p>
        </p:txBody>
      </p:sp>
      <p:sp>
        <p:nvSpPr>
          <p:cNvPr id="4" name="文本框 3">
            <a:extLst>
              <a:ext uri="{FF2B5EF4-FFF2-40B4-BE49-F238E27FC236}">
                <a16:creationId xmlns:a16="http://schemas.microsoft.com/office/drawing/2014/main" id="{69DACF6B-3AE2-6184-C429-53090BF51853}"/>
              </a:ext>
            </a:extLst>
          </p:cNvPr>
          <p:cNvSpPr txBox="1"/>
          <p:nvPr/>
        </p:nvSpPr>
        <p:spPr>
          <a:xfrm rot="20553345">
            <a:off x="1876971" y="3522992"/>
            <a:ext cx="914400" cy="461665"/>
          </a:xfrm>
          <a:prstGeom prst="rect">
            <a:avLst/>
          </a:prstGeom>
          <a:noFill/>
          <a:ln w="28575">
            <a:solidFill>
              <a:srgbClr val="FF0000"/>
            </a:solidFill>
          </a:ln>
        </p:spPr>
        <p:txBody>
          <a:bodyPr wrap="square" rtlCol="0">
            <a:spAutoFit/>
          </a:bodyPr>
          <a:lstStyle/>
          <a:p>
            <a:pPr algn="ctr"/>
            <a:r>
              <a:rPr kumimoji="1" lang="en-US" altLang="zh-CN" sz="2400" b="1" dirty="0">
                <a:solidFill>
                  <a:srgbClr val="FF0000"/>
                </a:solidFill>
              </a:rPr>
              <a:t>NO</a:t>
            </a:r>
            <a:r>
              <a:rPr kumimoji="1" lang="zh-CN" altLang="en-US" sz="2400" b="1" dirty="0">
                <a:solidFill>
                  <a:srgbClr val="FF0000"/>
                </a:solidFill>
              </a:rPr>
              <a:t>！</a:t>
            </a:r>
          </a:p>
        </p:txBody>
      </p:sp>
    </p:spTree>
    <p:extLst>
      <p:ext uri="{BB962C8B-B14F-4D97-AF65-F5344CB8AC3E}">
        <p14:creationId xmlns:p14="http://schemas.microsoft.com/office/powerpoint/2010/main" val="4077214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13</a:t>
            </a:fld>
            <a:endParaRPr lang="en-US"/>
          </a:p>
        </p:txBody>
      </p:sp>
      <p:sp>
        <p:nvSpPr>
          <p:cNvPr id="13" name="内容占位符 2"/>
          <p:cNvSpPr>
            <a:spLocks noGrp="1"/>
          </p:cNvSpPr>
          <p:nvPr>
            <p:ph idx="1"/>
          </p:nvPr>
        </p:nvSpPr>
        <p:spPr>
          <a:xfrm>
            <a:off x="285750" y="1655065"/>
            <a:ext cx="8743950" cy="3943351"/>
          </a:xfrm>
        </p:spPr>
        <p:txBody>
          <a:bodyPr>
            <a:normAutofit/>
          </a:bodyPr>
          <a:lstStyle/>
          <a:p>
            <a:pPr marL="89154" indent="0">
              <a:buNone/>
            </a:pPr>
            <a:r>
              <a:rPr lang="en-US" altLang="zh-CN" sz="3000" dirty="0">
                <a:ea typeface="方正卡通简体" panose="03000509000000000000" pitchFamily="65" charset="-122"/>
              </a:rPr>
              <a:t>3.1.2  </a:t>
            </a:r>
            <a:r>
              <a:rPr lang="zh-CN" altLang="en-US" sz="3000" dirty="0">
                <a:ea typeface="方正卡通简体" panose="03000509000000000000" pitchFamily="65" charset="-122"/>
              </a:rPr>
              <a:t>文档的相似度</a:t>
            </a:r>
            <a:endParaRPr lang="en-US" altLang="zh-CN" sz="3000" dirty="0">
              <a:ea typeface="方正卡通简体" panose="03000509000000000000" pitchFamily="65" charset="-122"/>
            </a:endParaRPr>
          </a:p>
          <a:p>
            <a:pPr marL="89154" indent="0">
              <a:buNone/>
            </a:pPr>
            <a:r>
              <a:rPr lang="zh-CN" altLang="en-US" sz="3000" dirty="0">
                <a:latin typeface="方正卡通简体" panose="03000509000000000000" pitchFamily="65" charset="-122"/>
                <a:ea typeface="方正卡通简体" panose="03000509000000000000" pitchFamily="65" charset="-122"/>
              </a:rPr>
              <a:t>抄袭文档</a:t>
            </a:r>
            <a:endParaRPr lang="en-US" altLang="zh-CN" sz="3000" dirty="0">
              <a:latin typeface="方正卡通简体" panose="03000509000000000000" pitchFamily="65" charset="-122"/>
              <a:ea typeface="方正卡通简体" panose="03000509000000000000" pitchFamily="65" charset="-122"/>
            </a:endParaRPr>
          </a:p>
          <a:p>
            <a:pPr marL="89154" indent="0">
              <a:buNone/>
            </a:pPr>
            <a:r>
              <a:rPr lang="en-US" altLang="zh-CN" sz="2700" dirty="0">
                <a:solidFill>
                  <a:schemeClr val="accent2">
                    <a:lumMod val="50000"/>
                  </a:schemeClr>
                </a:solidFill>
                <a:latin typeface="文道楷体" panose="02010600040101010101" pitchFamily="2" charset="-122"/>
                <a:ea typeface="文道楷体" panose="02010600040101010101" pitchFamily="2" charset="-122"/>
              </a:rPr>
              <a:t> </a:t>
            </a:r>
            <a:r>
              <a:rPr lang="zh-CN" altLang="en-US" sz="2700" dirty="0">
                <a:solidFill>
                  <a:schemeClr val="accent2">
                    <a:lumMod val="50000"/>
                  </a:schemeClr>
                </a:solidFill>
                <a:latin typeface="文道楷体" panose="02010600040101010101" pitchFamily="2" charset="-122"/>
                <a:ea typeface="文道楷体" panose="02010600040101010101" pitchFamily="2" charset="-122"/>
              </a:rPr>
              <a:t>抄袭文档的发现可以考验文本相似度发现的能力。抄袭者可能会从其他文档中将某些部分的文本</a:t>
            </a:r>
            <a:r>
              <a:rPr lang="zh-CN" altLang="en-US" sz="2700" dirty="0">
                <a:solidFill>
                  <a:srgbClr val="C00000"/>
                </a:solidFill>
                <a:latin typeface="文道楷体" panose="02010600040101010101" pitchFamily="2" charset="-122"/>
                <a:ea typeface="文道楷体" panose="02010600040101010101" pitchFamily="2" charset="-122"/>
              </a:rPr>
              <a:t>据为己用</a:t>
            </a:r>
            <a:r>
              <a:rPr lang="zh-CN" altLang="en-US" sz="2700" dirty="0">
                <a:solidFill>
                  <a:schemeClr val="accent2">
                    <a:lumMod val="50000"/>
                  </a:schemeClr>
                </a:solidFill>
                <a:latin typeface="文道楷体" panose="02010600040101010101" pitchFamily="2" charset="-122"/>
                <a:ea typeface="文道楷体" panose="02010600040101010101" pitchFamily="2" charset="-122"/>
              </a:rPr>
              <a:t>，同时他可能对某些词语或者原始文本中的句序进行改变。尽管如此，最终的文档中</a:t>
            </a:r>
            <a:r>
              <a:rPr lang="zh-CN" altLang="en-US" sz="2700" dirty="0">
                <a:solidFill>
                  <a:srgbClr val="C00000"/>
                </a:solidFill>
                <a:latin typeface="文道楷体" panose="02010600040101010101" pitchFamily="2" charset="-122"/>
                <a:ea typeface="文道楷体" panose="02010600040101010101" pitchFamily="2" charset="-122"/>
              </a:rPr>
              <a:t>仍然有</a:t>
            </a:r>
            <a:r>
              <a:rPr lang="en-US" altLang="zh-CN" sz="2700" dirty="0">
                <a:solidFill>
                  <a:srgbClr val="C00000"/>
                </a:solidFill>
                <a:latin typeface="文道楷体" panose="02010600040101010101" pitchFamily="2" charset="-122"/>
                <a:ea typeface="文道楷体" panose="02010600040101010101" pitchFamily="2" charset="-122"/>
              </a:rPr>
              <a:t>50%</a:t>
            </a:r>
            <a:r>
              <a:rPr lang="zh-CN" altLang="en-US" sz="2700" dirty="0">
                <a:solidFill>
                  <a:srgbClr val="C00000"/>
                </a:solidFill>
                <a:latin typeface="文道楷体" panose="02010600040101010101" pitchFamily="2" charset="-122"/>
                <a:ea typeface="文道楷体" panose="02010600040101010101" pitchFamily="2" charset="-122"/>
              </a:rPr>
              <a:t>甚至更多的内容</a:t>
            </a:r>
            <a:r>
              <a:rPr lang="zh-CN" altLang="en-US" sz="2700" dirty="0">
                <a:solidFill>
                  <a:schemeClr val="accent2">
                    <a:lumMod val="50000"/>
                  </a:schemeClr>
                </a:solidFill>
                <a:latin typeface="文道楷体" panose="02010600040101010101" pitchFamily="2" charset="-122"/>
                <a:ea typeface="文道楷体" panose="02010600040101010101" pitchFamily="2" charset="-122"/>
              </a:rPr>
              <a:t>来自别人的原始文档。当然，一个</a:t>
            </a:r>
            <a:r>
              <a:rPr lang="zh-CN" altLang="en-US" sz="2700" dirty="0">
                <a:solidFill>
                  <a:srgbClr val="C00000"/>
                </a:solidFill>
                <a:latin typeface="文道楷体" panose="02010600040101010101" pitchFamily="2" charset="-122"/>
                <a:ea typeface="文道楷体" panose="02010600040101010101" pitchFamily="2" charset="-122"/>
              </a:rPr>
              <a:t>复杂的抄袭文档很难通过简单的字面</a:t>
            </a:r>
            <a:r>
              <a:rPr lang="zh-CN" altLang="en-US" sz="2700" dirty="0">
                <a:solidFill>
                  <a:schemeClr val="accent2">
                    <a:lumMod val="50000"/>
                  </a:schemeClr>
                </a:solidFill>
                <a:latin typeface="文道楷体" panose="02010600040101010101" pitchFamily="2" charset="-122"/>
                <a:ea typeface="文道楷体" panose="02010600040101010101" pitchFamily="2" charset="-122"/>
              </a:rPr>
              <a:t>比较来发现。</a:t>
            </a:r>
            <a:endParaRPr lang="en-US" altLang="zh-CN" sz="2700" dirty="0">
              <a:solidFill>
                <a:schemeClr val="accent2">
                  <a:lumMod val="50000"/>
                </a:schemeClr>
              </a:solidFill>
              <a:latin typeface="文道楷体" panose="02010600040101010101" pitchFamily="2" charset="-122"/>
              <a:ea typeface="文道楷体" panose="02010600040101010101" pitchFamily="2" charset="-122"/>
            </a:endParaRPr>
          </a:p>
        </p:txBody>
      </p:sp>
    </p:spTree>
    <p:extLst>
      <p:ext uri="{BB962C8B-B14F-4D97-AF65-F5344CB8AC3E}">
        <p14:creationId xmlns:p14="http://schemas.microsoft.com/office/powerpoint/2010/main" val="3526805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14</a:t>
            </a:fld>
            <a:endParaRPr lang="en-US"/>
          </a:p>
        </p:txBody>
      </p:sp>
      <p:sp>
        <p:nvSpPr>
          <p:cNvPr id="13" name="内容占位符 2"/>
          <p:cNvSpPr>
            <a:spLocks noGrp="1"/>
          </p:cNvSpPr>
          <p:nvPr>
            <p:ph idx="1"/>
          </p:nvPr>
        </p:nvSpPr>
        <p:spPr>
          <a:xfrm>
            <a:off x="285750" y="1655065"/>
            <a:ext cx="8743950" cy="3943351"/>
          </a:xfrm>
        </p:spPr>
        <p:txBody>
          <a:bodyPr>
            <a:normAutofit/>
          </a:bodyPr>
          <a:lstStyle/>
          <a:p>
            <a:pPr marL="89154" indent="0">
              <a:buNone/>
            </a:pPr>
            <a:r>
              <a:rPr lang="en-US" altLang="zh-CN" sz="3000" dirty="0">
                <a:ea typeface="方正卡通简体" panose="03000509000000000000" pitchFamily="65" charset="-122"/>
              </a:rPr>
              <a:t>3.1.2  </a:t>
            </a:r>
            <a:r>
              <a:rPr lang="zh-CN" altLang="en-US" sz="3000" dirty="0">
                <a:ea typeface="方正卡通简体" panose="03000509000000000000" pitchFamily="65" charset="-122"/>
              </a:rPr>
              <a:t>文档的相似度</a:t>
            </a:r>
            <a:endParaRPr lang="en-US" altLang="zh-CN" sz="3000" dirty="0">
              <a:ea typeface="方正卡通简体" panose="03000509000000000000" pitchFamily="65" charset="-122"/>
            </a:endParaRPr>
          </a:p>
          <a:p>
            <a:pPr marL="89154" indent="0">
              <a:buNone/>
            </a:pPr>
            <a:r>
              <a:rPr lang="zh-CN" altLang="en-US" sz="3000" dirty="0">
                <a:latin typeface="方正卡通简体" panose="03000509000000000000" pitchFamily="65" charset="-122"/>
                <a:ea typeface="方正卡通简体" panose="03000509000000000000" pitchFamily="65" charset="-122"/>
              </a:rPr>
              <a:t>镜像页面</a:t>
            </a:r>
            <a:endParaRPr lang="en-US" altLang="zh-CN" sz="3000" dirty="0">
              <a:latin typeface="方正卡通简体" panose="03000509000000000000" pitchFamily="65" charset="-122"/>
              <a:ea typeface="方正卡通简体" panose="03000509000000000000" pitchFamily="65" charset="-122"/>
            </a:endParaRPr>
          </a:p>
          <a:p>
            <a:pPr marL="89154" indent="0">
              <a:buNone/>
            </a:pPr>
            <a:r>
              <a:rPr lang="zh-CN" altLang="en-US" sz="2700" dirty="0">
                <a:solidFill>
                  <a:schemeClr val="accent2">
                    <a:lumMod val="50000"/>
                  </a:schemeClr>
                </a:solidFill>
                <a:latin typeface="文道楷体" panose="02010600040101010101" pitchFamily="2" charset="-122"/>
                <a:ea typeface="文道楷体" panose="02010600040101010101" pitchFamily="2" charset="-122"/>
              </a:rPr>
              <a:t>重要或流行的</a:t>
            </a:r>
            <a:r>
              <a:rPr lang="en-US" altLang="zh-CN" sz="2700" dirty="0">
                <a:solidFill>
                  <a:schemeClr val="accent2">
                    <a:lumMod val="50000"/>
                  </a:schemeClr>
                </a:solidFill>
                <a:latin typeface="文道楷体" panose="02010600040101010101" pitchFamily="2" charset="-122"/>
                <a:ea typeface="文道楷体" panose="02010600040101010101" pitchFamily="2" charset="-122"/>
              </a:rPr>
              <a:t>Web</a:t>
            </a:r>
            <a:r>
              <a:rPr lang="zh-CN" altLang="en-US" sz="2700" dirty="0">
                <a:solidFill>
                  <a:schemeClr val="accent2">
                    <a:lumMod val="50000"/>
                  </a:schemeClr>
                </a:solidFill>
                <a:latin typeface="文道楷体" panose="02010600040101010101" pitchFamily="2" charset="-122"/>
                <a:ea typeface="文道楷体" panose="02010600040101010101" pitchFamily="2" charset="-122"/>
              </a:rPr>
              <a:t>站点往往会在多个主机上建立镜像以共享加载内容。这些镜像站点的页面十分相似，但是也基本不可能完全一样。例如，这些网页可能包含与其所在的特定主机相关的信息，或者包含对其他镜像网站的链接</a:t>
            </a:r>
            <a:r>
              <a:rPr lang="en-US" altLang="zh-CN" sz="2700" dirty="0">
                <a:solidFill>
                  <a:schemeClr val="accent2">
                    <a:lumMod val="50000"/>
                  </a:schemeClr>
                </a:solidFill>
                <a:latin typeface="文道楷体" panose="02010600040101010101" pitchFamily="2" charset="-122"/>
                <a:ea typeface="文道楷体" panose="02010600040101010101" pitchFamily="2" charset="-122"/>
              </a:rPr>
              <a:t>(</a:t>
            </a:r>
            <a:r>
              <a:rPr lang="zh-CN" altLang="en-US" sz="2700" dirty="0">
                <a:solidFill>
                  <a:schemeClr val="accent2">
                    <a:lumMod val="50000"/>
                  </a:schemeClr>
                </a:solidFill>
                <a:latin typeface="文道楷体" panose="02010600040101010101" pitchFamily="2" charset="-122"/>
                <a:ea typeface="文道楷体" panose="02010600040101010101" pitchFamily="2" charset="-122"/>
              </a:rPr>
              <a:t>即每个网页都指向其他镜像网站而不包括自己</a:t>
            </a:r>
            <a:r>
              <a:rPr lang="en-US" altLang="zh-CN" sz="2700" dirty="0">
                <a:solidFill>
                  <a:schemeClr val="accent2">
                    <a:lumMod val="50000"/>
                  </a:schemeClr>
                </a:solidFill>
                <a:latin typeface="文道楷体" panose="02010600040101010101" pitchFamily="2" charset="-122"/>
                <a:ea typeface="文道楷体" panose="02010600040101010101" pitchFamily="2" charset="-122"/>
              </a:rPr>
              <a:t>)</a:t>
            </a:r>
            <a:r>
              <a:rPr lang="zh-CN" altLang="en-US" sz="2700" dirty="0">
                <a:solidFill>
                  <a:schemeClr val="accent2">
                    <a:lumMod val="50000"/>
                  </a:schemeClr>
                </a:solidFill>
                <a:latin typeface="文道楷体" panose="02010600040101010101" pitchFamily="2" charset="-122"/>
                <a:ea typeface="文道楷体" panose="02010600040101010101" pitchFamily="2" charset="-122"/>
              </a:rPr>
              <a:t>。</a:t>
            </a:r>
            <a:endParaRPr lang="en-US" altLang="zh-CN" sz="2700" dirty="0">
              <a:solidFill>
                <a:schemeClr val="accent2">
                  <a:lumMod val="50000"/>
                </a:schemeClr>
              </a:solidFill>
              <a:latin typeface="文道楷体" panose="02010600040101010101" pitchFamily="2" charset="-122"/>
              <a:ea typeface="文道楷体" panose="02010600040101010101" pitchFamily="2" charset="-122"/>
            </a:endParaRPr>
          </a:p>
          <a:p>
            <a:pPr marL="89154" indent="0">
              <a:buNone/>
            </a:pPr>
            <a:r>
              <a:rPr lang="zh-CN" altLang="en-US" sz="2700" dirty="0">
                <a:solidFill>
                  <a:schemeClr val="accent2">
                    <a:lumMod val="50000"/>
                  </a:schemeClr>
                </a:solidFill>
                <a:latin typeface="文道楷体" panose="02010600040101010101" pitchFamily="2" charset="-122"/>
                <a:ea typeface="文道楷体" panose="02010600040101010101" pitchFamily="2" charset="-122"/>
              </a:rPr>
              <a:t>例如：课程网站</a:t>
            </a:r>
            <a:endParaRPr lang="en-US" altLang="zh-CN" sz="2700" dirty="0">
              <a:solidFill>
                <a:schemeClr val="accent2">
                  <a:lumMod val="50000"/>
                </a:schemeClr>
              </a:solidFill>
              <a:latin typeface="文道楷体" panose="02010600040101010101" pitchFamily="2" charset="-122"/>
              <a:ea typeface="文道楷体" panose="02010600040101010101" pitchFamily="2" charset="-122"/>
            </a:endParaRPr>
          </a:p>
        </p:txBody>
      </p:sp>
      <p:sp>
        <p:nvSpPr>
          <p:cNvPr id="3" name="文本框 2">
            <a:extLst>
              <a:ext uri="{FF2B5EF4-FFF2-40B4-BE49-F238E27FC236}">
                <a16:creationId xmlns:a16="http://schemas.microsoft.com/office/drawing/2014/main" id="{06D0D57F-D861-B9CF-80B7-9B93A3C81DCE}"/>
              </a:ext>
            </a:extLst>
          </p:cNvPr>
          <p:cNvSpPr txBox="1"/>
          <p:nvPr/>
        </p:nvSpPr>
        <p:spPr>
          <a:xfrm>
            <a:off x="285750" y="5346032"/>
            <a:ext cx="8572500" cy="830997"/>
          </a:xfrm>
          <a:prstGeom prst="rect">
            <a:avLst/>
          </a:prstGeom>
          <a:noFill/>
        </p:spPr>
        <p:txBody>
          <a:bodyPr wrap="square" rtlCol="0">
            <a:spAutoFit/>
          </a:bodyPr>
          <a:lstStyle/>
          <a:p>
            <a:r>
              <a:rPr kumimoji="1" lang="zh-CN" altLang="en-US" sz="2400" b="1" dirty="0"/>
              <a:t>最常见的例子：</a:t>
            </a:r>
            <a:r>
              <a:rPr kumimoji="1" lang="zh-CN" altLang="en-US" sz="2400" dirty="0"/>
              <a:t>同一篇帖子被多个相关网站转载，帖子内容完全一致，帖子首尾附上网站独有内容</a:t>
            </a:r>
          </a:p>
        </p:txBody>
      </p:sp>
    </p:spTree>
    <p:extLst>
      <p:ext uri="{BB962C8B-B14F-4D97-AF65-F5344CB8AC3E}">
        <p14:creationId xmlns:p14="http://schemas.microsoft.com/office/powerpoint/2010/main" val="1501599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15</a:t>
            </a:fld>
            <a:endParaRPr lang="en-US"/>
          </a:p>
        </p:txBody>
      </p:sp>
      <p:sp>
        <p:nvSpPr>
          <p:cNvPr id="13" name="内容占位符 2"/>
          <p:cNvSpPr>
            <a:spLocks noGrp="1"/>
          </p:cNvSpPr>
          <p:nvPr>
            <p:ph idx="1"/>
          </p:nvPr>
        </p:nvSpPr>
        <p:spPr>
          <a:xfrm>
            <a:off x="285750" y="1655065"/>
            <a:ext cx="8743950" cy="3943351"/>
          </a:xfrm>
        </p:spPr>
        <p:txBody>
          <a:bodyPr>
            <a:normAutofit/>
          </a:bodyPr>
          <a:lstStyle/>
          <a:p>
            <a:pPr marL="89154" indent="0">
              <a:buNone/>
            </a:pPr>
            <a:r>
              <a:rPr lang="en-US" altLang="zh-CN" sz="3000" dirty="0">
                <a:ea typeface="方正卡通简体" panose="03000509000000000000" pitchFamily="65" charset="-122"/>
              </a:rPr>
              <a:t>3.1.2  </a:t>
            </a:r>
            <a:r>
              <a:rPr lang="zh-CN" altLang="en-US" sz="3000" dirty="0">
                <a:ea typeface="方正卡通简体" panose="03000509000000000000" pitchFamily="65" charset="-122"/>
              </a:rPr>
              <a:t>文档的相似度</a:t>
            </a:r>
            <a:endParaRPr lang="en-US" altLang="zh-CN" sz="3000" dirty="0">
              <a:ea typeface="方正卡通简体" panose="03000509000000000000" pitchFamily="65" charset="-122"/>
            </a:endParaRPr>
          </a:p>
          <a:p>
            <a:pPr marL="89154" indent="0">
              <a:buNone/>
            </a:pPr>
            <a:r>
              <a:rPr lang="zh-CN" altLang="en-US" sz="3000" dirty="0">
                <a:latin typeface="方正卡通简体" panose="03000509000000000000" pitchFamily="65" charset="-122"/>
                <a:ea typeface="方正卡通简体" panose="03000509000000000000" pitchFamily="65" charset="-122"/>
              </a:rPr>
              <a:t>镜像页面</a:t>
            </a:r>
            <a:endParaRPr lang="en-US" altLang="zh-CN" sz="3000" dirty="0">
              <a:latin typeface="方正卡通简体" panose="03000509000000000000" pitchFamily="65" charset="-122"/>
              <a:ea typeface="方正卡通简体" panose="03000509000000000000" pitchFamily="65" charset="-122"/>
            </a:endParaRPr>
          </a:p>
          <a:p>
            <a:pPr marL="89154" indent="0">
              <a:buNone/>
            </a:pPr>
            <a:r>
              <a:rPr lang="zh-CN" altLang="en-US" sz="2700" dirty="0">
                <a:solidFill>
                  <a:schemeClr val="accent2">
                    <a:lumMod val="50000"/>
                  </a:schemeClr>
                </a:solidFill>
                <a:latin typeface="文道楷体" panose="02010600040101010101" pitchFamily="2" charset="-122"/>
                <a:ea typeface="文道楷体" panose="02010600040101010101" pitchFamily="2" charset="-122"/>
              </a:rPr>
              <a:t>“镜像网站”（英文</a:t>
            </a:r>
            <a:r>
              <a:rPr lang="en-US" altLang="zh-CN" sz="2700" dirty="0">
                <a:solidFill>
                  <a:schemeClr val="accent2">
                    <a:lumMod val="50000"/>
                  </a:schemeClr>
                </a:solidFill>
                <a:latin typeface="文道楷体" panose="02010600040101010101" pitchFamily="2" charset="-122"/>
                <a:ea typeface="文道楷体" panose="02010600040101010101" pitchFamily="2" charset="-122"/>
              </a:rPr>
              <a:t>:Mirror sites</a:t>
            </a:r>
            <a:r>
              <a:rPr lang="zh-CN" altLang="en-US" sz="2700" dirty="0">
                <a:solidFill>
                  <a:schemeClr val="accent2">
                    <a:lumMod val="50000"/>
                  </a:schemeClr>
                </a:solidFill>
                <a:latin typeface="文道楷体" panose="02010600040101010101" pitchFamily="2" charset="-122"/>
                <a:ea typeface="文道楷体" panose="02010600040101010101" pitchFamily="2" charset="-122"/>
              </a:rPr>
              <a:t>），又译作“镜像站点”，亦即把一个互联网上的网站数据“拷贝”到本地服务器，并保持本地服务器数据的同步更新，因此也称为“复制网络站点”。</a:t>
            </a:r>
            <a:endParaRPr lang="en-US" altLang="zh-CN" sz="2700" dirty="0">
              <a:solidFill>
                <a:schemeClr val="accent2">
                  <a:lumMod val="50000"/>
                </a:schemeClr>
              </a:solidFill>
              <a:latin typeface="文道楷体" panose="02010600040101010101" pitchFamily="2" charset="-122"/>
              <a:ea typeface="文道楷体" panose="02010600040101010101" pitchFamily="2" charset="-122"/>
            </a:endParaRPr>
          </a:p>
        </p:txBody>
      </p:sp>
      <p:sp>
        <p:nvSpPr>
          <p:cNvPr id="3" name="文本框 2">
            <a:extLst>
              <a:ext uri="{FF2B5EF4-FFF2-40B4-BE49-F238E27FC236}">
                <a16:creationId xmlns:a16="http://schemas.microsoft.com/office/drawing/2014/main" id="{F0B8E977-E5E5-3F8E-4309-0FC747648683}"/>
              </a:ext>
            </a:extLst>
          </p:cNvPr>
          <p:cNvSpPr txBox="1"/>
          <p:nvPr/>
        </p:nvSpPr>
        <p:spPr>
          <a:xfrm>
            <a:off x="1012726" y="4418105"/>
            <a:ext cx="7289997" cy="1569660"/>
          </a:xfrm>
          <a:prstGeom prst="rect">
            <a:avLst/>
          </a:prstGeom>
          <a:noFill/>
        </p:spPr>
        <p:txBody>
          <a:bodyPr wrap="square" rtlCol="0">
            <a:spAutoFit/>
          </a:bodyPr>
          <a:lstStyle/>
          <a:p>
            <a:r>
              <a:rPr kumimoji="1" lang="zh-CN" altLang="en-US" sz="2400" dirty="0"/>
              <a:t>国内常见镜像网站包括：</a:t>
            </a:r>
            <a:endParaRPr kumimoji="1" lang="en-US" altLang="zh-CN" sz="2400" dirty="0"/>
          </a:p>
          <a:p>
            <a:pPr marL="285750" indent="-285750">
              <a:buFont typeface="Arial" panose="020B0604020202020204" pitchFamily="34" charset="0"/>
              <a:buChar char="•"/>
            </a:pPr>
            <a:r>
              <a:rPr kumimoji="1" lang="zh-CN" altLang="en-US" sz="2400" dirty="0"/>
              <a:t>信息检索镜像（如谷歌学术搜索）</a:t>
            </a:r>
            <a:endParaRPr kumimoji="1" lang="en-US" altLang="zh-CN" sz="2400" dirty="0"/>
          </a:p>
          <a:p>
            <a:pPr marL="285750" indent="-285750">
              <a:buFont typeface="Arial" panose="020B0604020202020204" pitchFamily="34" charset="0"/>
              <a:buChar char="•"/>
            </a:pPr>
            <a:r>
              <a:rPr kumimoji="1" lang="zh-CN" altLang="en-US" sz="2400" dirty="0"/>
              <a:t>软件资源镜像（如</a:t>
            </a:r>
            <a:r>
              <a:rPr kumimoji="1" lang="en-US" altLang="zh-CN" sz="2400" dirty="0"/>
              <a:t>RedHat</a:t>
            </a:r>
            <a:r>
              <a:rPr kumimoji="1" lang="zh-CN" altLang="en-US" sz="2400" dirty="0"/>
              <a:t>，</a:t>
            </a:r>
            <a:r>
              <a:rPr kumimoji="1" lang="en-US" altLang="zh-CN" sz="2400" dirty="0"/>
              <a:t>Centos</a:t>
            </a:r>
            <a:r>
              <a:rPr kumimoji="1" lang="zh-CN" altLang="en-US" sz="2400" dirty="0"/>
              <a:t>等软件镜像）</a:t>
            </a:r>
            <a:endParaRPr kumimoji="1" lang="en-US" altLang="zh-CN" sz="2400" dirty="0"/>
          </a:p>
          <a:p>
            <a:pPr marL="285750" indent="-285750">
              <a:buFont typeface="Arial" panose="020B0604020202020204" pitchFamily="34" charset="0"/>
              <a:buChar char="•"/>
            </a:pPr>
            <a:r>
              <a:rPr kumimoji="1" lang="zh-CN" altLang="en-US" sz="2400" dirty="0"/>
              <a:t>媒体内容镜像（如各种海外影视资源网站）</a:t>
            </a:r>
          </a:p>
        </p:txBody>
      </p:sp>
    </p:spTree>
    <p:extLst>
      <p:ext uri="{BB962C8B-B14F-4D97-AF65-F5344CB8AC3E}">
        <p14:creationId xmlns:p14="http://schemas.microsoft.com/office/powerpoint/2010/main" val="2921515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16</a:t>
            </a:fld>
            <a:endParaRPr lang="en-US"/>
          </a:p>
        </p:txBody>
      </p:sp>
      <p:sp>
        <p:nvSpPr>
          <p:cNvPr id="13" name="内容占位符 2"/>
          <p:cNvSpPr>
            <a:spLocks noGrp="1"/>
          </p:cNvSpPr>
          <p:nvPr>
            <p:ph idx="1"/>
          </p:nvPr>
        </p:nvSpPr>
        <p:spPr>
          <a:xfrm>
            <a:off x="285750" y="1655065"/>
            <a:ext cx="8743950" cy="4745735"/>
          </a:xfrm>
        </p:spPr>
        <p:txBody>
          <a:bodyPr>
            <a:normAutofit fontScale="92500" lnSpcReduction="20000"/>
          </a:bodyPr>
          <a:lstStyle/>
          <a:p>
            <a:pPr marL="89154" indent="0">
              <a:lnSpc>
                <a:spcPct val="120000"/>
              </a:lnSpc>
              <a:buNone/>
            </a:pPr>
            <a:r>
              <a:rPr lang="en-US" altLang="zh-CN" sz="3000" dirty="0">
                <a:ea typeface="方正卡通简体" panose="03000509000000000000" pitchFamily="65" charset="-122"/>
              </a:rPr>
              <a:t>3.1.2  </a:t>
            </a:r>
            <a:r>
              <a:rPr lang="zh-CN" altLang="en-US" sz="3000" dirty="0">
                <a:ea typeface="方正卡通简体" panose="03000509000000000000" pitchFamily="65" charset="-122"/>
              </a:rPr>
              <a:t>文档的相似度</a:t>
            </a:r>
            <a:endParaRPr lang="en-US" altLang="zh-CN" sz="3000" dirty="0">
              <a:ea typeface="方正卡通简体" panose="03000509000000000000" pitchFamily="65" charset="-122"/>
            </a:endParaRPr>
          </a:p>
          <a:p>
            <a:pPr marL="89154" indent="0">
              <a:lnSpc>
                <a:spcPct val="120000"/>
              </a:lnSpc>
              <a:buNone/>
            </a:pPr>
            <a:r>
              <a:rPr lang="zh-CN" altLang="en-US" sz="3000" dirty="0">
                <a:latin typeface="方正卡通简体" panose="03000509000000000000" pitchFamily="65" charset="-122"/>
                <a:ea typeface="方正卡通简体" panose="03000509000000000000" pitchFamily="65" charset="-122"/>
              </a:rPr>
              <a:t>镜像页面</a:t>
            </a:r>
            <a:endParaRPr lang="en-US" altLang="zh-CN" sz="3000" dirty="0">
              <a:latin typeface="方正卡通简体" panose="03000509000000000000" pitchFamily="65" charset="-122"/>
              <a:ea typeface="方正卡通简体" panose="03000509000000000000" pitchFamily="65" charset="-122"/>
            </a:endParaRPr>
          </a:p>
          <a:p>
            <a:pPr marL="89154" indent="0">
              <a:lnSpc>
                <a:spcPct val="120000"/>
              </a:lnSpc>
              <a:buNone/>
            </a:pPr>
            <a:r>
              <a:rPr lang="en-US" altLang="zh-CN" dirty="0">
                <a:latin typeface="文道楷体" panose="02010600040101010101" pitchFamily="2" charset="-122"/>
                <a:ea typeface="文道楷体" panose="02010600040101010101" pitchFamily="2" charset="-122"/>
              </a:rPr>
              <a:t>1</a:t>
            </a:r>
            <a:r>
              <a:rPr lang="zh-CN" altLang="en-US" dirty="0">
                <a:latin typeface="文道楷体" panose="02010600040101010101" pitchFamily="2" charset="-122"/>
                <a:ea typeface="文道楷体" panose="02010600040101010101" pitchFamily="2" charset="-122"/>
              </a:rPr>
              <a:t>、保存网页信息，特别是在一个网站面临关站的时候。</a:t>
            </a:r>
          </a:p>
          <a:p>
            <a:pPr marL="89154" indent="0">
              <a:lnSpc>
                <a:spcPct val="120000"/>
              </a:lnSpc>
              <a:buNone/>
            </a:pPr>
            <a:r>
              <a:rPr lang="en-US" altLang="zh-CN" dirty="0">
                <a:latin typeface="文道楷体" panose="02010600040101010101" pitchFamily="2" charset="-122"/>
                <a:ea typeface="文道楷体" panose="02010600040101010101" pitchFamily="2" charset="-122"/>
              </a:rPr>
              <a:t>2</a:t>
            </a:r>
            <a:r>
              <a:rPr lang="zh-CN" altLang="en-US" dirty="0">
                <a:latin typeface="文道楷体" panose="02010600040101010101" pitchFamily="2" charset="-122"/>
                <a:ea typeface="文道楷体" panose="02010600040101010101" pitchFamily="2" charset="-122"/>
              </a:rPr>
              <a:t>、提高用户在某个地区的下载速度。譬如一个美国网站的中国镜像可以使来自中国的用户直接从这个中国的镜像访问，从而加快了速度。这可以看作是一种全球范围的缓存。</a:t>
            </a:r>
          </a:p>
          <a:p>
            <a:pPr marL="89154" indent="0">
              <a:lnSpc>
                <a:spcPct val="120000"/>
              </a:lnSpc>
              <a:buNone/>
            </a:pPr>
            <a:r>
              <a:rPr lang="en-US" altLang="zh-CN" dirty="0">
                <a:latin typeface="文道楷体" panose="02010600040101010101" pitchFamily="2" charset="-122"/>
                <a:ea typeface="文道楷体" panose="02010600040101010101" pitchFamily="2" charset="-122"/>
              </a:rPr>
              <a:t>3</a:t>
            </a:r>
            <a:r>
              <a:rPr lang="zh-CN" altLang="en-US" dirty="0">
                <a:latin typeface="文道楷体" panose="02010600040101010101" pitchFamily="2" charset="-122"/>
                <a:ea typeface="文道楷体" panose="02010600040101010101" pitchFamily="2" charset="-122"/>
              </a:rPr>
              <a:t>、保存历史性的数据、信息，防止丢失。</a:t>
            </a:r>
          </a:p>
          <a:p>
            <a:pPr marL="89154" indent="0">
              <a:lnSpc>
                <a:spcPct val="120000"/>
              </a:lnSpc>
              <a:buNone/>
            </a:pPr>
            <a:r>
              <a:rPr lang="en-US" altLang="zh-CN" dirty="0">
                <a:latin typeface="文道楷体" panose="02010600040101010101" pitchFamily="2" charset="-122"/>
                <a:ea typeface="文道楷体" panose="02010600040101010101" pitchFamily="2" charset="-122"/>
              </a:rPr>
              <a:t>4</a:t>
            </a:r>
            <a:r>
              <a:rPr lang="zh-CN" altLang="en-US" dirty="0">
                <a:latin typeface="文道楷体" panose="02010600040101010101" pitchFamily="2" charset="-122"/>
                <a:ea typeface="文道楷体" panose="02010600040101010101" pitchFamily="2" charset="-122"/>
              </a:rPr>
              <a:t>、平衡网站的流量负载。例如，一个</a:t>
            </a:r>
            <a:r>
              <a:rPr lang="en-US" altLang="zh-CN" dirty="0">
                <a:latin typeface="文道楷体" panose="02010600040101010101" pitchFamily="2" charset="-122"/>
                <a:ea typeface="文道楷体" panose="02010600040101010101" pitchFamily="2" charset="-122"/>
              </a:rPr>
              <a:t>Linux </a:t>
            </a:r>
            <a:r>
              <a:rPr lang="zh-CN" altLang="en-US" dirty="0">
                <a:latin typeface="文道楷体" panose="02010600040101010101" pitchFamily="2" charset="-122"/>
                <a:ea typeface="文道楷体" panose="02010600040101010101" pitchFamily="2" charset="-122"/>
              </a:rPr>
              <a:t>的发行版的</a:t>
            </a:r>
            <a:r>
              <a:rPr lang="en-US" altLang="zh-CN" dirty="0">
                <a:latin typeface="文道楷体" panose="02010600040101010101" pitchFamily="2" charset="-122"/>
                <a:ea typeface="文道楷体" panose="02010600040101010101" pitchFamily="2" charset="-122"/>
              </a:rPr>
              <a:t>ISO</a:t>
            </a:r>
            <a:r>
              <a:rPr lang="zh-CN" altLang="en-US" dirty="0">
                <a:latin typeface="文道楷体" panose="02010600040101010101" pitchFamily="2" charset="-122"/>
                <a:ea typeface="文道楷体" panose="02010600040101010101" pitchFamily="2" charset="-122"/>
              </a:rPr>
              <a:t>镜像文件的大量下载可能会导致主站过荷而下线，而</a:t>
            </a:r>
            <a:r>
              <a:rPr lang="zh-CN" altLang="en-US" dirty="0">
                <a:latin typeface="文道楷体" panose="02010600040101010101" pitchFamily="2" charset="-122"/>
                <a:ea typeface="文道楷体" panose="02010600040101010101" pitchFamily="2" charset="-122"/>
                <a:hlinkClick r:id="rId3"/>
              </a:rPr>
              <a:t>镜像站点</a:t>
            </a:r>
            <a:r>
              <a:rPr lang="zh-CN" altLang="en-US" dirty="0">
                <a:latin typeface="文道楷体" panose="02010600040101010101" pitchFamily="2" charset="-122"/>
                <a:ea typeface="文道楷体" panose="02010600040101010101" pitchFamily="2" charset="-122"/>
              </a:rPr>
              <a:t>则可以在多个服务器分担流量，从而保证站点的持续在线。</a:t>
            </a:r>
          </a:p>
          <a:p>
            <a:pPr marL="89154" indent="0">
              <a:lnSpc>
                <a:spcPct val="120000"/>
              </a:lnSpc>
              <a:buNone/>
            </a:pPr>
            <a:r>
              <a:rPr lang="en-US" altLang="zh-CN" dirty="0">
                <a:latin typeface="文道楷体" panose="02010600040101010101" pitchFamily="2" charset="-122"/>
                <a:ea typeface="文道楷体" panose="02010600040101010101" pitchFamily="2" charset="-122"/>
              </a:rPr>
              <a:t>5</a:t>
            </a:r>
            <a:r>
              <a:rPr lang="zh-CN" altLang="en-US" dirty="0">
                <a:latin typeface="文道楷体" panose="02010600040101010101" pitchFamily="2" charset="-122"/>
                <a:ea typeface="文道楷体" panose="02010600040101010101" pitchFamily="2" charset="-122"/>
              </a:rPr>
              <a:t>、对因流量激增而下线的站点提供临时的访问。</a:t>
            </a:r>
          </a:p>
          <a:p>
            <a:pPr marL="89154" indent="0">
              <a:lnSpc>
                <a:spcPct val="120000"/>
              </a:lnSpc>
              <a:buNone/>
            </a:pPr>
            <a:r>
              <a:rPr lang="en-US" altLang="zh-CN" dirty="0">
                <a:latin typeface="文道楷体" panose="02010600040101010101" pitchFamily="2" charset="-122"/>
                <a:ea typeface="文道楷体" panose="02010600040101010101" pitchFamily="2" charset="-122"/>
              </a:rPr>
              <a:t>6</a:t>
            </a:r>
            <a:r>
              <a:rPr lang="zh-CN" altLang="en-US" dirty="0">
                <a:latin typeface="文道楷体" panose="02010600040101010101" pitchFamily="2" charset="-122"/>
                <a:ea typeface="文道楷体" panose="02010600040101010101" pitchFamily="2" charset="-122"/>
              </a:rPr>
              <a:t>、便于不同地区或不同</a:t>
            </a:r>
            <a:r>
              <a:rPr lang="en-US" altLang="zh-CN" dirty="0">
                <a:latin typeface="文道楷体" panose="02010600040101010101" pitchFamily="2" charset="-122"/>
                <a:ea typeface="文道楷体" panose="02010600040101010101" pitchFamily="2" charset="-122"/>
              </a:rPr>
              <a:t>ISP</a:t>
            </a:r>
            <a:r>
              <a:rPr lang="zh-CN" altLang="en-US" dirty="0">
                <a:latin typeface="文道楷体" panose="02010600040101010101" pitchFamily="2" charset="-122"/>
                <a:ea typeface="文道楷体" panose="02010600040101010101" pitchFamily="2" charset="-122"/>
              </a:rPr>
              <a:t>（如中国电信和中国联通的互访问题）的人获得更快的访问速度。</a:t>
            </a:r>
          </a:p>
          <a:p>
            <a:pPr marL="89154" indent="0">
              <a:buNone/>
            </a:pPr>
            <a:endParaRPr lang="en-US" altLang="zh-CN" sz="2700" dirty="0">
              <a:solidFill>
                <a:schemeClr val="accent2">
                  <a:lumMod val="50000"/>
                </a:schemeClr>
              </a:solidFill>
              <a:latin typeface="文道楷体" panose="02010600040101010101" pitchFamily="2" charset="-122"/>
              <a:ea typeface="文道楷体" panose="02010600040101010101" pitchFamily="2" charset="-122"/>
            </a:endParaRPr>
          </a:p>
        </p:txBody>
      </p:sp>
    </p:spTree>
    <p:extLst>
      <p:ext uri="{BB962C8B-B14F-4D97-AF65-F5344CB8AC3E}">
        <p14:creationId xmlns:p14="http://schemas.microsoft.com/office/powerpoint/2010/main" val="3060399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17</a:t>
            </a:fld>
            <a:endParaRPr lang="en-US"/>
          </a:p>
        </p:txBody>
      </p:sp>
      <p:sp>
        <p:nvSpPr>
          <p:cNvPr id="13" name="内容占位符 2"/>
          <p:cNvSpPr>
            <a:spLocks noGrp="1"/>
          </p:cNvSpPr>
          <p:nvPr>
            <p:ph idx="1"/>
          </p:nvPr>
        </p:nvSpPr>
        <p:spPr>
          <a:xfrm>
            <a:off x="285750" y="1655065"/>
            <a:ext cx="8743950" cy="4669535"/>
          </a:xfrm>
        </p:spPr>
        <p:txBody>
          <a:bodyPr>
            <a:normAutofit fontScale="85000" lnSpcReduction="10000"/>
          </a:bodyPr>
          <a:lstStyle/>
          <a:p>
            <a:pPr marL="89154" indent="0">
              <a:lnSpc>
                <a:spcPct val="120000"/>
              </a:lnSpc>
              <a:buNone/>
            </a:pPr>
            <a:r>
              <a:rPr lang="en-US" altLang="zh-CN" sz="3000" dirty="0">
                <a:ea typeface="方正卡通简体" panose="03000509000000000000" pitchFamily="65" charset="-122"/>
              </a:rPr>
              <a:t>3.1.2  </a:t>
            </a:r>
            <a:r>
              <a:rPr lang="zh-CN" altLang="en-US" sz="3000" dirty="0">
                <a:ea typeface="方正卡通简体" panose="03000509000000000000" pitchFamily="65" charset="-122"/>
              </a:rPr>
              <a:t>文档的相似度</a:t>
            </a:r>
            <a:endParaRPr lang="en-US" altLang="zh-CN" sz="3000" dirty="0">
              <a:ea typeface="方正卡通简体" panose="03000509000000000000" pitchFamily="65" charset="-122"/>
            </a:endParaRPr>
          </a:p>
          <a:p>
            <a:pPr marL="89154" indent="0">
              <a:lnSpc>
                <a:spcPct val="120000"/>
              </a:lnSpc>
              <a:buNone/>
            </a:pPr>
            <a:r>
              <a:rPr lang="zh-CN" altLang="en-US" sz="3000" dirty="0">
                <a:latin typeface="方正卡通简体" panose="03000509000000000000" pitchFamily="65" charset="-122"/>
                <a:ea typeface="方正卡通简体" panose="03000509000000000000" pitchFamily="65" charset="-122"/>
              </a:rPr>
              <a:t>同源新闻稿</a:t>
            </a:r>
            <a:endParaRPr lang="en-US" altLang="zh-CN" sz="3000" dirty="0">
              <a:latin typeface="方正卡通简体" panose="03000509000000000000" pitchFamily="65" charset="-122"/>
              <a:ea typeface="方正卡通简体" panose="03000509000000000000" pitchFamily="65" charset="-122"/>
            </a:endParaRPr>
          </a:p>
          <a:p>
            <a:pPr marL="89154" indent="0">
              <a:lnSpc>
                <a:spcPct val="120000"/>
              </a:lnSpc>
              <a:buNone/>
            </a:pPr>
            <a:r>
              <a:rPr lang="zh-CN" altLang="en-US" sz="2700" dirty="0">
                <a:solidFill>
                  <a:schemeClr val="accent2">
                    <a:lumMod val="50000"/>
                  </a:schemeClr>
                </a:solidFill>
                <a:latin typeface="文道楷体" panose="02010600040101010101" pitchFamily="2" charset="-122"/>
                <a:ea typeface="文道楷体" panose="02010600040101010101" pitchFamily="2" charset="-122"/>
              </a:rPr>
              <a:t>通常一个记者会撰写一篇新闻稿然后分发到各处，比如通过美联社到多家报纸，然后每家报纸会在其</a:t>
            </a:r>
            <a:r>
              <a:rPr lang="en-US" altLang="zh-CN" sz="2700" dirty="0">
                <a:solidFill>
                  <a:schemeClr val="accent2">
                    <a:lumMod val="50000"/>
                  </a:schemeClr>
                </a:solidFill>
                <a:latin typeface="文道楷体" panose="02010600040101010101" pitchFamily="2" charset="-122"/>
                <a:ea typeface="文道楷体" panose="02010600040101010101" pitchFamily="2" charset="-122"/>
              </a:rPr>
              <a:t>Web</a:t>
            </a:r>
            <a:r>
              <a:rPr lang="zh-CN" altLang="en-US" sz="2700" dirty="0">
                <a:solidFill>
                  <a:schemeClr val="accent2">
                    <a:lumMod val="50000"/>
                  </a:schemeClr>
                </a:solidFill>
                <a:latin typeface="文道楷体" panose="02010600040101010101" pitchFamily="2" charset="-122"/>
                <a:ea typeface="文道楷体" panose="02010600040101010101" pitchFamily="2" charset="-122"/>
              </a:rPr>
              <a:t>网站发布该新闻稿。每家报纸会对新闻稿进行某种程度的修改。比如去掉某些段落或者加上自己的内容。最可能的一种情况是，在新闻稿周围会有报纸自己的徽标、广告或者指向自己</a:t>
            </a:r>
            <a:r>
              <a:rPr lang="en-US" altLang="zh-CN" sz="2700" dirty="0">
                <a:solidFill>
                  <a:schemeClr val="accent2">
                    <a:lumMod val="50000"/>
                  </a:schemeClr>
                </a:solidFill>
                <a:latin typeface="文道楷体" panose="02010600040101010101" pitchFamily="2" charset="-122"/>
                <a:ea typeface="文道楷体" panose="02010600040101010101" pitchFamily="2" charset="-122"/>
              </a:rPr>
              <a:t>Web</a:t>
            </a:r>
            <a:r>
              <a:rPr lang="zh-CN" altLang="en-US" sz="2700" dirty="0">
                <a:solidFill>
                  <a:schemeClr val="accent2">
                    <a:lumMod val="50000"/>
                  </a:schemeClr>
                </a:solidFill>
                <a:latin typeface="文道楷体" panose="02010600040101010101" pitchFamily="2" charset="-122"/>
                <a:ea typeface="文道楷体" panose="02010600040101010101" pitchFamily="2" charset="-122"/>
              </a:rPr>
              <a:t>站点的其他文章的链接等。但是每家报纸的核心内容还是原始的新闻稿。诸如</a:t>
            </a:r>
            <a:r>
              <a:rPr lang="en-US" altLang="zh-CN" sz="2700" dirty="0">
                <a:solidFill>
                  <a:schemeClr val="accent2">
                    <a:lumMod val="50000"/>
                  </a:schemeClr>
                </a:solidFill>
                <a:latin typeface="文道楷体" panose="02010600040101010101" pitchFamily="2" charset="-122"/>
                <a:ea typeface="文道楷体" panose="02010600040101010101" pitchFamily="2" charset="-122"/>
              </a:rPr>
              <a:t>Google News</a:t>
            </a:r>
            <a:r>
              <a:rPr lang="zh-CN" altLang="en-US" sz="2700" dirty="0">
                <a:solidFill>
                  <a:schemeClr val="accent2">
                    <a:lumMod val="50000"/>
                  </a:schemeClr>
                </a:solidFill>
                <a:latin typeface="文道楷体" panose="02010600040101010101" pitchFamily="2" charset="-122"/>
                <a:ea typeface="文道楷体" panose="02010600040101010101" pitchFamily="2" charset="-122"/>
              </a:rPr>
              <a:t>之类的新闻汇总系统能够发现此类文章的所有版本，但为了只显示一篇文章的内容，系统需要识别文本内容上相似的两篇文章，尽管这两篇文章并不完全一样。</a:t>
            </a:r>
            <a:endParaRPr lang="en-US" altLang="zh-CN" sz="2700" dirty="0">
              <a:solidFill>
                <a:schemeClr val="accent2">
                  <a:lumMod val="50000"/>
                </a:schemeClr>
              </a:solidFill>
              <a:latin typeface="文道楷体" panose="02010600040101010101" pitchFamily="2" charset="-122"/>
              <a:ea typeface="文道楷体" panose="02010600040101010101" pitchFamily="2" charset="-122"/>
            </a:endParaRPr>
          </a:p>
        </p:txBody>
      </p:sp>
      <p:pic>
        <p:nvPicPr>
          <p:cNvPr id="6" name="图片 5"/>
          <p:cNvPicPr>
            <a:picLocks noChangeAspect="1"/>
          </p:cNvPicPr>
          <p:nvPr/>
        </p:nvPicPr>
        <p:blipFill>
          <a:blip r:embed="rId3"/>
          <a:stretch>
            <a:fillRect/>
          </a:stretch>
        </p:blipFill>
        <p:spPr>
          <a:xfrm>
            <a:off x="1981200" y="76200"/>
            <a:ext cx="4724400" cy="6388677"/>
          </a:xfrm>
          <a:prstGeom prst="rect">
            <a:avLst/>
          </a:prstGeom>
        </p:spPr>
      </p:pic>
    </p:spTree>
    <p:extLst>
      <p:ext uri="{BB962C8B-B14F-4D97-AF65-F5344CB8AC3E}">
        <p14:creationId xmlns:p14="http://schemas.microsoft.com/office/powerpoint/2010/main" val="4130503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18</a:t>
            </a:fld>
            <a:endParaRPr lang="en-US"/>
          </a:p>
        </p:txBody>
      </p:sp>
      <p:sp>
        <p:nvSpPr>
          <p:cNvPr id="13" name="内容占位符 2"/>
          <p:cNvSpPr>
            <a:spLocks noGrp="1"/>
          </p:cNvSpPr>
          <p:nvPr>
            <p:ph idx="1"/>
          </p:nvPr>
        </p:nvSpPr>
        <p:spPr>
          <a:xfrm>
            <a:off x="285750" y="1655065"/>
            <a:ext cx="8743950" cy="3943351"/>
          </a:xfrm>
        </p:spPr>
        <p:txBody>
          <a:bodyPr>
            <a:normAutofit/>
          </a:bodyPr>
          <a:lstStyle/>
          <a:p>
            <a:pPr marL="89154" indent="0">
              <a:buNone/>
            </a:pPr>
            <a:r>
              <a:rPr lang="en-US" altLang="zh-CN" sz="3000" dirty="0">
                <a:ea typeface="方正卡通简体" panose="03000509000000000000" pitchFamily="65" charset="-122"/>
              </a:rPr>
              <a:t>3.1.3  </a:t>
            </a: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a:t>
            </a:r>
            <a:r>
              <a:rPr lang="zh-CN" altLang="en-US" sz="3000" dirty="0">
                <a:ea typeface="方正卡通简体" panose="03000509000000000000" pitchFamily="65" charset="-122"/>
              </a:rPr>
              <a:t>一个集合相似问题</a:t>
            </a:r>
            <a:endParaRPr lang="en-US" altLang="zh-CN" sz="3000" dirty="0">
              <a:ea typeface="方正卡通简体" panose="03000509000000000000" pitchFamily="65" charset="-122"/>
            </a:endParaRPr>
          </a:p>
          <a:p>
            <a:pPr marL="89154" indent="0">
              <a:buNone/>
            </a:pPr>
            <a:r>
              <a:rPr lang="zh-CN" altLang="en-US" sz="2700" dirty="0">
                <a:latin typeface="Bahnschrift" panose="020B0502040204020203" pitchFamily="34" charset="0"/>
                <a:ea typeface="方正卡通简体" panose="03000509000000000000" pitchFamily="65" charset="-122"/>
              </a:rPr>
              <a:t>另一类非常重要的集合相似度应用称为协同过滤</a:t>
            </a:r>
            <a:r>
              <a:rPr lang="en-US" altLang="zh-CN" sz="2700" dirty="0">
                <a:latin typeface="Bahnschrift" panose="020B0502040204020203" pitchFamily="34" charset="0"/>
                <a:ea typeface="方正卡通简体" panose="03000509000000000000" pitchFamily="65" charset="-122"/>
              </a:rPr>
              <a:t>( </a:t>
            </a:r>
            <a:r>
              <a:rPr lang="en-US" altLang="zh-CN" sz="2700" dirty="0" err="1">
                <a:solidFill>
                  <a:srgbClr val="C00000"/>
                </a:solidFill>
                <a:latin typeface="Bahnschrift" panose="020B0502040204020203" pitchFamily="34" charset="0"/>
                <a:ea typeface="方正卡通简体" panose="03000509000000000000" pitchFamily="65" charset="-122"/>
              </a:rPr>
              <a:t>colla-borative</a:t>
            </a:r>
            <a:r>
              <a:rPr lang="en-US" altLang="zh-CN" sz="2700" dirty="0">
                <a:solidFill>
                  <a:srgbClr val="C00000"/>
                </a:solidFill>
                <a:latin typeface="Bahnschrift" panose="020B0502040204020203" pitchFamily="34" charset="0"/>
                <a:ea typeface="方正卡通简体" panose="03000509000000000000" pitchFamily="65" charset="-122"/>
              </a:rPr>
              <a:t> filtering </a:t>
            </a:r>
            <a:r>
              <a:rPr lang="en-US" altLang="zh-CN" sz="2700" dirty="0">
                <a:latin typeface="Bahnschrift" panose="020B0502040204020203" pitchFamily="34" charset="0"/>
                <a:ea typeface="方正卡通简体" panose="03000509000000000000" pitchFamily="65" charset="-122"/>
              </a:rPr>
              <a:t>)</a:t>
            </a:r>
            <a:r>
              <a:rPr lang="zh-CN" altLang="en-US" sz="2700" dirty="0">
                <a:latin typeface="Bahnschrift" panose="020B0502040204020203" pitchFamily="34" charset="0"/>
                <a:ea typeface="方正卡通简体" panose="03000509000000000000" pitchFamily="65" charset="-122"/>
              </a:rPr>
              <a:t>，在协同过滤中，系统会向用户推荐相似兴趣用户所喜欢的那些项</a:t>
            </a:r>
            <a:r>
              <a:rPr lang="zh-CN" altLang="en-US" sz="2700" dirty="0">
                <a:solidFill>
                  <a:schemeClr val="accent2">
                    <a:lumMod val="50000"/>
                  </a:schemeClr>
                </a:solidFill>
                <a:latin typeface="Bahnschrift" panose="020B0502040204020203" pitchFamily="34" charset="0"/>
                <a:ea typeface="文道楷体" panose="02010600040101010101" pitchFamily="2" charset="-122"/>
              </a:rPr>
              <a:t>。</a:t>
            </a: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a:p>
            <a:pPr marL="89154" indent="0">
              <a:buNone/>
            </a:pPr>
            <a:r>
              <a:rPr lang="zh-CN" altLang="en-US" dirty="0">
                <a:solidFill>
                  <a:srgbClr val="C00000"/>
                </a:solidFill>
                <a:latin typeface="文道楷体" panose="02010600040101010101" pitchFamily="2" charset="-122"/>
                <a:ea typeface="文道楷体" panose="02010600040101010101" pitchFamily="2" charset="-122"/>
              </a:rPr>
              <a:t>协同过滤</a:t>
            </a:r>
            <a:r>
              <a:rPr lang="zh-CN" altLang="en-US" dirty="0">
                <a:latin typeface="文道楷体" panose="02010600040101010101" pitchFamily="2" charset="-122"/>
                <a:ea typeface="文道楷体" panose="02010600040101010101" pitchFamily="2" charset="-122"/>
              </a:rPr>
              <a:t>简单来说是利用某</a:t>
            </a:r>
            <a:r>
              <a:rPr lang="zh-CN" altLang="en-US" dirty="0">
                <a:latin typeface="文道楷体" panose="02010600040101010101" pitchFamily="2" charset="-122"/>
                <a:ea typeface="文道楷体" panose="02010600040101010101" pitchFamily="2" charset="-122"/>
                <a:hlinkClick r:id="rId3"/>
              </a:rPr>
              <a:t>兴趣</a:t>
            </a:r>
            <a:r>
              <a:rPr lang="zh-CN" altLang="en-US" dirty="0">
                <a:latin typeface="文道楷体" panose="02010600040101010101" pitchFamily="2" charset="-122"/>
                <a:ea typeface="文道楷体" panose="02010600040101010101" pitchFamily="2" charset="-122"/>
              </a:rPr>
              <a:t>相投、拥有共同经验之群体的喜好来推荐用户感兴趣的</a:t>
            </a:r>
            <a:r>
              <a:rPr lang="zh-CN" altLang="en-US" dirty="0">
                <a:latin typeface="文道楷体" panose="02010600040101010101" pitchFamily="2" charset="-122"/>
                <a:ea typeface="文道楷体" panose="02010600040101010101" pitchFamily="2" charset="-122"/>
                <a:hlinkClick r:id="rId4"/>
              </a:rPr>
              <a:t>信息</a:t>
            </a:r>
            <a:r>
              <a:rPr lang="zh-CN" altLang="en-US" dirty="0">
                <a:latin typeface="文道楷体" panose="02010600040101010101" pitchFamily="2" charset="-122"/>
                <a:ea typeface="文道楷体" panose="02010600040101010101" pitchFamily="2" charset="-122"/>
              </a:rPr>
              <a:t>，个人通过合作的机制给予信息相当程度的回应（如评分）并记录下来以达到过滤的目的进而帮助别人</a:t>
            </a:r>
            <a:r>
              <a:rPr lang="zh-CN" altLang="en-US" dirty="0">
                <a:latin typeface="文道楷体" panose="02010600040101010101" pitchFamily="2" charset="-122"/>
                <a:ea typeface="文道楷体" panose="02010600040101010101" pitchFamily="2" charset="-122"/>
                <a:hlinkClick r:id="rId5"/>
              </a:rPr>
              <a:t>筛选</a:t>
            </a:r>
            <a:r>
              <a:rPr lang="zh-CN" altLang="en-US" dirty="0">
                <a:latin typeface="文道楷体" panose="02010600040101010101" pitchFamily="2" charset="-122"/>
                <a:ea typeface="文道楷体" panose="02010600040101010101" pitchFamily="2" charset="-122"/>
              </a:rPr>
              <a:t>信息，回应不一定局限于特别感兴趣的，特别不感兴趣信息的记录也相当重要。</a:t>
            </a:r>
            <a:endParaRPr lang="en-US" altLang="zh-CN" sz="2700" dirty="0">
              <a:solidFill>
                <a:schemeClr val="accent2">
                  <a:lumMod val="50000"/>
                </a:schemeClr>
              </a:solidFill>
              <a:latin typeface="文道楷体" panose="02010600040101010101" pitchFamily="2" charset="-122"/>
              <a:ea typeface="文道楷体" panose="02010600040101010101" pitchFamily="2" charset="-122"/>
            </a:endParaRPr>
          </a:p>
        </p:txBody>
      </p:sp>
    </p:spTree>
    <p:extLst>
      <p:ext uri="{BB962C8B-B14F-4D97-AF65-F5344CB8AC3E}">
        <p14:creationId xmlns:p14="http://schemas.microsoft.com/office/powerpoint/2010/main" val="23609255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19</a:t>
            </a:fld>
            <a:endParaRPr lang="en-US"/>
          </a:p>
        </p:txBody>
      </p:sp>
      <p:sp>
        <p:nvSpPr>
          <p:cNvPr id="13" name="内容占位符 2"/>
          <p:cNvSpPr>
            <a:spLocks noGrp="1"/>
          </p:cNvSpPr>
          <p:nvPr>
            <p:ph idx="1"/>
          </p:nvPr>
        </p:nvSpPr>
        <p:spPr>
          <a:xfrm>
            <a:off x="285750" y="1655065"/>
            <a:ext cx="8743950" cy="3943351"/>
          </a:xfrm>
        </p:spPr>
        <p:txBody>
          <a:bodyPr>
            <a:normAutofit/>
          </a:bodyPr>
          <a:lstStyle/>
          <a:p>
            <a:pPr marL="89154" indent="0">
              <a:buNone/>
            </a:pPr>
            <a:r>
              <a:rPr lang="en-US" altLang="zh-CN" sz="3000" dirty="0">
                <a:ea typeface="方正卡通简体" panose="03000509000000000000" pitchFamily="65" charset="-122"/>
              </a:rPr>
              <a:t>3.1.3  </a:t>
            </a: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a:t>
            </a:r>
            <a:r>
              <a:rPr lang="zh-CN" altLang="en-US" sz="3000" dirty="0">
                <a:ea typeface="方正卡通简体" panose="03000509000000000000" pitchFamily="65" charset="-122"/>
              </a:rPr>
              <a:t>一个集合相似问题</a:t>
            </a:r>
            <a:endParaRPr lang="en-US" altLang="zh-CN" sz="3000" dirty="0">
              <a:ea typeface="方正卡通简体" panose="03000509000000000000" pitchFamily="65" charset="-122"/>
            </a:endParaRPr>
          </a:p>
          <a:p>
            <a:pPr marL="89154" indent="0">
              <a:buNone/>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在线购物</a:t>
            </a: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a:p>
            <a:pPr>
              <a:buFont typeface="Wingdings" panose="05000000000000000000" pitchFamily="2" charset="2"/>
              <a:buChar char="p"/>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如果两个顾客购买的商品集合具有较高的</a:t>
            </a:r>
            <a:r>
              <a:rPr lang="en-US" altLang="zh-CN" sz="2700" dirty="0">
                <a:solidFill>
                  <a:schemeClr val="accent2">
                    <a:lumMod val="50000"/>
                  </a:schemeClr>
                </a:solidFill>
                <a:latin typeface="Bahnschrift" panose="020B0502040204020203" pitchFamily="34" charset="0"/>
                <a:ea typeface="文道楷体" panose="02010600040101010101" pitchFamily="2" charset="-122"/>
              </a:rPr>
              <a:t>Jaccard</a:t>
            </a:r>
            <a:r>
              <a:rPr lang="zh-CN" altLang="en-US" sz="2700" dirty="0">
                <a:solidFill>
                  <a:schemeClr val="accent2">
                    <a:lumMod val="50000"/>
                  </a:schemeClr>
                </a:solidFill>
                <a:latin typeface="Bahnschrift" panose="020B0502040204020203" pitchFamily="34" charset="0"/>
                <a:ea typeface="文道楷体" panose="02010600040101010101" pitchFamily="2" charset="-122"/>
              </a:rPr>
              <a:t>相似度，我们就说这两个顾客的兴趣相似。</a:t>
            </a: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a:p>
            <a:pPr>
              <a:buFont typeface="Wingdings" panose="05000000000000000000" pitchFamily="2" charset="2"/>
              <a:buChar char="p"/>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两个顾客之间的</a:t>
            </a:r>
            <a:r>
              <a:rPr lang="en-US" altLang="zh-CN" sz="2700" dirty="0">
                <a:solidFill>
                  <a:schemeClr val="accent2">
                    <a:lumMod val="50000"/>
                  </a:schemeClr>
                </a:solidFill>
                <a:latin typeface="Bahnschrift" panose="020B0502040204020203" pitchFamily="34" charset="0"/>
                <a:ea typeface="文道楷体" panose="02010600040101010101" pitchFamily="2" charset="-122"/>
              </a:rPr>
              <a:t>Jaccard</a:t>
            </a:r>
            <a:r>
              <a:rPr lang="zh-CN" altLang="en-US" sz="2700" dirty="0">
                <a:solidFill>
                  <a:schemeClr val="accent2">
                    <a:lumMod val="50000"/>
                  </a:schemeClr>
                </a:solidFill>
                <a:latin typeface="Bahnschrift" panose="020B0502040204020203" pitchFamily="34" charset="0"/>
                <a:ea typeface="文道楷体" panose="02010600040101010101" pitchFamily="2" charset="-122"/>
              </a:rPr>
              <a:t>相似度仅仅达到</a:t>
            </a:r>
            <a:r>
              <a:rPr lang="en-US" altLang="zh-CN" sz="2700" dirty="0">
                <a:solidFill>
                  <a:schemeClr val="accent6"/>
                </a:solidFill>
                <a:latin typeface="Bahnschrift" panose="020B0502040204020203" pitchFamily="34" charset="0"/>
                <a:ea typeface="文道楷体" panose="02010600040101010101" pitchFamily="2" charset="-122"/>
              </a:rPr>
              <a:t>20%</a:t>
            </a:r>
            <a:r>
              <a:rPr lang="zh-CN" altLang="en-US" sz="2700" dirty="0">
                <a:solidFill>
                  <a:schemeClr val="accent2">
                    <a:lumMod val="50000"/>
                  </a:schemeClr>
                </a:solidFill>
                <a:latin typeface="Bahnschrift" panose="020B0502040204020203" pitchFamily="34" charset="0"/>
                <a:ea typeface="文道楷体" panose="02010600040101010101" pitchFamily="2" charset="-122"/>
              </a:rPr>
              <a:t>就足以判断两人的喜好相似。（对于镜像网站之间的相似度我们往往期望能够超过</a:t>
            </a:r>
            <a:r>
              <a:rPr lang="en-US" altLang="zh-CN" sz="2700" dirty="0">
                <a:solidFill>
                  <a:schemeClr val="accent2">
                    <a:lumMod val="50000"/>
                  </a:schemeClr>
                </a:solidFill>
                <a:latin typeface="Bahnschrift" panose="020B0502040204020203" pitchFamily="34" charset="0"/>
                <a:ea typeface="文道楷体" panose="02010600040101010101" pitchFamily="2" charset="-122"/>
              </a:rPr>
              <a:t>90% </a:t>
            </a:r>
            <a:r>
              <a:rPr lang="zh-CN" altLang="en-US" sz="2700" dirty="0">
                <a:solidFill>
                  <a:schemeClr val="accent2">
                    <a:lumMod val="50000"/>
                  </a:schemeClr>
                </a:solidFill>
                <a:latin typeface="Bahnschrift" panose="020B0502040204020203" pitchFamily="34" charset="0"/>
                <a:ea typeface="文道楷体" panose="02010600040101010101" pitchFamily="2" charset="-122"/>
              </a:rPr>
              <a:t>）</a:t>
            </a:r>
            <a:endParaRPr lang="en-US" altLang="zh-CN" sz="2700" dirty="0">
              <a:solidFill>
                <a:schemeClr val="accent2">
                  <a:lumMod val="50000"/>
                </a:schemeClr>
              </a:solidFill>
              <a:latin typeface="文道楷体" panose="02010600040101010101" pitchFamily="2" charset="-122"/>
              <a:ea typeface="文道楷体" panose="02010600040101010101" pitchFamily="2" charset="-122"/>
            </a:endParaRPr>
          </a:p>
          <a:p>
            <a:pPr>
              <a:buFont typeface="Wingdings" panose="05000000000000000000" pitchFamily="2" charset="2"/>
              <a:buChar char="p"/>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相似度发现可以与聚类</a:t>
            </a:r>
            <a:r>
              <a:rPr lang="en-US" altLang="zh-CN" sz="2700" dirty="0">
                <a:solidFill>
                  <a:schemeClr val="accent2">
                    <a:lumMod val="50000"/>
                  </a:schemeClr>
                </a:solidFill>
                <a:latin typeface="Bahnschrift" panose="020B0502040204020203" pitchFamily="34" charset="0"/>
                <a:ea typeface="文道楷体" panose="02010600040101010101" pitchFamily="2" charset="-122"/>
              </a:rPr>
              <a:t>(</a:t>
            </a:r>
            <a:r>
              <a:rPr lang="zh-CN" altLang="en-US" sz="2700" dirty="0">
                <a:solidFill>
                  <a:schemeClr val="accent2">
                    <a:lumMod val="50000"/>
                  </a:schemeClr>
                </a:solidFill>
                <a:latin typeface="Bahnschrift" panose="020B0502040204020203" pitchFamily="34" charset="0"/>
                <a:ea typeface="文道楷体" panose="02010600040101010101" pitchFamily="2" charset="-122"/>
              </a:rPr>
              <a:t>参见</a:t>
            </a:r>
            <a:r>
              <a:rPr lang="zh-CN" altLang="en-US" sz="2700" dirty="0">
                <a:solidFill>
                  <a:schemeClr val="accent6"/>
                </a:solidFill>
                <a:latin typeface="Bahnschrift" panose="020B0502040204020203" pitchFamily="34" charset="0"/>
                <a:ea typeface="文道楷体" panose="02010600040101010101" pitchFamily="2" charset="-122"/>
              </a:rPr>
              <a:t>第</a:t>
            </a:r>
            <a:r>
              <a:rPr lang="en-US" altLang="zh-CN" sz="2700" dirty="0">
                <a:solidFill>
                  <a:schemeClr val="accent6"/>
                </a:solidFill>
                <a:latin typeface="Bahnschrift" panose="020B0502040204020203" pitchFamily="34" charset="0"/>
                <a:ea typeface="文道楷体" panose="02010600040101010101" pitchFamily="2" charset="-122"/>
              </a:rPr>
              <a:t>7</a:t>
            </a:r>
            <a:r>
              <a:rPr lang="zh-CN" altLang="en-US" sz="2700" dirty="0">
                <a:solidFill>
                  <a:schemeClr val="accent6"/>
                </a:solidFill>
                <a:latin typeface="Bahnschrift" panose="020B0502040204020203" pitchFamily="34" charset="0"/>
                <a:ea typeface="文道楷体" panose="02010600040101010101" pitchFamily="2" charset="-122"/>
              </a:rPr>
              <a:t>章</a:t>
            </a:r>
            <a:r>
              <a:rPr lang="en-US" altLang="zh-CN" sz="2700" dirty="0">
                <a:solidFill>
                  <a:schemeClr val="accent2">
                    <a:lumMod val="50000"/>
                  </a:schemeClr>
                </a:solidFill>
                <a:latin typeface="Bahnschrift" panose="020B0502040204020203" pitchFamily="34" charset="0"/>
                <a:ea typeface="文道楷体" panose="02010600040101010101" pitchFamily="2" charset="-122"/>
              </a:rPr>
              <a:t>)</a:t>
            </a:r>
            <a:r>
              <a:rPr lang="zh-CN" altLang="en-US" sz="2700" dirty="0">
                <a:solidFill>
                  <a:schemeClr val="accent2">
                    <a:lumMod val="50000"/>
                  </a:schemeClr>
                </a:solidFill>
                <a:latin typeface="Bahnschrift" panose="020B0502040204020203" pitchFamily="34" charset="0"/>
                <a:ea typeface="文道楷体" panose="02010600040101010101" pitchFamily="2" charset="-122"/>
              </a:rPr>
              <a:t>技术融合</a:t>
            </a: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p:txBody>
      </p:sp>
    </p:spTree>
    <p:extLst>
      <p:ext uri="{BB962C8B-B14F-4D97-AF65-F5344CB8AC3E}">
        <p14:creationId xmlns:p14="http://schemas.microsoft.com/office/powerpoint/2010/main" val="3989814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a:t>
            </a:r>
            <a:r>
              <a:rPr lang="zh-CN" altLang="en-US" dirty="0"/>
              <a:t> 相似项发现</a:t>
            </a:r>
            <a:endParaRPr lang="en-US" dirty="0"/>
          </a:p>
        </p:txBody>
      </p:sp>
      <p:sp>
        <p:nvSpPr>
          <p:cNvPr id="5" name="灯片编号占位符 4"/>
          <p:cNvSpPr>
            <a:spLocks noGrp="1"/>
          </p:cNvSpPr>
          <p:nvPr>
            <p:ph type="sldNum" sz="quarter" idx="12"/>
          </p:nvPr>
        </p:nvSpPr>
        <p:spPr/>
        <p:txBody>
          <a:bodyPr/>
          <a:lstStyle/>
          <a:p>
            <a:fld id="{19B12225-5612-419B-A8D5-4B8EEE4C217E}" type="slidenum">
              <a:rPr lang="en-US" smtClean="0"/>
              <a:pPr/>
              <a:t>2</a:t>
            </a:fld>
            <a:endParaRPr lang="en-US"/>
          </a:p>
        </p:txBody>
      </p:sp>
      <p:sp>
        <p:nvSpPr>
          <p:cNvPr id="13" name="内容占位符 2"/>
          <p:cNvSpPr>
            <a:spLocks noGrp="1"/>
          </p:cNvSpPr>
          <p:nvPr>
            <p:ph idx="1"/>
          </p:nvPr>
        </p:nvSpPr>
        <p:spPr>
          <a:xfrm>
            <a:off x="285750" y="1655065"/>
            <a:ext cx="8743950" cy="3943351"/>
          </a:xfrm>
        </p:spPr>
        <p:txBody>
          <a:bodyPr>
            <a:normAutofit lnSpcReduction="10000"/>
          </a:bodyPr>
          <a:lstStyle/>
          <a:p>
            <a:pPr marL="89154" indent="0">
              <a:buNone/>
            </a:pPr>
            <a:r>
              <a:rPr lang="zh-CN" altLang="en-US" sz="3000" dirty="0">
                <a:ea typeface="方正卡通简体" panose="03000509000000000000" pitchFamily="65" charset="-122"/>
              </a:rPr>
              <a:t>本章是介绍什么的？</a:t>
            </a:r>
            <a:endParaRPr lang="en-US" altLang="zh-CN" sz="3000" dirty="0">
              <a:ea typeface="方正卡通简体" panose="03000509000000000000" pitchFamily="65" charset="-122"/>
            </a:endParaRPr>
          </a:p>
          <a:p>
            <a:pPr marL="89154" indent="0" latinLnBrk="1">
              <a:lnSpc>
                <a:spcPct val="150000"/>
              </a:lnSpc>
              <a:buNone/>
            </a:pPr>
            <a:r>
              <a:rPr lang="zh-CN" altLang="en-US" sz="3000" dirty="0">
                <a:latin typeface="方正卡通简体" panose="03000509000000000000" pitchFamily="65" charset="-122"/>
                <a:ea typeface="方正卡通简体" panose="03000509000000000000" pitchFamily="65" charset="-122"/>
              </a:rPr>
              <a:t>问题</a:t>
            </a:r>
            <a:r>
              <a:rPr lang="en-US" altLang="zh-CN" sz="3000" dirty="0">
                <a:latin typeface="方正卡通简体" panose="03000509000000000000" pitchFamily="65" charset="-122"/>
                <a:ea typeface="方正卡通简体" panose="03000509000000000000" pitchFamily="65" charset="-122"/>
              </a:rPr>
              <a:t>1 </a:t>
            </a:r>
          </a:p>
          <a:p>
            <a:pPr marL="89154" indent="0" latinLnBrk="1">
              <a:lnSpc>
                <a:spcPct val="150000"/>
              </a:lnSpc>
              <a:buNone/>
            </a:pPr>
            <a:r>
              <a:rPr lang="zh-CN" altLang="en-US" sz="3000" b="1" dirty="0">
                <a:solidFill>
                  <a:srgbClr val="002060"/>
                </a:solidFill>
                <a:latin typeface="+mn-ea"/>
                <a:sym typeface="+mn-ea"/>
              </a:rPr>
              <a:t>通过采集系统我们采集了大量文本数据，但是文本中有很多重复数据影响我们对于结果的分析。分析前我们需要对这些数据去除重复，如何选择和设计文本的</a:t>
            </a:r>
            <a:r>
              <a:rPr lang="zh-CN" altLang="en-US" sz="3000" b="1" dirty="0">
                <a:solidFill>
                  <a:srgbClr val="FF0000"/>
                </a:solidFill>
                <a:latin typeface="+mn-ea"/>
                <a:sym typeface="+mn-ea"/>
              </a:rPr>
              <a:t>去重算法</a:t>
            </a:r>
            <a:r>
              <a:rPr lang="zh-CN" altLang="en-US" sz="3000" b="1" dirty="0">
                <a:solidFill>
                  <a:srgbClr val="002060"/>
                </a:solidFill>
                <a:latin typeface="+mn-ea"/>
                <a:sym typeface="+mn-ea"/>
              </a:rPr>
              <a:t>？</a:t>
            </a:r>
            <a:endParaRPr lang="en-US" altLang="zh-CN" sz="3000" b="1" dirty="0">
              <a:solidFill>
                <a:srgbClr val="002060"/>
              </a:solidFill>
              <a:latin typeface="+mn-ea"/>
              <a:sym typeface="+mn-ea"/>
            </a:endParaRPr>
          </a:p>
          <a:p>
            <a:pPr marL="89154" indent="0" latinLnBrk="1">
              <a:lnSpc>
                <a:spcPct val="150000"/>
              </a:lnSpc>
              <a:buNone/>
            </a:pPr>
            <a:endParaRPr lang="zh-CN" altLang="en-US" sz="3000" b="1" dirty="0">
              <a:solidFill>
                <a:srgbClr val="002060"/>
              </a:solidFill>
              <a:latin typeface="+mn-ea"/>
              <a:sym typeface="+mn-ea"/>
            </a:endParaRPr>
          </a:p>
          <a:p>
            <a:pPr marL="89154" indent="0">
              <a:buNone/>
            </a:pPr>
            <a:endParaRPr lang="en-US" altLang="zh-CN" sz="3000" dirty="0">
              <a:latin typeface="方正卡通简体" panose="03000509000000000000" pitchFamily="65" charset="-122"/>
              <a:ea typeface="方正卡通简体" panose="03000509000000000000" pitchFamily="65" charset="-122"/>
            </a:endParaRPr>
          </a:p>
        </p:txBody>
      </p:sp>
    </p:spTree>
    <p:extLst>
      <p:ext uri="{BB962C8B-B14F-4D97-AF65-F5344CB8AC3E}">
        <p14:creationId xmlns:p14="http://schemas.microsoft.com/office/powerpoint/2010/main" val="16174928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20</a:t>
            </a:fld>
            <a:endParaRPr lang="en-US"/>
          </a:p>
        </p:txBody>
      </p:sp>
      <p:sp>
        <p:nvSpPr>
          <p:cNvPr id="13" name="内容占位符 2"/>
          <p:cNvSpPr>
            <a:spLocks noGrp="1"/>
          </p:cNvSpPr>
          <p:nvPr>
            <p:ph idx="1"/>
          </p:nvPr>
        </p:nvSpPr>
        <p:spPr>
          <a:xfrm>
            <a:off x="285750" y="1655066"/>
            <a:ext cx="8743950" cy="999306"/>
          </a:xfrm>
        </p:spPr>
        <p:txBody>
          <a:bodyPr>
            <a:normAutofit lnSpcReduction="10000"/>
          </a:bodyPr>
          <a:lstStyle/>
          <a:p>
            <a:pPr marL="89154" indent="0">
              <a:buNone/>
            </a:pPr>
            <a:r>
              <a:rPr lang="en-US" altLang="zh-CN" sz="3000" dirty="0">
                <a:ea typeface="方正卡通简体" panose="03000509000000000000" pitchFamily="65" charset="-122"/>
              </a:rPr>
              <a:t>3.1.3  </a:t>
            </a: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dirty="0">
                <a:solidFill>
                  <a:srgbClr val="C00000"/>
                </a:solidFill>
                <a:latin typeface="文道楷体" panose="02010600040101010101" pitchFamily="2" charset="-122"/>
                <a:ea typeface="文道楷体" panose="02010600040101010101" pitchFamily="2" charset="-122"/>
              </a:rPr>
              <a:t>使用行为数据，利用集体智慧推荐</a:t>
            </a:r>
            <a:endParaRPr lang="en-US" altLang="zh-CN" dirty="0">
              <a:solidFill>
                <a:srgbClr val="C00000"/>
              </a:solidFill>
              <a:latin typeface="文道楷体" panose="02010600040101010101" pitchFamily="2" charset="-122"/>
              <a:ea typeface="文道楷体" panose="02010600040101010101" pitchFamily="2" charset="-122"/>
            </a:endParaRPr>
          </a:p>
          <a:p>
            <a:pPr marL="89154" indent="0">
              <a:buNone/>
            </a:pPr>
            <a:r>
              <a:rPr lang="zh-CN" altLang="en-US" sz="2800" dirty="0">
                <a:solidFill>
                  <a:schemeClr val="accent2">
                    <a:lumMod val="50000"/>
                  </a:schemeClr>
                </a:solidFill>
                <a:latin typeface="Bahnschrift" panose="020B0502040204020203" pitchFamily="34" charset="0"/>
                <a:ea typeface="文道楷体" panose="02010600040101010101" pitchFamily="2" charset="-122"/>
              </a:rPr>
              <a:t>在线购物</a:t>
            </a:r>
            <a:endParaRPr lang="en-US" altLang="zh-CN" sz="2800" dirty="0">
              <a:solidFill>
                <a:schemeClr val="accent2">
                  <a:lumMod val="50000"/>
                </a:schemeClr>
              </a:solidFill>
              <a:latin typeface="Bahnschrift" panose="020B0502040204020203" pitchFamily="34" charset="0"/>
              <a:ea typeface="文道楷体" panose="02010600040101010101" pitchFamily="2" charset="-122"/>
            </a:endParaRPr>
          </a:p>
          <a:p>
            <a:pPr marL="89154" indent="0">
              <a:buNone/>
            </a:pPr>
            <a:endParaRPr lang="en-US" altLang="zh-CN" dirty="0">
              <a:solidFill>
                <a:srgbClr val="C00000"/>
              </a:solidFill>
              <a:latin typeface="文道楷体" panose="02010600040101010101" pitchFamily="2" charset="-122"/>
              <a:ea typeface="文道楷体" panose="02010600040101010101" pitchFamily="2" charset="-122"/>
            </a:endParaRPr>
          </a:p>
        </p:txBody>
      </p:sp>
      <p:sp>
        <p:nvSpPr>
          <p:cNvPr id="3" name="矩形 2"/>
          <p:cNvSpPr/>
          <p:nvPr/>
        </p:nvSpPr>
        <p:spPr>
          <a:xfrm>
            <a:off x="806279" y="3783605"/>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U1</a:t>
            </a:r>
            <a:endParaRPr lang="zh-CN" altLang="en-US" dirty="0">
              <a:latin typeface="Bahnschrift" panose="020B0502040204020203" pitchFamily="34" charset="0"/>
            </a:endParaRPr>
          </a:p>
        </p:txBody>
      </p:sp>
      <p:sp>
        <p:nvSpPr>
          <p:cNvPr id="9" name="矩形 8"/>
          <p:cNvSpPr/>
          <p:nvPr/>
        </p:nvSpPr>
        <p:spPr>
          <a:xfrm>
            <a:off x="806279" y="4552101"/>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U2</a:t>
            </a:r>
            <a:endParaRPr lang="zh-CN" altLang="en-US" dirty="0">
              <a:latin typeface="Bahnschrift" panose="020B0502040204020203" pitchFamily="34" charset="0"/>
            </a:endParaRPr>
          </a:p>
        </p:txBody>
      </p:sp>
      <p:sp>
        <p:nvSpPr>
          <p:cNvPr id="10" name="矩形 9"/>
          <p:cNvSpPr/>
          <p:nvPr/>
        </p:nvSpPr>
        <p:spPr>
          <a:xfrm>
            <a:off x="800100" y="5179417"/>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U3</a:t>
            </a:r>
            <a:endParaRPr lang="zh-CN" altLang="en-US" dirty="0">
              <a:latin typeface="Bahnschrift" panose="020B0502040204020203" pitchFamily="34" charset="0"/>
            </a:endParaRPr>
          </a:p>
        </p:txBody>
      </p:sp>
      <p:sp>
        <p:nvSpPr>
          <p:cNvPr id="11" name="矩形 10"/>
          <p:cNvSpPr/>
          <p:nvPr/>
        </p:nvSpPr>
        <p:spPr>
          <a:xfrm>
            <a:off x="806279" y="5886450"/>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U4</a:t>
            </a:r>
            <a:endParaRPr lang="zh-CN" altLang="en-US" dirty="0">
              <a:latin typeface="Bahnschrift" panose="020B0502040204020203" pitchFamily="34" charset="0"/>
            </a:endParaRPr>
          </a:p>
        </p:txBody>
      </p:sp>
      <p:sp>
        <p:nvSpPr>
          <p:cNvPr id="12" name="矩形 11"/>
          <p:cNvSpPr/>
          <p:nvPr/>
        </p:nvSpPr>
        <p:spPr>
          <a:xfrm>
            <a:off x="2628900" y="3840755"/>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I1</a:t>
            </a:r>
            <a:endParaRPr lang="zh-CN" altLang="en-US" dirty="0">
              <a:latin typeface="Bahnschrift" panose="020B0502040204020203" pitchFamily="34" charset="0"/>
            </a:endParaRPr>
          </a:p>
        </p:txBody>
      </p:sp>
      <p:sp>
        <p:nvSpPr>
          <p:cNvPr id="14" name="矩形 13"/>
          <p:cNvSpPr/>
          <p:nvPr/>
        </p:nvSpPr>
        <p:spPr>
          <a:xfrm>
            <a:off x="2628900" y="4547789"/>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I2</a:t>
            </a:r>
            <a:endParaRPr lang="zh-CN" altLang="en-US" dirty="0">
              <a:latin typeface="Bahnschrift" panose="020B0502040204020203" pitchFamily="34" charset="0"/>
            </a:endParaRPr>
          </a:p>
        </p:txBody>
      </p:sp>
      <p:sp>
        <p:nvSpPr>
          <p:cNvPr id="15" name="矩形 14"/>
          <p:cNvSpPr/>
          <p:nvPr/>
        </p:nvSpPr>
        <p:spPr>
          <a:xfrm>
            <a:off x="2622722" y="5236567"/>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I3</a:t>
            </a:r>
            <a:endParaRPr lang="zh-CN" altLang="en-US" dirty="0">
              <a:latin typeface="Bahnschrift" panose="020B0502040204020203" pitchFamily="34" charset="0"/>
            </a:endParaRPr>
          </a:p>
        </p:txBody>
      </p:sp>
      <p:sp>
        <p:nvSpPr>
          <p:cNvPr id="16" name="矩形 15"/>
          <p:cNvSpPr/>
          <p:nvPr/>
        </p:nvSpPr>
        <p:spPr>
          <a:xfrm>
            <a:off x="2628900" y="5943600"/>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I4</a:t>
            </a:r>
            <a:endParaRPr lang="zh-CN" altLang="en-US" dirty="0">
              <a:latin typeface="Bahnschrift" panose="020B0502040204020203" pitchFamily="34" charset="0"/>
            </a:endParaRPr>
          </a:p>
        </p:txBody>
      </p:sp>
      <p:cxnSp>
        <p:nvCxnSpPr>
          <p:cNvPr id="17" name="直接箭头连接符 16"/>
          <p:cNvCxnSpPr>
            <a:stCxn id="3" idx="3"/>
            <a:endCxn id="12" idx="1"/>
          </p:cNvCxnSpPr>
          <p:nvPr/>
        </p:nvCxnSpPr>
        <p:spPr>
          <a:xfrm>
            <a:off x="1834978" y="3983630"/>
            <a:ext cx="793922" cy="57150"/>
          </a:xfrm>
          <a:prstGeom prst="straightConnector1">
            <a:avLst/>
          </a:prstGeom>
          <a:ln w="25400">
            <a:solidFill>
              <a:srgbClr val="FF0000"/>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19" name="直接箭头连接符 18"/>
          <p:cNvCxnSpPr>
            <a:stCxn id="9" idx="3"/>
            <a:endCxn id="12" idx="1"/>
          </p:cNvCxnSpPr>
          <p:nvPr/>
        </p:nvCxnSpPr>
        <p:spPr>
          <a:xfrm flipV="1">
            <a:off x="1834978" y="4040781"/>
            <a:ext cx="793922" cy="711346"/>
          </a:xfrm>
          <a:prstGeom prst="straightConnector1">
            <a:avLst/>
          </a:prstGeom>
          <a:ln w="25400">
            <a:solidFill>
              <a:srgbClr val="FF0000"/>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21" name="直接箭头连接符 20"/>
          <p:cNvCxnSpPr>
            <a:stCxn id="11" idx="3"/>
            <a:endCxn id="12" idx="1"/>
          </p:cNvCxnSpPr>
          <p:nvPr/>
        </p:nvCxnSpPr>
        <p:spPr>
          <a:xfrm flipV="1">
            <a:off x="1834978" y="4040781"/>
            <a:ext cx="793922" cy="2045695"/>
          </a:xfrm>
          <a:prstGeom prst="straightConnector1">
            <a:avLst/>
          </a:prstGeom>
          <a:ln w="28575">
            <a:solidFill>
              <a:srgbClr val="FF0000"/>
            </a:solidFill>
            <a:prstDash val="sysDash"/>
            <a:headEnd type="none"/>
            <a:tailEnd type="arrow"/>
          </a:ln>
        </p:spPr>
        <p:style>
          <a:lnRef idx="1">
            <a:schemeClr val="dk1"/>
          </a:lnRef>
          <a:fillRef idx="0">
            <a:schemeClr val="dk1"/>
          </a:fillRef>
          <a:effectRef idx="0">
            <a:schemeClr val="dk1"/>
          </a:effectRef>
          <a:fontRef idx="minor">
            <a:schemeClr val="tx1"/>
          </a:fontRef>
        </p:style>
      </p:cxnSp>
      <p:cxnSp>
        <p:nvCxnSpPr>
          <p:cNvPr id="24" name="直接箭头连接符 23"/>
          <p:cNvCxnSpPr>
            <a:stCxn id="9" idx="3"/>
            <a:endCxn id="14" idx="1"/>
          </p:cNvCxnSpPr>
          <p:nvPr/>
        </p:nvCxnSpPr>
        <p:spPr>
          <a:xfrm flipV="1">
            <a:off x="1834978" y="4747813"/>
            <a:ext cx="793922" cy="4313"/>
          </a:xfrm>
          <a:prstGeom prst="straightConnector1">
            <a:avLst/>
          </a:prstGeom>
          <a:ln w="25400">
            <a:solidFill>
              <a:schemeClr val="accent4">
                <a:lumMod val="75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26" name="直接箭头连接符 25"/>
          <p:cNvCxnSpPr>
            <a:stCxn id="3" idx="3"/>
            <a:endCxn id="14" idx="1"/>
          </p:cNvCxnSpPr>
          <p:nvPr/>
        </p:nvCxnSpPr>
        <p:spPr>
          <a:xfrm>
            <a:off x="1834978" y="3983631"/>
            <a:ext cx="793922" cy="764183"/>
          </a:xfrm>
          <a:prstGeom prst="straightConnector1">
            <a:avLst/>
          </a:prstGeom>
          <a:ln w="25400">
            <a:solidFill>
              <a:schemeClr val="accent4">
                <a:lumMod val="75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29" name="直接箭头连接符 28"/>
          <p:cNvCxnSpPr>
            <a:stCxn id="11" idx="3"/>
          </p:cNvCxnSpPr>
          <p:nvPr/>
        </p:nvCxnSpPr>
        <p:spPr>
          <a:xfrm flipV="1">
            <a:off x="1834979" y="4809276"/>
            <a:ext cx="787743" cy="1277199"/>
          </a:xfrm>
          <a:prstGeom prst="straightConnector1">
            <a:avLst/>
          </a:prstGeom>
          <a:ln w="25400">
            <a:solidFill>
              <a:schemeClr val="accent4">
                <a:lumMod val="75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31" name="直接箭头连接符 30"/>
          <p:cNvCxnSpPr>
            <a:stCxn id="9" idx="3"/>
            <a:endCxn id="16" idx="1"/>
          </p:cNvCxnSpPr>
          <p:nvPr/>
        </p:nvCxnSpPr>
        <p:spPr>
          <a:xfrm>
            <a:off x="1834978" y="4752126"/>
            <a:ext cx="793922" cy="1391499"/>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33" name="直接箭头连接符 32"/>
          <p:cNvCxnSpPr>
            <a:stCxn id="11" idx="3"/>
            <a:endCxn id="16" idx="1"/>
          </p:cNvCxnSpPr>
          <p:nvPr/>
        </p:nvCxnSpPr>
        <p:spPr>
          <a:xfrm>
            <a:off x="1834978" y="6086475"/>
            <a:ext cx="793922" cy="5715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sp>
        <p:nvSpPr>
          <p:cNvPr id="37" name="任意多边形 36"/>
          <p:cNvSpPr/>
          <p:nvPr/>
        </p:nvSpPr>
        <p:spPr>
          <a:xfrm>
            <a:off x="539751" y="3981451"/>
            <a:ext cx="260350" cy="766364"/>
          </a:xfrm>
          <a:custGeom>
            <a:avLst/>
            <a:gdLst>
              <a:gd name="connsiteX0" fmla="*/ 321733 w 352691"/>
              <a:gd name="connsiteY0" fmla="*/ 0 h 1112083"/>
              <a:gd name="connsiteX1" fmla="*/ 0 w 352691"/>
              <a:gd name="connsiteY1" fmla="*/ 541867 h 1112083"/>
              <a:gd name="connsiteX2" fmla="*/ 321733 w 352691"/>
              <a:gd name="connsiteY2" fmla="*/ 1066800 h 1112083"/>
              <a:gd name="connsiteX3" fmla="*/ 321733 w 352691"/>
              <a:gd name="connsiteY3" fmla="*/ 1049867 h 1112083"/>
            </a:gdLst>
            <a:ahLst/>
            <a:cxnLst>
              <a:cxn ang="0">
                <a:pos x="connsiteX0" y="connsiteY0"/>
              </a:cxn>
              <a:cxn ang="0">
                <a:pos x="connsiteX1" y="connsiteY1"/>
              </a:cxn>
              <a:cxn ang="0">
                <a:pos x="connsiteX2" y="connsiteY2"/>
              </a:cxn>
              <a:cxn ang="0">
                <a:pos x="connsiteX3" y="connsiteY3"/>
              </a:cxn>
            </a:cxnLst>
            <a:rect l="l" t="t" r="r" b="b"/>
            <a:pathLst>
              <a:path w="352691" h="1112083">
                <a:moveTo>
                  <a:pt x="321733" y="0"/>
                </a:moveTo>
                <a:cubicBezTo>
                  <a:pt x="160866" y="182033"/>
                  <a:pt x="0" y="364067"/>
                  <a:pt x="0" y="541867"/>
                </a:cubicBezTo>
                <a:cubicBezTo>
                  <a:pt x="0" y="719667"/>
                  <a:pt x="321733" y="1066800"/>
                  <a:pt x="321733" y="1066800"/>
                </a:cubicBezTo>
                <a:cubicBezTo>
                  <a:pt x="375355" y="1151467"/>
                  <a:pt x="348544" y="1100667"/>
                  <a:pt x="321733" y="1049867"/>
                </a:cubicBezTo>
              </a:path>
            </a:pathLst>
          </a:custGeom>
          <a:noFill/>
          <a:ln w="38100">
            <a:solidFill>
              <a:srgbClr val="0070C0"/>
            </a:solidFill>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sz="1350"/>
          </a:p>
        </p:txBody>
      </p:sp>
      <p:sp>
        <p:nvSpPr>
          <p:cNvPr id="38" name="任意多边形 37"/>
          <p:cNvSpPr/>
          <p:nvPr/>
        </p:nvSpPr>
        <p:spPr>
          <a:xfrm>
            <a:off x="387335" y="3968751"/>
            <a:ext cx="406587" cy="2117725"/>
          </a:xfrm>
          <a:custGeom>
            <a:avLst/>
            <a:gdLst>
              <a:gd name="connsiteX0" fmla="*/ 558821 w 575754"/>
              <a:gd name="connsiteY0" fmla="*/ 0 h 2861733"/>
              <a:gd name="connsiteX1" fmla="*/ 21 w 575754"/>
              <a:gd name="connsiteY1" fmla="*/ 1388533 h 2861733"/>
              <a:gd name="connsiteX2" fmla="*/ 575754 w 575754"/>
              <a:gd name="connsiteY2" fmla="*/ 2861733 h 2861733"/>
            </a:gdLst>
            <a:ahLst/>
            <a:cxnLst>
              <a:cxn ang="0">
                <a:pos x="connsiteX0" y="connsiteY0"/>
              </a:cxn>
              <a:cxn ang="0">
                <a:pos x="connsiteX1" y="connsiteY1"/>
              </a:cxn>
              <a:cxn ang="0">
                <a:pos x="connsiteX2" y="connsiteY2"/>
              </a:cxn>
            </a:cxnLst>
            <a:rect l="l" t="t" r="r" b="b"/>
            <a:pathLst>
              <a:path w="575754" h="2861733">
                <a:moveTo>
                  <a:pt x="558821" y="0"/>
                </a:moveTo>
                <a:cubicBezTo>
                  <a:pt x="278010" y="455789"/>
                  <a:pt x="-2801" y="911578"/>
                  <a:pt x="21" y="1388533"/>
                </a:cubicBezTo>
                <a:cubicBezTo>
                  <a:pt x="2843" y="1865488"/>
                  <a:pt x="289298" y="2363610"/>
                  <a:pt x="575754" y="2861733"/>
                </a:cubicBezTo>
              </a:path>
            </a:pathLst>
          </a:custGeom>
          <a:noFill/>
          <a:ln w="38100">
            <a:solidFill>
              <a:srgbClr val="0070C0"/>
            </a:solidFill>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sz="1350"/>
          </a:p>
        </p:txBody>
      </p:sp>
      <p:sp>
        <p:nvSpPr>
          <p:cNvPr id="39" name="矩形 38"/>
          <p:cNvSpPr/>
          <p:nvPr/>
        </p:nvSpPr>
        <p:spPr>
          <a:xfrm>
            <a:off x="5505294" y="3840755"/>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U1</a:t>
            </a:r>
            <a:endParaRPr lang="zh-CN" altLang="en-US" dirty="0">
              <a:latin typeface="Bahnschrift" panose="020B0502040204020203" pitchFamily="34" charset="0"/>
            </a:endParaRPr>
          </a:p>
        </p:txBody>
      </p:sp>
      <p:sp>
        <p:nvSpPr>
          <p:cNvPr id="40" name="矩形 39"/>
          <p:cNvSpPr/>
          <p:nvPr/>
        </p:nvSpPr>
        <p:spPr>
          <a:xfrm>
            <a:off x="5505294" y="4609251"/>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U2</a:t>
            </a:r>
            <a:endParaRPr lang="zh-CN" altLang="en-US" dirty="0">
              <a:latin typeface="Bahnschrift" panose="020B0502040204020203" pitchFamily="34" charset="0"/>
            </a:endParaRPr>
          </a:p>
        </p:txBody>
      </p:sp>
      <p:sp>
        <p:nvSpPr>
          <p:cNvPr id="41" name="矩形 40"/>
          <p:cNvSpPr/>
          <p:nvPr/>
        </p:nvSpPr>
        <p:spPr>
          <a:xfrm>
            <a:off x="5499116" y="5236567"/>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U3</a:t>
            </a:r>
            <a:endParaRPr lang="zh-CN" altLang="en-US" dirty="0">
              <a:latin typeface="Bahnschrift" panose="020B0502040204020203" pitchFamily="34" charset="0"/>
            </a:endParaRPr>
          </a:p>
        </p:txBody>
      </p:sp>
      <p:sp>
        <p:nvSpPr>
          <p:cNvPr id="42" name="矩形 41"/>
          <p:cNvSpPr/>
          <p:nvPr/>
        </p:nvSpPr>
        <p:spPr>
          <a:xfrm>
            <a:off x="5505294" y="5943600"/>
            <a:ext cx="1028700" cy="400050"/>
          </a:xfrm>
          <a:prstGeom prst="rect">
            <a:avLst/>
          </a:prstGeom>
          <a:solidFill>
            <a:schemeClr val="accent2">
              <a:lumMod val="40000"/>
              <a:lumOff val="60000"/>
            </a:schemeClr>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U4</a:t>
            </a:r>
            <a:endParaRPr lang="zh-CN" altLang="en-US" dirty="0">
              <a:latin typeface="Bahnschrift" panose="020B0502040204020203" pitchFamily="34" charset="0"/>
            </a:endParaRPr>
          </a:p>
        </p:txBody>
      </p:sp>
      <p:sp>
        <p:nvSpPr>
          <p:cNvPr id="43" name="矩形 42"/>
          <p:cNvSpPr/>
          <p:nvPr/>
        </p:nvSpPr>
        <p:spPr>
          <a:xfrm>
            <a:off x="7327916" y="3897905"/>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I1</a:t>
            </a:r>
            <a:endParaRPr lang="zh-CN" altLang="en-US" dirty="0">
              <a:latin typeface="Bahnschrift" panose="020B0502040204020203" pitchFamily="34" charset="0"/>
            </a:endParaRPr>
          </a:p>
        </p:txBody>
      </p:sp>
      <p:sp>
        <p:nvSpPr>
          <p:cNvPr id="44" name="矩形 43"/>
          <p:cNvSpPr/>
          <p:nvPr/>
        </p:nvSpPr>
        <p:spPr>
          <a:xfrm>
            <a:off x="7327916" y="4604939"/>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I2</a:t>
            </a:r>
            <a:endParaRPr lang="zh-CN" altLang="en-US" dirty="0">
              <a:latin typeface="Bahnschrift" panose="020B0502040204020203" pitchFamily="34" charset="0"/>
            </a:endParaRPr>
          </a:p>
        </p:txBody>
      </p:sp>
      <p:sp>
        <p:nvSpPr>
          <p:cNvPr id="45" name="矩形 44"/>
          <p:cNvSpPr/>
          <p:nvPr/>
        </p:nvSpPr>
        <p:spPr>
          <a:xfrm>
            <a:off x="7321737" y="5293717"/>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I3</a:t>
            </a:r>
            <a:endParaRPr lang="zh-CN" altLang="en-US" dirty="0">
              <a:latin typeface="Bahnschrift" panose="020B0502040204020203" pitchFamily="34" charset="0"/>
            </a:endParaRPr>
          </a:p>
        </p:txBody>
      </p:sp>
      <p:sp>
        <p:nvSpPr>
          <p:cNvPr id="46" name="矩形 45"/>
          <p:cNvSpPr/>
          <p:nvPr/>
        </p:nvSpPr>
        <p:spPr>
          <a:xfrm>
            <a:off x="7327916" y="6000750"/>
            <a:ext cx="1028700" cy="400050"/>
          </a:xfrm>
          <a:prstGeom prst="rect">
            <a:avLst/>
          </a:prstGeom>
          <a:solidFill>
            <a:srgbClr val="FFFF00"/>
          </a:solid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r>
              <a:rPr lang="en-US" altLang="zh-CN" dirty="0">
                <a:latin typeface="Bahnschrift" panose="020B0502040204020203" pitchFamily="34" charset="0"/>
              </a:rPr>
              <a:t>I4</a:t>
            </a:r>
            <a:endParaRPr lang="zh-CN" altLang="en-US" dirty="0">
              <a:latin typeface="Bahnschrift" panose="020B0502040204020203" pitchFamily="34" charset="0"/>
            </a:endParaRPr>
          </a:p>
        </p:txBody>
      </p:sp>
      <p:cxnSp>
        <p:nvCxnSpPr>
          <p:cNvPr id="58" name="直接箭头连接符 57"/>
          <p:cNvCxnSpPr>
            <a:stCxn id="40" idx="3"/>
            <a:endCxn id="44" idx="1"/>
          </p:cNvCxnSpPr>
          <p:nvPr/>
        </p:nvCxnSpPr>
        <p:spPr>
          <a:xfrm flipV="1">
            <a:off x="6533994" y="4804963"/>
            <a:ext cx="793922" cy="4313"/>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60" name="直接箭头连接符 59"/>
          <p:cNvCxnSpPr>
            <a:endCxn id="45" idx="1"/>
          </p:cNvCxnSpPr>
          <p:nvPr/>
        </p:nvCxnSpPr>
        <p:spPr>
          <a:xfrm>
            <a:off x="6629400" y="4947839"/>
            <a:ext cx="692337" cy="545903"/>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62" name="直接箭头连接符 61"/>
          <p:cNvCxnSpPr>
            <a:stCxn id="42" idx="3"/>
          </p:cNvCxnSpPr>
          <p:nvPr/>
        </p:nvCxnSpPr>
        <p:spPr>
          <a:xfrm flipV="1">
            <a:off x="6533994" y="4804963"/>
            <a:ext cx="787743" cy="1338662"/>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64" name="直接箭头连接符 63"/>
          <p:cNvCxnSpPr>
            <a:stCxn id="42" idx="3"/>
          </p:cNvCxnSpPr>
          <p:nvPr/>
        </p:nvCxnSpPr>
        <p:spPr>
          <a:xfrm flipV="1">
            <a:off x="6533994" y="5579467"/>
            <a:ext cx="787743" cy="564158"/>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67" name="直接箭头连接符 66"/>
          <p:cNvCxnSpPr>
            <a:stCxn id="42" idx="3"/>
            <a:endCxn id="46" idx="1"/>
          </p:cNvCxnSpPr>
          <p:nvPr/>
        </p:nvCxnSpPr>
        <p:spPr>
          <a:xfrm>
            <a:off x="6533994" y="6143625"/>
            <a:ext cx="793922" cy="5715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69" name="直接箭头连接符 68"/>
          <p:cNvCxnSpPr>
            <a:stCxn id="39" idx="3"/>
            <a:endCxn id="44" idx="1"/>
          </p:cNvCxnSpPr>
          <p:nvPr/>
        </p:nvCxnSpPr>
        <p:spPr>
          <a:xfrm>
            <a:off x="6533994" y="4040781"/>
            <a:ext cx="793922" cy="764183"/>
          </a:xfrm>
          <a:prstGeom prst="straightConnector1">
            <a:avLst/>
          </a:prstGeom>
          <a:ln w="25400">
            <a:solidFill>
              <a:schemeClr val="accent3"/>
            </a:solidFill>
            <a:prstDash val="sysDash"/>
            <a:tailEnd type="triangle"/>
          </a:ln>
        </p:spPr>
        <p:style>
          <a:lnRef idx="1">
            <a:schemeClr val="dk1"/>
          </a:lnRef>
          <a:fillRef idx="0">
            <a:schemeClr val="dk1"/>
          </a:fillRef>
          <a:effectRef idx="0">
            <a:schemeClr val="dk1"/>
          </a:effectRef>
          <a:fontRef idx="minor">
            <a:schemeClr val="tx1"/>
          </a:fontRef>
        </p:style>
      </p:cxnSp>
      <p:sp>
        <p:nvSpPr>
          <p:cNvPr id="70" name="任意多边形 69"/>
          <p:cNvSpPr/>
          <p:nvPr/>
        </p:nvSpPr>
        <p:spPr>
          <a:xfrm>
            <a:off x="8348197" y="4819650"/>
            <a:ext cx="338696" cy="741752"/>
          </a:xfrm>
          <a:custGeom>
            <a:avLst/>
            <a:gdLst>
              <a:gd name="connsiteX0" fmla="*/ 78938 w 451594"/>
              <a:gd name="connsiteY0" fmla="*/ 0 h 989002"/>
              <a:gd name="connsiteX1" fmla="*/ 451471 w 451594"/>
              <a:gd name="connsiteY1" fmla="*/ 524933 h 989002"/>
              <a:gd name="connsiteX2" fmla="*/ 45071 w 451594"/>
              <a:gd name="connsiteY2" fmla="*/ 948267 h 989002"/>
              <a:gd name="connsiteX3" fmla="*/ 28138 w 451594"/>
              <a:gd name="connsiteY3" fmla="*/ 948267 h 989002"/>
            </a:gdLst>
            <a:ahLst/>
            <a:cxnLst>
              <a:cxn ang="0">
                <a:pos x="connsiteX0" y="connsiteY0"/>
              </a:cxn>
              <a:cxn ang="0">
                <a:pos x="connsiteX1" y="connsiteY1"/>
              </a:cxn>
              <a:cxn ang="0">
                <a:pos x="connsiteX2" y="connsiteY2"/>
              </a:cxn>
              <a:cxn ang="0">
                <a:pos x="connsiteX3" y="connsiteY3"/>
              </a:cxn>
            </a:cxnLst>
            <a:rect l="l" t="t" r="r" b="b"/>
            <a:pathLst>
              <a:path w="451594" h="989002">
                <a:moveTo>
                  <a:pt x="78938" y="0"/>
                </a:moveTo>
                <a:cubicBezTo>
                  <a:pt x="268026" y="183444"/>
                  <a:pt x="457115" y="366889"/>
                  <a:pt x="451471" y="524933"/>
                </a:cubicBezTo>
                <a:cubicBezTo>
                  <a:pt x="445827" y="682977"/>
                  <a:pt x="115626" y="877711"/>
                  <a:pt x="45071" y="948267"/>
                </a:cubicBezTo>
                <a:cubicBezTo>
                  <a:pt x="-25484" y="1018823"/>
                  <a:pt x="1327" y="983545"/>
                  <a:pt x="28138" y="948267"/>
                </a:cubicBezTo>
              </a:path>
            </a:pathLst>
          </a:custGeom>
          <a:noFill/>
          <a:ln w="38100">
            <a:solidFill>
              <a:srgbClr val="0070C0"/>
            </a:solidFill>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sz="1350"/>
          </a:p>
        </p:txBody>
      </p:sp>
      <p:cxnSp>
        <p:nvCxnSpPr>
          <p:cNvPr id="72" name="直接连接符 71"/>
          <p:cNvCxnSpPr/>
          <p:nvPr/>
        </p:nvCxnSpPr>
        <p:spPr>
          <a:xfrm>
            <a:off x="4572000" y="3028950"/>
            <a:ext cx="0" cy="3371850"/>
          </a:xfrm>
          <a:prstGeom prst="line">
            <a:avLst/>
          </a:prstGeom>
          <a:ln w="63500">
            <a:solidFill>
              <a:schemeClr val="accent3"/>
            </a:solidFill>
            <a:prstDash val="sysDash"/>
            <a:tailEnd type="none"/>
          </a:ln>
        </p:spPr>
        <p:style>
          <a:lnRef idx="1">
            <a:schemeClr val="dk1"/>
          </a:lnRef>
          <a:fillRef idx="0">
            <a:schemeClr val="dk1"/>
          </a:fillRef>
          <a:effectRef idx="0">
            <a:schemeClr val="dk1"/>
          </a:effectRef>
          <a:fontRef idx="minor">
            <a:schemeClr val="tx1"/>
          </a:fontRef>
        </p:style>
      </p:cxnSp>
      <p:sp>
        <p:nvSpPr>
          <p:cNvPr id="73" name="文本框 72"/>
          <p:cNvSpPr txBox="1"/>
          <p:nvPr/>
        </p:nvSpPr>
        <p:spPr>
          <a:xfrm>
            <a:off x="267215" y="2922096"/>
            <a:ext cx="4094391" cy="830997"/>
          </a:xfrm>
          <a:prstGeom prst="rect">
            <a:avLst/>
          </a:prstGeom>
          <a:noFill/>
        </p:spPr>
        <p:txBody>
          <a:bodyPr wrap="none" rtlCol="0">
            <a:spAutoFit/>
          </a:bodyPr>
          <a:lstStyle/>
          <a:p>
            <a:r>
              <a:rPr lang="zh-CN" altLang="en-US" sz="2400" dirty="0">
                <a:solidFill>
                  <a:schemeClr val="accent2">
                    <a:lumMod val="75000"/>
                  </a:schemeClr>
                </a:solidFill>
                <a:latin typeface="Bahnschrift" panose="020B0502040204020203" pitchFamily="34" charset="0"/>
              </a:rPr>
              <a:t>基于</a:t>
            </a:r>
            <a:r>
              <a:rPr lang="zh-CN" altLang="en-US" sz="2400" dirty="0">
                <a:solidFill>
                  <a:srgbClr val="C00000"/>
                </a:solidFill>
                <a:latin typeface="Bahnschrift" panose="020B0502040204020203" pitchFamily="34" charset="0"/>
              </a:rPr>
              <a:t>用户</a:t>
            </a:r>
            <a:r>
              <a:rPr lang="zh-CN" altLang="en-US" sz="2400" dirty="0">
                <a:solidFill>
                  <a:schemeClr val="accent2">
                    <a:lumMod val="75000"/>
                  </a:schemeClr>
                </a:solidFill>
                <a:latin typeface="Bahnschrift" panose="020B0502040204020203" pitchFamily="34" charset="0"/>
              </a:rPr>
              <a:t>的协同过滤 </a:t>
            </a:r>
            <a:endParaRPr lang="en-US" altLang="zh-CN" sz="2400" dirty="0">
              <a:solidFill>
                <a:schemeClr val="accent2">
                  <a:lumMod val="75000"/>
                </a:schemeClr>
              </a:solidFill>
              <a:latin typeface="Bahnschrift" panose="020B0502040204020203" pitchFamily="34" charset="0"/>
            </a:endParaRPr>
          </a:p>
          <a:p>
            <a:r>
              <a:rPr lang="zh-CN" altLang="en-US" sz="2400" dirty="0">
                <a:solidFill>
                  <a:schemeClr val="accent2">
                    <a:lumMod val="75000"/>
                  </a:schemeClr>
                </a:solidFill>
                <a:latin typeface="Bahnschrift" panose="020B0502040204020203" pitchFamily="34" charset="0"/>
              </a:rPr>
              <a:t>和你兴趣相投的人也喜欢</a:t>
            </a:r>
            <a:r>
              <a:rPr lang="en-US" altLang="zh-CN" sz="2400" dirty="0">
                <a:solidFill>
                  <a:schemeClr val="accent2">
                    <a:lumMod val="75000"/>
                  </a:schemeClr>
                </a:solidFill>
                <a:latin typeface="Bahnschrift" panose="020B0502040204020203" pitchFamily="34" charset="0"/>
              </a:rPr>
              <a:t>XXX</a:t>
            </a:r>
            <a:endParaRPr lang="zh-CN" altLang="en-US" sz="2400" dirty="0">
              <a:solidFill>
                <a:schemeClr val="accent2">
                  <a:lumMod val="75000"/>
                </a:schemeClr>
              </a:solidFill>
              <a:latin typeface="Bahnschrift" panose="020B0502040204020203" pitchFamily="34" charset="0"/>
            </a:endParaRPr>
          </a:p>
        </p:txBody>
      </p:sp>
      <p:sp>
        <p:nvSpPr>
          <p:cNvPr id="74" name="文本框 73"/>
          <p:cNvSpPr txBox="1"/>
          <p:nvPr/>
        </p:nvSpPr>
        <p:spPr>
          <a:xfrm>
            <a:off x="4768609" y="2914487"/>
            <a:ext cx="4094391" cy="830997"/>
          </a:xfrm>
          <a:prstGeom prst="rect">
            <a:avLst/>
          </a:prstGeom>
          <a:noFill/>
        </p:spPr>
        <p:txBody>
          <a:bodyPr wrap="none" rtlCol="0">
            <a:spAutoFit/>
          </a:bodyPr>
          <a:lstStyle/>
          <a:p>
            <a:r>
              <a:rPr lang="zh-CN" altLang="en-US" sz="2400" dirty="0">
                <a:solidFill>
                  <a:schemeClr val="accent2">
                    <a:lumMod val="75000"/>
                  </a:schemeClr>
                </a:solidFill>
                <a:latin typeface="Bahnschrift" panose="020B0502040204020203" pitchFamily="34" charset="0"/>
              </a:rPr>
              <a:t>基于</a:t>
            </a:r>
            <a:r>
              <a:rPr lang="zh-CN" altLang="en-US" sz="2400" dirty="0">
                <a:solidFill>
                  <a:srgbClr val="C00000"/>
                </a:solidFill>
                <a:latin typeface="Bahnschrift" panose="020B0502040204020203" pitchFamily="34" charset="0"/>
              </a:rPr>
              <a:t>物品</a:t>
            </a:r>
            <a:r>
              <a:rPr lang="zh-CN" altLang="en-US" sz="2400" dirty="0">
                <a:solidFill>
                  <a:schemeClr val="accent2">
                    <a:lumMod val="75000"/>
                  </a:schemeClr>
                </a:solidFill>
                <a:latin typeface="Bahnschrift" panose="020B0502040204020203" pitchFamily="34" charset="0"/>
              </a:rPr>
              <a:t>的协同过滤 </a:t>
            </a:r>
            <a:endParaRPr lang="en-US" altLang="zh-CN" sz="2400" dirty="0">
              <a:solidFill>
                <a:schemeClr val="accent2">
                  <a:lumMod val="75000"/>
                </a:schemeClr>
              </a:solidFill>
              <a:latin typeface="Bahnschrift" panose="020B0502040204020203" pitchFamily="34" charset="0"/>
            </a:endParaRPr>
          </a:p>
          <a:p>
            <a:r>
              <a:rPr lang="zh-CN" altLang="en-US" sz="2400" dirty="0">
                <a:solidFill>
                  <a:schemeClr val="accent2">
                    <a:lumMod val="75000"/>
                  </a:schemeClr>
                </a:solidFill>
                <a:latin typeface="Bahnschrift" panose="020B0502040204020203" pitchFamily="34" charset="0"/>
              </a:rPr>
              <a:t>喜欢这个物品的人也喜欢</a:t>
            </a:r>
            <a:r>
              <a:rPr lang="en-US" altLang="zh-CN" sz="2400" dirty="0">
                <a:solidFill>
                  <a:schemeClr val="accent2">
                    <a:lumMod val="75000"/>
                  </a:schemeClr>
                </a:solidFill>
                <a:latin typeface="Bahnschrift" panose="020B0502040204020203" pitchFamily="34" charset="0"/>
              </a:rPr>
              <a:t>XXX</a:t>
            </a:r>
            <a:endParaRPr lang="zh-CN" altLang="en-US" sz="2400" dirty="0">
              <a:solidFill>
                <a:schemeClr val="accent2">
                  <a:lumMod val="75000"/>
                </a:schemeClr>
              </a:solidFill>
              <a:latin typeface="Bahnschrift" panose="020B0502040204020203" pitchFamily="34" charset="0"/>
            </a:endParaRPr>
          </a:p>
        </p:txBody>
      </p:sp>
    </p:spTree>
    <p:extLst>
      <p:ext uri="{BB962C8B-B14F-4D97-AF65-F5344CB8AC3E}">
        <p14:creationId xmlns:p14="http://schemas.microsoft.com/office/powerpoint/2010/main" val="10930294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13" name="内容占位符 2"/>
          <p:cNvSpPr>
            <a:spLocks noGrp="1"/>
          </p:cNvSpPr>
          <p:nvPr>
            <p:ph idx="1"/>
          </p:nvPr>
        </p:nvSpPr>
        <p:spPr>
          <a:xfrm>
            <a:off x="285750" y="1655066"/>
            <a:ext cx="8743950" cy="999306"/>
          </a:xfrm>
        </p:spPr>
        <p:txBody>
          <a:bodyPr>
            <a:normAutofit lnSpcReduction="10000"/>
          </a:bodyPr>
          <a:lstStyle/>
          <a:p>
            <a:pPr marL="89154" indent="0">
              <a:buNone/>
            </a:pPr>
            <a:r>
              <a:rPr lang="en-US" altLang="zh-CN" sz="3000" dirty="0">
                <a:ea typeface="方正卡通简体" panose="03000509000000000000" pitchFamily="65" charset="-122"/>
              </a:rPr>
              <a:t>3.1.3  </a:t>
            </a: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dirty="0">
                <a:solidFill>
                  <a:srgbClr val="C00000"/>
                </a:solidFill>
                <a:latin typeface="文道楷体" panose="02010600040101010101" pitchFamily="2" charset="-122"/>
                <a:ea typeface="文道楷体" panose="02010600040101010101" pitchFamily="2" charset="-122"/>
              </a:rPr>
              <a:t>使用行为数据，利用集体智慧推荐</a:t>
            </a:r>
            <a:endParaRPr lang="en-US" altLang="zh-CN" dirty="0">
              <a:solidFill>
                <a:srgbClr val="C00000"/>
              </a:solidFill>
              <a:latin typeface="文道楷体" panose="02010600040101010101" pitchFamily="2" charset="-122"/>
              <a:ea typeface="文道楷体" panose="02010600040101010101" pitchFamily="2" charset="-122"/>
            </a:endParaRPr>
          </a:p>
          <a:p>
            <a:pPr marL="89154" indent="0">
              <a:buNone/>
            </a:pPr>
            <a:r>
              <a:rPr lang="zh-CN" altLang="en-US" sz="2800" dirty="0">
                <a:solidFill>
                  <a:schemeClr val="accent2">
                    <a:lumMod val="50000"/>
                  </a:schemeClr>
                </a:solidFill>
                <a:latin typeface="Bahnschrift" panose="020B0502040204020203" pitchFamily="34" charset="0"/>
                <a:ea typeface="文道楷体" panose="02010600040101010101" pitchFamily="2" charset="-122"/>
              </a:rPr>
              <a:t>在线购物</a:t>
            </a:r>
            <a:endParaRPr lang="en-US" altLang="zh-CN" sz="2800" dirty="0">
              <a:solidFill>
                <a:schemeClr val="accent2">
                  <a:lumMod val="50000"/>
                </a:schemeClr>
              </a:solidFill>
              <a:latin typeface="Bahnschrift" panose="020B0502040204020203" pitchFamily="34" charset="0"/>
              <a:ea typeface="文道楷体" panose="02010600040101010101" pitchFamily="2" charset="-122"/>
            </a:endParaRPr>
          </a:p>
          <a:p>
            <a:pPr marL="89154" indent="0">
              <a:buNone/>
            </a:pPr>
            <a:endParaRPr lang="en-US" altLang="zh-CN" dirty="0">
              <a:solidFill>
                <a:srgbClr val="C00000"/>
              </a:solidFill>
              <a:latin typeface="文道楷体" panose="02010600040101010101" pitchFamily="2" charset="-122"/>
              <a:ea typeface="文道楷体" panose="02010600040101010101" pitchFamily="2" charset="-122"/>
            </a:endParaRPr>
          </a:p>
        </p:txBody>
      </p:sp>
      <p:graphicFrame>
        <p:nvGraphicFramePr>
          <p:cNvPr id="6" name="表格 6">
            <a:extLst>
              <a:ext uri="{FF2B5EF4-FFF2-40B4-BE49-F238E27FC236}">
                <a16:creationId xmlns:a16="http://schemas.microsoft.com/office/drawing/2014/main" id="{1330EC67-5A14-7745-70AB-FA8F93043EAB}"/>
              </a:ext>
            </a:extLst>
          </p:cNvPr>
          <p:cNvGraphicFramePr>
            <a:graphicFrameLocks noGrp="1"/>
          </p:cNvGraphicFramePr>
          <p:nvPr>
            <p:extLst>
              <p:ext uri="{D42A27DB-BD31-4B8C-83A1-F6EECF244321}">
                <p14:modId xmlns:p14="http://schemas.microsoft.com/office/powerpoint/2010/main" val="1512930301"/>
              </p:ext>
            </p:extLst>
          </p:nvPr>
        </p:nvGraphicFramePr>
        <p:xfrm>
          <a:off x="2681287" y="3048000"/>
          <a:ext cx="3952876" cy="3276600"/>
        </p:xfrm>
        <a:graphic>
          <a:graphicData uri="http://schemas.openxmlformats.org/drawingml/2006/table">
            <a:tbl>
              <a:tblPr firstRow="1" bandRow="1">
                <a:tableStyleId>{5940675A-B579-460E-94D1-54222C63F5DA}</a:tableStyleId>
              </a:tblPr>
              <a:tblGrid>
                <a:gridCol w="988219">
                  <a:extLst>
                    <a:ext uri="{9D8B030D-6E8A-4147-A177-3AD203B41FA5}">
                      <a16:colId xmlns:a16="http://schemas.microsoft.com/office/drawing/2014/main" val="1177784480"/>
                    </a:ext>
                  </a:extLst>
                </a:gridCol>
                <a:gridCol w="988219">
                  <a:extLst>
                    <a:ext uri="{9D8B030D-6E8A-4147-A177-3AD203B41FA5}">
                      <a16:colId xmlns:a16="http://schemas.microsoft.com/office/drawing/2014/main" val="700706459"/>
                    </a:ext>
                  </a:extLst>
                </a:gridCol>
                <a:gridCol w="988219">
                  <a:extLst>
                    <a:ext uri="{9D8B030D-6E8A-4147-A177-3AD203B41FA5}">
                      <a16:colId xmlns:a16="http://schemas.microsoft.com/office/drawing/2014/main" val="119415580"/>
                    </a:ext>
                  </a:extLst>
                </a:gridCol>
                <a:gridCol w="988219">
                  <a:extLst>
                    <a:ext uri="{9D8B030D-6E8A-4147-A177-3AD203B41FA5}">
                      <a16:colId xmlns:a16="http://schemas.microsoft.com/office/drawing/2014/main" val="3005687144"/>
                    </a:ext>
                  </a:extLst>
                </a:gridCol>
              </a:tblGrid>
              <a:tr h="819150">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extLst>
                  <a:ext uri="{0D108BD9-81ED-4DB2-BD59-A6C34878D82A}">
                    <a16:rowId xmlns:a16="http://schemas.microsoft.com/office/drawing/2014/main" val="1681142707"/>
                  </a:ext>
                </a:extLst>
              </a:tr>
              <a:tr h="81915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953722956"/>
                  </a:ext>
                </a:extLst>
              </a:tr>
              <a:tr h="81915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extLst>
                  <a:ext uri="{0D108BD9-81ED-4DB2-BD59-A6C34878D82A}">
                    <a16:rowId xmlns:a16="http://schemas.microsoft.com/office/drawing/2014/main" val="2061075571"/>
                  </a:ext>
                </a:extLst>
              </a:tr>
              <a:tr h="81915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1209779978"/>
                  </a:ext>
                </a:extLst>
              </a:tr>
            </a:tbl>
          </a:graphicData>
        </a:graphic>
      </p:graphicFrame>
      <p:sp>
        <p:nvSpPr>
          <p:cNvPr id="7" name="文本框 6">
            <a:extLst>
              <a:ext uri="{FF2B5EF4-FFF2-40B4-BE49-F238E27FC236}">
                <a16:creationId xmlns:a16="http://schemas.microsoft.com/office/drawing/2014/main" id="{C470E44A-D2A8-4B39-E394-46BB0E6F8E80}"/>
              </a:ext>
            </a:extLst>
          </p:cNvPr>
          <p:cNvSpPr txBox="1"/>
          <p:nvPr/>
        </p:nvSpPr>
        <p:spPr>
          <a:xfrm>
            <a:off x="2224087" y="3245686"/>
            <a:ext cx="457200" cy="369332"/>
          </a:xfrm>
          <a:prstGeom prst="rect">
            <a:avLst/>
          </a:prstGeom>
          <a:noFill/>
        </p:spPr>
        <p:txBody>
          <a:bodyPr wrap="square" rtlCol="0">
            <a:spAutoFit/>
          </a:bodyPr>
          <a:lstStyle/>
          <a:p>
            <a:pPr algn="ctr"/>
            <a:r>
              <a:rPr kumimoji="1" lang="en-US" altLang="zh-CN" dirty="0"/>
              <a:t>U1</a:t>
            </a:r>
            <a:endParaRPr kumimoji="1" lang="zh-CN" altLang="en-US" dirty="0"/>
          </a:p>
        </p:txBody>
      </p:sp>
      <p:sp>
        <p:nvSpPr>
          <p:cNvPr id="8" name="文本框 7">
            <a:extLst>
              <a:ext uri="{FF2B5EF4-FFF2-40B4-BE49-F238E27FC236}">
                <a16:creationId xmlns:a16="http://schemas.microsoft.com/office/drawing/2014/main" id="{1030818C-02D6-0FEC-B559-6EA1B0C45438}"/>
              </a:ext>
            </a:extLst>
          </p:cNvPr>
          <p:cNvSpPr txBox="1"/>
          <p:nvPr/>
        </p:nvSpPr>
        <p:spPr>
          <a:xfrm>
            <a:off x="2224087" y="4114800"/>
            <a:ext cx="457200" cy="369332"/>
          </a:xfrm>
          <a:prstGeom prst="rect">
            <a:avLst/>
          </a:prstGeom>
          <a:noFill/>
        </p:spPr>
        <p:txBody>
          <a:bodyPr wrap="square" rtlCol="0">
            <a:spAutoFit/>
          </a:bodyPr>
          <a:lstStyle/>
          <a:p>
            <a:pPr algn="ctr"/>
            <a:r>
              <a:rPr kumimoji="1" lang="en-US" altLang="zh-CN" dirty="0"/>
              <a:t>U2</a:t>
            </a:r>
            <a:endParaRPr kumimoji="1" lang="zh-CN" altLang="en-US" dirty="0"/>
          </a:p>
        </p:txBody>
      </p:sp>
      <p:sp>
        <p:nvSpPr>
          <p:cNvPr id="18" name="文本框 17">
            <a:extLst>
              <a:ext uri="{FF2B5EF4-FFF2-40B4-BE49-F238E27FC236}">
                <a16:creationId xmlns:a16="http://schemas.microsoft.com/office/drawing/2014/main" id="{AC34A6A7-B63E-A29D-AE20-F379AB1E472D}"/>
              </a:ext>
            </a:extLst>
          </p:cNvPr>
          <p:cNvSpPr txBox="1"/>
          <p:nvPr/>
        </p:nvSpPr>
        <p:spPr>
          <a:xfrm>
            <a:off x="2224087" y="4924494"/>
            <a:ext cx="457200" cy="369332"/>
          </a:xfrm>
          <a:prstGeom prst="rect">
            <a:avLst/>
          </a:prstGeom>
          <a:noFill/>
        </p:spPr>
        <p:txBody>
          <a:bodyPr wrap="square" rtlCol="0">
            <a:spAutoFit/>
          </a:bodyPr>
          <a:lstStyle/>
          <a:p>
            <a:pPr algn="ctr"/>
            <a:r>
              <a:rPr kumimoji="1" lang="en-US" altLang="zh-CN" dirty="0"/>
              <a:t>U3</a:t>
            </a:r>
            <a:endParaRPr kumimoji="1" lang="zh-CN" altLang="en-US" dirty="0"/>
          </a:p>
        </p:txBody>
      </p:sp>
      <p:sp>
        <p:nvSpPr>
          <p:cNvPr id="20" name="文本框 19">
            <a:extLst>
              <a:ext uri="{FF2B5EF4-FFF2-40B4-BE49-F238E27FC236}">
                <a16:creationId xmlns:a16="http://schemas.microsoft.com/office/drawing/2014/main" id="{05DD6B39-5663-BEA7-3500-9D2E5FB00ACC}"/>
              </a:ext>
            </a:extLst>
          </p:cNvPr>
          <p:cNvSpPr txBox="1"/>
          <p:nvPr/>
        </p:nvSpPr>
        <p:spPr>
          <a:xfrm>
            <a:off x="2224087" y="5734188"/>
            <a:ext cx="457200" cy="369332"/>
          </a:xfrm>
          <a:prstGeom prst="rect">
            <a:avLst/>
          </a:prstGeom>
          <a:noFill/>
        </p:spPr>
        <p:txBody>
          <a:bodyPr wrap="square" rtlCol="0">
            <a:spAutoFit/>
          </a:bodyPr>
          <a:lstStyle/>
          <a:p>
            <a:pPr algn="ctr"/>
            <a:r>
              <a:rPr kumimoji="1" lang="en-US" altLang="zh-CN" dirty="0"/>
              <a:t>U4</a:t>
            </a:r>
            <a:endParaRPr kumimoji="1" lang="zh-CN" altLang="en-US" dirty="0"/>
          </a:p>
        </p:txBody>
      </p:sp>
      <p:sp>
        <p:nvSpPr>
          <p:cNvPr id="22" name="文本框 21">
            <a:extLst>
              <a:ext uri="{FF2B5EF4-FFF2-40B4-BE49-F238E27FC236}">
                <a16:creationId xmlns:a16="http://schemas.microsoft.com/office/drawing/2014/main" id="{8A70B2D7-7CDF-187D-F182-D70FCFBC30FC}"/>
              </a:ext>
            </a:extLst>
          </p:cNvPr>
          <p:cNvSpPr txBox="1"/>
          <p:nvPr/>
        </p:nvSpPr>
        <p:spPr>
          <a:xfrm>
            <a:off x="2933700" y="2678668"/>
            <a:ext cx="457200" cy="369332"/>
          </a:xfrm>
          <a:prstGeom prst="rect">
            <a:avLst/>
          </a:prstGeom>
          <a:noFill/>
        </p:spPr>
        <p:txBody>
          <a:bodyPr wrap="square" rtlCol="0">
            <a:spAutoFit/>
          </a:bodyPr>
          <a:lstStyle/>
          <a:p>
            <a:pPr algn="ctr"/>
            <a:r>
              <a:rPr kumimoji="1" lang="en-US" altLang="zh-CN" dirty="0"/>
              <a:t>I1</a:t>
            </a:r>
            <a:endParaRPr kumimoji="1" lang="zh-CN" altLang="en-US" dirty="0"/>
          </a:p>
        </p:txBody>
      </p:sp>
      <p:sp>
        <p:nvSpPr>
          <p:cNvPr id="23" name="文本框 22">
            <a:extLst>
              <a:ext uri="{FF2B5EF4-FFF2-40B4-BE49-F238E27FC236}">
                <a16:creationId xmlns:a16="http://schemas.microsoft.com/office/drawing/2014/main" id="{20757774-2F89-F261-4A50-08C13BEA3F22}"/>
              </a:ext>
            </a:extLst>
          </p:cNvPr>
          <p:cNvSpPr txBox="1"/>
          <p:nvPr/>
        </p:nvSpPr>
        <p:spPr>
          <a:xfrm>
            <a:off x="3911600" y="2678668"/>
            <a:ext cx="457200" cy="369332"/>
          </a:xfrm>
          <a:prstGeom prst="rect">
            <a:avLst/>
          </a:prstGeom>
          <a:noFill/>
        </p:spPr>
        <p:txBody>
          <a:bodyPr wrap="square" rtlCol="0">
            <a:spAutoFit/>
          </a:bodyPr>
          <a:lstStyle/>
          <a:p>
            <a:pPr algn="ctr"/>
            <a:r>
              <a:rPr kumimoji="1" lang="en-US" altLang="zh-CN" dirty="0"/>
              <a:t>I2</a:t>
            </a:r>
            <a:endParaRPr kumimoji="1" lang="zh-CN" altLang="en-US" dirty="0"/>
          </a:p>
        </p:txBody>
      </p:sp>
      <p:sp>
        <p:nvSpPr>
          <p:cNvPr id="25" name="文本框 24">
            <a:extLst>
              <a:ext uri="{FF2B5EF4-FFF2-40B4-BE49-F238E27FC236}">
                <a16:creationId xmlns:a16="http://schemas.microsoft.com/office/drawing/2014/main" id="{D9C97C1D-3467-1570-ACFC-38CAC89A7756}"/>
              </a:ext>
            </a:extLst>
          </p:cNvPr>
          <p:cNvSpPr txBox="1"/>
          <p:nvPr/>
        </p:nvSpPr>
        <p:spPr>
          <a:xfrm>
            <a:off x="4953000" y="2678668"/>
            <a:ext cx="457200" cy="369332"/>
          </a:xfrm>
          <a:prstGeom prst="rect">
            <a:avLst/>
          </a:prstGeom>
          <a:noFill/>
        </p:spPr>
        <p:txBody>
          <a:bodyPr wrap="square" rtlCol="0">
            <a:spAutoFit/>
          </a:bodyPr>
          <a:lstStyle/>
          <a:p>
            <a:pPr algn="ctr"/>
            <a:r>
              <a:rPr kumimoji="1" lang="en-US" altLang="zh-CN" dirty="0"/>
              <a:t>I3</a:t>
            </a:r>
            <a:endParaRPr kumimoji="1" lang="zh-CN" altLang="en-US" dirty="0"/>
          </a:p>
        </p:txBody>
      </p:sp>
      <p:sp>
        <p:nvSpPr>
          <p:cNvPr id="27" name="文本框 26">
            <a:extLst>
              <a:ext uri="{FF2B5EF4-FFF2-40B4-BE49-F238E27FC236}">
                <a16:creationId xmlns:a16="http://schemas.microsoft.com/office/drawing/2014/main" id="{D82BAD46-3DD1-470C-3AED-3231FA6A4560}"/>
              </a:ext>
            </a:extLst>
          </p:cNvPr>
          <p:cNvSpPr txBox="1"/>
          <p:nvPr/>
        </p:nvSpPr>
        <p:spPr>
          <a:xfrm>
            <a:off x="5867400" y="2678668"/>
            <a:ext cx="457200" cy="369332"/>
          </a:xfrm>
          <a:prstGeom prst="rect">
            <a:avLst/>
          </a:prstGeom>
          <a:noFill/>
        </p:spPr>
        <p:txBody>
          <a:bodyPr wrap="square" rtlCol="0">
            <a:spAutoFit/>
          </a:bodyPr>
          <a:lstStyle/>
          <a:p>
            <a:pPr algn="ctr"/>
            <a:r>
              <a:rPr kumimoji="1" lang="en-US" altLang="zh-CN" dirty="0"/>
              <a:t>I4</a:t>
            </a:r>
            <a:endParaRPr kumimoji="1" lang="zh-CN" altLang="en-US" dirty="0"/>
          </a:p>
        </p:txBody>
      </p:sp>
      <p:pic>
        <p:nvPicPr>
          <p:cNvPr id="28" name="图片 27">
            <a:extLst>
              <a:ext uri="{FF2B5EF4-FFF2-40B4-BE49-F238E27FC236}">
                <a16:creationId xmlns:a16="http://schemas.microsoft.com/office/drawing/2014/main" id="{3C9EC54C-62E2-DD07-D406-5B892C28E976}"/>
              </a:ext>
            </a:extLst>
          </p:cNvPr>
          <p:cNvPicPr>
            <a:picLocks noChangeAspect="1"/>
          </p:cNvPicPr>
          <p:nvPr/>
        </p:nvPicPr>
        <p:blipFill>
          <a:blip r:embed="rId3"/>
          <a:stretch>
            <a:fillRect/>
          </a:stretch>
        </p:blipFill>
        <p:spPr>
          <a:xfrm>
            <a:off x="2863850" y="3144976"/>
            <a:ext cx="596900" cy="593304"/>
          </a:xfrm>
          <a:prstGeom prst="rect">
            <a:avLst/>
          </a:prstGeom>
        </p:spPr>
      </p:pic>
      <p:pic>
        <p:nvPicPr>
          <p:cNvPr id="30" name="图片 29">
            <a:extLst>
              <a:ext uri="{FF2B5EF4-FFF2-40B4-BE49-F238E27FC236}">
                <a16:creationId xmlns:a16="http://schemas.microsoft.com/office/drawing/2014/main" id="{C2C6DD26-3575-8F18-9B89-6A511A17C06F}"/>
              </a:ext>
            </a:extLst>
          </p:cNvPr>
          <p:cNvPicPr>
            <a:picLocks noChangeAspect="1"/>
          </p:cNvPicPr>
          <p:nvPr/>
        </p:nvPicPr>
        <p:blipFill>
          <a:blip r:embed="rId3"/>
          <a:stretch>
            <a:fillRect/>
          </a:stretch>
        </p:blipFill>
        <p:spPr>
          <a:xfrm>
            <a:off x="3841750" y="3132348"/>
            <a:ext cx="596900" cy="593304"/>
          </a:xfrm>
          <a:prstGeom prst="rect">
            <a:avLst/>
          </a:prstGeom>
        </p:spPr>
      </p:pic>
      <p:pic>
        <p:nvPicPr>
          <p:cNvPr id="32" name="图片 31">
            <a:extLst>
              <a:ext uri="{FF2B5EF4-FFF2-40B4-BE49-F238E27FC236}">
                <a16:creationId xmlns:a16="http://schemas.microsoft.com/office/drawing/2014/main" id="{9A4D103F-82ED-582A-CA2A-EAD9612515D3}"/>
              </a:ext>
            </a:extLst>
          </p:cNvPr>
          <p:cNvPicPr>
            <a:picLocks noChangeAspect="1"/>
          </p:cNvPicPr>
          <p:nvPr/>
        </p:nvPicPr>
        <p:blipFill>
          <a:blip r:embed="rId3"/>
          <a:stretch>
            <a:fillRect/>
          </a:stretch>
        </p:blipFill>
        <p:spPr>
          <a:xfrm>
            <a:off x="2863850" y="4002814"/>
            <a:ext cx="596900" cy="593304"/>
          </a:xfrm>
          <a:prstGeom prst="rect">
            <a:avLst/>
          </a:prstGeom>
        </p:spPr>
      </p:pic>
      <p:pic>
        <p:nvPicPr>
          <p:cNvPr id="34" name="图片 33">
            <a:extLst>
              <a:ext uri="{FF2B5EF4-FFF2-40B4-BE49-F238E27FC236}">
                <a16:creationId xmlns:a16="http://schemas.microsoft.com/office/drawing/2014/main" id="{CA05DC5D-5F2B-45A3-CDDD-97C47E809776}"/>
              </a:ext>
            </a:extLst>
          </p:cNvPr>
          <p:cNvPicPr>
            <a:picLocks noChangeAspect="1"/>
          </p:cNvPicPr>
          <p:nvPr/>
        </p:nvPicPr>
        <p:blipFill>
          <a:blip r:embed="rId3"/>
          <a:stretch>
            <a:fillRect/>
          </a:stretch>
        </p:blipFill>
        <p:spPr>
          <a:xfrm>
            <a:off x="3841750" y="4002814"/>
            <a:ext cx="596900" cy="593304"/>
          </a:xfrm>
          <a:prstGeom prst="rect">
            <a:avLst/>
          </a:prstGeom>
        </p:spPr>
      </p:pic>
      <p:pic>
        <p:nvPicPr>
          <p:cNvPr id="35" name="图片 34">
            <a:extLst>
              <a:ext uri="{FF2B5EF4-FFF2-40B4-BE49-F238E27FC236}">
                <a16:creationId xmlns:a16="http://schemas.microsoft.com/office/drawing/2014/main" id="{03D3233C-87C7-DFE1-CF29-8B5EFAEF4D7D}"/>
              </a:ext>
            </a:extLst>
          </p:cNvPr>
          <p:cNvPicPr>
            <a:picLocks noChangeAspect="1"/>
          </p:cNvPicPr>
          <p:nvPr/>
        </p:nvPicPr>
        <p:blipFill>
          <a:blip r:embed="rId3"/>
          <a:stretch>
            <a:fillRect/>
          </a:stretch>
        </p:blipFill>
        <p:spPr>
          <a:xfrm>
            <a:off x="5867400" y="4002814"/>
            <a:ext cx="596900" cy="593304"/>
          </a:xfrm>
          <a:prstGeom prst="rect">
            <a:avLst/>
          </a:prstGeom>
        </p:spPr>
      </p:pic>
      <p:pic>
        <p:nvPicPr>
          <p:cNvPr id="36" name="图片 35">
            <a:extLst>
              <a:ext uri="{FF2B5EF4-FFF2-40B4-BE49-F238E27FC236}">
                <a16:creationId xmlns:a16="http://schemas.microsoft.com/office/drawing/2014/main" id="{82BD2336-DC60-54C4-683C-E83049EAE37E}"/>
              </a:ext>
            </a:extLst>
          </p:cNvPr>
          <p:cNvPicPr>
            <a:picLocks noChangeAspect="1"/>
          </p:cNvPicPr>
          <p:nvPr/>
        </p:nvPicPr>
        <p:blipFill>
          <a:blip r:embed="rId3"/>
          <a:stretch>
            <a:fillRect/>
          </a:stretch>
        </p:blipFill>
        <p:spPr>
          <a:xfrm>
            <a:off x="2863850" y="5631065"/>
            <a:ext cx="596900" cy="593304"/>
          </a:xfrm>
          <a:prstGeom prst="rect">
            <a:avLst/>
          </a:prstGeom>
        </p:spPr>
      </p:pic>
      <p:pic>
        <p:nvPicPr>
          <p:cNvPr id="47" name="图片 46">
            <a:extLst>
              <a:ext uri="{FF2B5EF4-FFF2-40B4-BE49-F238E27FC236}">
                <a16:creationId xmlns:a16="http://schemas.microsoft.com/office/drawing/2014/main" id="{0D292CD2-3793-E58B-9386-5CA78ACE0042}"/>
              </a:ext>
            </a:extLst>
          </p:cNvPr>
          <p:cNvPicPr>
            <a:picLocks noChangeAspect="1"/>
          </p:cNvPicPr>
          <p:nvPr/>
        </p:nvPicPr>
        <p:blipFill>
          <a:blip r:embed="rId3"/>
          <a:stretch>
            <a:fillRect/>
          </a:stretch>
        </p:blipFill>
        <p:spPr>
          <a:xfrm>
            <a:off x="3841750" y="5631065"/>
            <a:ext cx="596900" cy="593304"/>
          </a:xfrm>
          <a:prstGeom prst="rect">
            <a:avLst/>
          </a:prstGeom>
        </p:spPr>
      </p:pic>
      <p:pic>
        <p:nvPicPr>
          <p:cNvPr id="48" name="图片 47">
            <a:extLst>
              <a:ext uri="{FF2B5EF4-FFF2-40B4-BE49-F238E27FC236}">
                <a16:creationId xmlns:a16="http://schemas.microsoft.com/office/drawing/2014/main" id="{B74BD820-8B78-25AD-FB08-E0B803C6DE95}"/>
              </a:ext>
            </a:extLst>
          </p:cNvPr>
          <p:cNvPicPr>
            <a:picLocks noChangeAspect="1"/>
          </p:cNvPicPr>
          <p:nvPr/>
        </p:nvPicPr>
        <p:blipFill>
          <a:blip r:embed="rId3"/>
          <a:stretch>
            <a:fillRect/>
          </a:stretch>
        </p:blipFill>
        <p:spPr>
          <a:xfrm>
            <a:off x="5867400" y="5631065"/>
            <a:ext cx="596900" cy="593304"/>
          </a:xfrm>
          <a:prstGeom prst="rect">
            <a:avLst/>
          </a:prstGeom>
        </p:spPr>
      </p:pic>
      <p:sp>
        <p:nvSpPr>
          <p:cNvPr id="49" name="矩形 48">
            <a:extLst>
              <a:ext uri="{FF2B5EF4-FFF2-40B4-BE49-F238E27FC236}">
                <a16:creationId xmlns:a16="http://schemas.microsoft.com/office/drawing/2014/main" id="{5D80CC2D-0E69-3BB4-0B14-EF21B96454C6}"/>
              </a:ext>
            </a:extLst>
          </p:cNvPr>
          <p:cNvSpPr/>
          <p:nvPr/>
        </p:nvSpPr>
        <p:spPr>
          <a:xfrm>
            <a:off x="2224087" y="3886200"/>
            <a:ext cx="4710113" cy="800100"/>
          </a:xfrm>
          <a:prstGeom prst="rect">
            <a:avLst/>
          </a:prstGeom>
          <a:noFill/>
          <a:ln w="381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50" name="矩形 49">
            <a:extLst>
              <a:ext uri="{FF2B5EF4-FFF2-40B4-BE49-F238E27FC236}">
                <a16:creationId xmlns:a16="http://schemas.microsoft.com/office/drawing/2014/main" id="{1869BAAF-CB1D-58C9-6156-6C129DD7BF8B}"/>
              </a:ext>
            </a:extLst>
          </p:cNvPr>
          <p:cNvSpPr/>
          <p:nvPr/>
        </p:nvSpPr>
        <p:spPr>
          <a:xfrm>
            <a:off x="2224087" y="5518078"/>
            <a:ext cx="4710113" cy="800100"/>
          </a:xfrm>
          <a:prstGeom prst="rect">
            <a:avLst/>
          </a:prstGeom>
          <a:noFill/>
          <a:ln w="381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51" name="文本框 50">
            <a:extLst>
              <a:ext uri="{FF2B5EF4-FFF2-40B4-BE49-F238E27FC236}">
                <a16:creationId xmlns:a16="http://schemas.microsoft.com/office/drawing/2014/main" id="{A564B129-DD62-643B-119E-2BAD67965C69}"/>
              </a:ext>
            </a:extLst>
          </p:cNvPr>
          <p:cNvSpPr txBox="1"/>
          <p:nvPr/>
        </p:nvSpPr>
        <p:spPr>
          <a:xfrm>
            <a:off x="7467600" y="4755217"/>
            <a:ext cx="1219200" cy="707886"/>
          </a:xfrm>
          <a:prstGeom prst="rect">
            <a:avLst/>
          </a:prstGeom>
          <a:noFill/>
        </p:spPr>
        <p:txBody>
          <a:bodyPr wrap="square" rtlCol="0">
            <a:spAutoFit/>
          </a:bodyPr>
          <a:lstStyle/>
          <a:p>
            <a:pPr algn="just"/>
            <a:r>
              <a:rPr kumimoji="1" lang="zh-CN" altLang="en-US" sz="2000" dirty="0">
                <a:solidFill>
                  <a:srgbClr val="FF0000"/>
                </a:solidFill>
              </a:rPr>
              <a:t>购物偏好高度相似</a:t>
            </a:r>
          </a:p>
        </p:txBody>
      </p:sp>
      <p:cxnSp>
        <p:nvCxnSpPr>
          <p:cNvPr id="55" name="直线连接符 54">
            <a:extLst>
              <a:ext uri="{FF2B5EF4-FFF2-40B4-BE49-F238E27FC236}">
                <a16:creationId xmlns:a16="http://schemas.microsoft.com/office/drawing/2014/main" id="{DE20BB31-A1F4-C720-78B9-752DC1F21B24}"/>
              </a:ext>
            </a:extLst>
          </p:cNvPr>
          <p:cNvCxnSpPr>
            <a:stCxn id="49" idx="3"/>
            <a:endCxn id="51" idx="1"/>
          </p:cNvCxnSpPr>
          <p:nvPr/>
        </p:nvCxnSpPr>
        <p:spPr>
          <a:xfrm>
            <a:off x="6934200" y="4286250"/>
            <a:ext cx="533400" cy="822910"/>
          </a:xfrm>
          <a:prstGeom prst="line">
            <a:avLst/>
          </a:prstGeom>
          <a:ln w="25400">
            <a:solidFill>
              <a:srgbClr val="FF0000"/>
            </a:solidFill>
            <a:prstDash val="sysDash"/>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直线连接符 56">
            <a:extLst>
              <a:ext uri="{FF2B5EF4-FFF2-40B4-BE49-F238E27FC236}">
                <a16:creationId xmlns:a16="http://schemas.microsoft.com/office/drawing/2014/main" id="{E42E14CE-BB9B-B831-B587-9F0E7BDE1387}"/>
              </a:ext>
            </a:extLst>
          </p:cNvPr>
          <p:cNvCxnSpPr>
            <a:stCxn id="50" idx="3"/>
            <a:endCxn id="51" idx="1"/>
          </p:cNvCxnSpPr>
          <p:nvPr/>
        </p:nvCxnSpPr>
        <p:spPr>
          <a:xfrm flipV="1">
            <a:off x="6934200" y="5109160"/>
            <a:ext cx="533400" cy="808968"/>
          </a:xfrm>
          <a:prstGeom prst="line">
            <a:avLst/>
          </a:prstGeom>
          <a:ln w="25400">
            <a:solidFill>
              <a:srgbClr val="FF0000"/>
            </a:solidFill>
            <a:prstDash val="sysDash"/>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59" name="矩形 58">
            <a:extLst>
              <a:ext uri="{FF2B5EF4-FFF2-40B4-BE49-F238E27FC236}">
                <a16:creationId xmlns:a16="http://schemas.microsoft.com/office/drawing/2014/main" id="{9EE2FFDD-6B60-0F50-7BE8-2DFF9BEAE3FE}"/>
              </a:ext>
            </a:extLst>
          </p:cNvPr>
          <p:cNvSpPr/>
          <p:nvPr/>
        </p:nvSpPr>
        <p:spPr>
          <a:xfrm>
            <a:off x="2224087" y="3021592"/>
            <a:ext cx="2728913" cy="800100"/>
          </a:xfrm>
          <a:prstGeom prst="rect">
            <a:avLst/>
          </a:prstGeom>
          <a:no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61" name="文本框 60">
            <a:extLst>
              <a:ext uri="{FF2B5EF4-FFF2-40B4-BE49-F238E27FC236}">
                <a16:creationId xmlns:a16="http://schemas.microsoft.com/office/drawing/2014/main" id="{E011B779-B13E-04B2-7A33-193239A5E224}"/>
              </a:ext>
            </a:extLst>
          </p:cNvPr>
          <p:cNvSpPr txBox="1"/>
          <p:nvPr/>
        </p:nvSpPr>
        <p:spPr>
          <a:xfrm>
            <a:off x="7467600" y="3077232"/>
            <a:ext cx="1219200" cy="707886"/>
          </a:xfrm>
          <a:prstGeom prst="rect">
            <a:avLst/>
          </a:prstGeom>
          <a:noFill/>
        </p:spPr>
        <p:txBody>
          <a:bodyPr wrap="square" rtlCol="0">
            <a:spAutoFit/>
          </a:bodyPr>
          <a:lstStyle/>
          <a:p>
            <a:pPr algn="just"/>
            <a:r>
              <a:rPr kumimoji="1" lang="zh-CN" altLang="en-US" sz="2000" dirty="0">
                <a:solidFill>
                  <a:srgbClr val="0070C0"/>
                </a:solidFill>
              </a:rPr>
              <a:t>购物偏好较为相似</a:t>
            </a:r>
          </a:p>
        </p:txBody>
      </p:sp>
      <p:sp>
        <p:nvSpPr>
          <p:cNvPr id="63" name="矩形 62">
            <a:extLst>
              <a:ext uri="{FF2B5EF4-FFF2-40B4-BE49-F238E27FC236}">
                <a16:creationId xmlns:a16="http://schemas.microsoft.com/office/drawing/2014/main" id="{DD39919C-E193-AE02-A85B-4FB844533A51}"/>
              </a:ext>
            </a:extLst>
          </p:cNvPr>
          <p:cNvSpPr/>
          <p:nvPr/>
        </p:nvSpPr>
        <p:spPr>
          <a:xfrm>
            <a:off x="2305050" y="3949746"/>
            <a:ext cx="4159250" cy="646372"/>
          </a:xfrm>
          <a:prstGeom prst="rect">
            <a:avLst/>
          </a:prstGeom>
          <a:no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cxnSp>
        <p:nvCxnSpPr>
          <p:cNvPr id="66" name="直线连接符 65">
            <a:extLst>
              <a:ext uri="{FF2B5EF4-FFF2-40B4-BE49-F238E27FC236}">
                <a16:creationId xmlns:a16="http://schemas.microsoft.com/office/drawing/2014/main" id="{040BF243-47CE-462B-494D-E05B06FC0DCD}"/>
              </a:ext>
            </a:extLst>
          </p:cNvPr>
          <p:cNvCxnSpPr>
            <a:stCxn id="59" idx="3"/>
            <a:endCxn id="61" idx="1"/>
          </p:cNvCxnSpPr>
          <p:nvPr/>
        </p:nvCxnSpPr>
        <p:spPr>
          <a:xfrm>
            <a:off x="4953000" y="3421642"/>
            <a:ext cx="2514600" cy="9533"/>
          </a:xfrm>
          <a:prstGeom prst="line">
            <a:avLst/>
          </a:prstGeom>
          <a:ln w="25400">
            <a:solidFill>
              <a:srgbClr val="0070C0"/>
            </a:solidFill>
            <a:prstDash val="sysDash"/>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直线连接符 70">
            <a:extLst>
              <a:ext uri="{FF2B5EF4-FFF2-40B4-BE49-F238E27FC236}">
                <a16:creationId xmlns:a16="http://schemas.microsoft.com/office/drawing/2014/main" id="{74503C43-4782-54E9-9F08-B86FB8972CA7}"/>
              </a:ext>
            </a:extLst>
          </p:cNvPr>
          <p:cNvCxnSpPr>
            <a:endCxn id="61" idx="1"/>
          </p:cNvCxnSpPr>
          <p:nvPr/>
        </p:nvCxnSpPr>
        <p:spPr>
          <a:xfrm flipV="1">
            <a:off x="6464300" y="3431175"/>
            <a:ext cx="1003300" cy="855075"/>
          </a:xfrm>
          <a:prstGeom prst="line">
            <a:avLst/>
          </a:prstGeom>
          <a:ln w="25400">
            <a:solidFill>
              <a:srgbClr val="0070C0"/>
            </a:solidFill>
            <a:prstDash val="sysDash"/>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75" name="文本框 74">
            <a:extLst>
              <a:ext uri="{FF2B5EF4-FFF2-40B4-BE49-F238E27FC236}">
                <a16:creationId xmlns:a16="http://schemas.microsoft.com/office/drawing/2014/main" id="{C2112F5F-09C1-177F-2BD6-E5E7E818B2CC}"/>
              </a:ext>
            </a:extLst>
          </p:cNvPr>
          <p:cNvSpPr txBox="1"/>
          <p:nvPr/>
        </p:nvSpPr>
        <p:spPr>
          <a:xfrm>
            <a:off x="1168400" y="2703292"/>
            <a:ext cx="533400" cy="3785652"/>
          </a:xfrm>
          <a:prstGeom prst="rect">
            <a:avLst/>
          </a:prstGeom>
          <a:noFill/>
        </p:spPr>
        <p:txBody>
          <a:bodyPr wrap="square" rtlCol="0">
            <a:spAutoFit/>
          </a:bodyPr>
          <a:lstStyle/>
          <a:p>
            <a:pPr algn="ctr"/>
            <a:r>
              <a:rPr kumimoji="1" lang="zh-CN" altLang="en-US" sz="2000" dirty="0"/>
              <a:t>以基于用户的协同过滤为例</a:t>
            </a:r>
          </a:p>
        </p:txBody>
      </p:sp>
    </p:spTree>
    <p:extLst>
      <p:ext uri="{BB962C8B-B14F-4D97-AF65-F5344CB8AC3E}">
        <p14:creationId xmlns:p14="http://schemas.microsoft.com/office/powerpoint/2010/main" val="2507555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blinds(horizontal)">
                                      <p:cBhvr>
                                        <p:cTn id="7" dur="500"/>
                                        <p:tgtEl>
                                          <p:spTgt spid="59"/>
                                        </p:tgtEl>
                                      </p:cBhvr>
                                    </p:animEffect>
                                  </p:childTnLst>
                                </p:cTn>
                              </p:par>
                              <p:par>
                                <p:cTn id="8" presetID="3" presetClass="entr" presetSubtype="10" fill="hold" nodeType="withEffect">
                                  <p:stCondLst>
                                    <p:cond delay="0"/>
                                  </p:stCondLst>
                                  <p:childTnLst>
                                    <p:set>
                                      <p:cBhvr>
                                        <p:cTn id="9" dur="1" fill="hold">
                                          <p:stCondLst>
                                            <p:cond delay="0"/>
                                          </p:stCondLst>
                                        </p:cTn>
                                        <p:tgtEl>
                                          <p:spTgt spid="66"/>
                                        </p:tgtEl>
                                        <p:attrNameLst>
                                          <p:attrName>style.visibility</p:attrName>
                                        </p:attrNameLst>
                                      </p:cBhvr>
                                      <p:to>
                                        <p:strVal val="visible"/>
                                      </p:to>
                                    </p:set>
                                    <p:animEffect transition="in" filter="blinds(horizontal)">
                                      <p:cBhvr>
                                        <p:cTn id="10" dur="500"/>
                                        <p:tgtEl>
                                          <p:spTgt spid="66"/>
                                        </p:tgtEl>
                                      </p:cBhvr>
                                    </p:animEffect>
                                  </p:childTnLst>
                                </p:cTn>
                              </p:par>
                              <p:par>
                                <p:cTn id="11" presetID="3" presetClass="entr" presetSubtype="10" fill="hold" nodeType="withEffect">
                                  <p:stCondLst>
                                    <p:cond delay="0"/>
                                  </p:stCondLst>
                                  <p:childTnLst>
                                    <p:set>
                                      <p:cBhvr>
                                        <p:cTn id="12" dur="1" fill="hold">
                                          <p:stCondLst>
                                            <p:cond delay="0"/>
                                          </p:stCondLst>
                                        </p:cTn>
                                        <p:tgtEl>
                                          <p:spTgt spid="71"/>
                                        </p:tgtEl>
                                        <p:attrNameLst>
                                          <p:attrName>style.visibility</p:attrName>
                                        </p:attrNameLst>
                                      </p:cBhvr>
                                      <p:to>
                                        <p:strVal val="visible"/>
                                      </p:to>
                                    </p:set>
                                    <p:animEffect transition="in" filter="blinds(horizontal)">
                                      <p:cBhvr>
                                        <p:cTn id="13" dur="500"/>
                                        <p:tgtEl>
                                          <p:spTgt spid="71"/>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63"/>
                                        </p:tgtEl>
                                        <p:attrNameLst>
                                          <p:attrName>style.visibility</p:attrName>
                                        </p:attrNameLst>
                                      </p:cBhvr>
                                      <p:to>
                                        <p:strVal val="visible"/>
                                      </p:to>
                                    </p:set>
                                    <p:animEffect transition="in" filter="blinds(horizontal)">
                                      <p:cBhvr>
                                        <p:cTn id="16" dur="500"/>
                                        <p:tgtEl>
                                          <p:spTgt spid="63"/>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blinds(horizontal)">
                                      <p:cBhvr>
                                        <p:cTn id="19" dur="500"/>
                                        <p:tgtEl>
                                          <p:spTgt spid="61"/>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blinds(horizontal)">
                                      <p:cBhvr>
                                        <p:cTn id="24" dur="500"/>
                                        <p:tgtEl>
                                          <p:spTgt spid="49"/>
                                        </p:tgtEl>
                                      </p:cBhvr>
                                    </p:animEffect>
                                  </p:childTnLst>
                                </p:cTn>
                              </p:par>
                              <p:par>
                                <p:cTn id="25" presetID="3" presetClass="entr" presetSubtype="10" fill="hold" nodeType="with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blinds(horizontal)">
                                      <p:cBhvr>
                                        <p:cTn id="27" dur="500"/>
                                        <p:tgtEl>
                                          <p:spTgt spid="55"/>
                                        </p:tgtEl>
                                      </p:cBhvr>
                                    </p:animEffect>
                                  </p:childTnLst>
                                </p:cTn>
                              </p:par>
                              <p:par>
                                <p:cTn id="28" presetID="3" presetClass="entr" presetSubtype="10" fill="hold" nodeType="withEffect">
                                  <p:stCondLst>
                                    <p:cond delay="0"/>
                                  </p:stCondLst>
                                  <p:childTnLst>
                                    <p:set>
                                      <p:cBhvr>
                                        <p:cTn id="29" dur="1" fill="hold">
                                          <p:stCondLst>
                                            <p:cond delay="0"/>
                                          </p:stCondLst>
                                        </p:cTn>
                                        <p:tgtEl>
                                          <p:spTgt spid="57"/>
                                        </p:tgtEl>
                                        <p:attrNameLst>
                                          <p:attrName>style.visibility</p:attrName>
                                        </p:attrNameLst>
                                      </p:cBhvr>
                                      <p:to>
                                        <p:strVal val="visible"/>
                                      </p:to>
                                    </p:set>
                                    <p:animEffect transition="in" filter="blinds(horizontal)">
                                      <p:cBhvr>
                                        <p:cTn id="30" dur="500"/>
                                        <p:tgtEl>
                                          <p:spTgt spid="57"/>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51"/>
                                        </p:tgtEl>
                                        <p:attrNameLst>
                                          <p:attrName>style.visibility</p:attrName>
                                        </p:attrNameLst>
                                      </p:cBhvr>
                                      <p:to>
                                        <p:strVal val="visible"/>
                                      </p:to>
                                    </p:set>
                                    <p:animEffect transition="in" filter="blinds(horizontal)">
                                      <p:cBhvr>
                                        <p:cTn id="33" dur="500"/>
                                        <p:tgtEl>
                                          <p:spTgt spid="51"/>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50"/>
                                        </p:tgtEl>
                                        <p:attrNameLst>
                                          <p:attrName>style.visibility</p:attrName>
                                        </p:attrNameLst>
                                      </p:cBhvr>
                                      <p:to>
                                        <p:strVal val="visible"/>
                                      </p:to>
                                    </p:set>
                                    <p:animEffect transition="in" filter="blinds(horizontal)">
                                      <p:cBhvr>
                                        <p:cTn id="3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1" grpId="0"/>
      <p:bldP spid="59" grpId="0" animBg="1"/>
      <p:bldP spid="61" grpId="0"/>
      <p:bldP spid="6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22</a:t>
            </a:fld>
            <a:endParaRPr lang="en-US"/>
          </a:p>
        </p:txBody>
      </p:sp>
      <p:sp>
        <p:nvSpPr>
          <p:cNvPr id="13" name="内容占位符 2"/>
          <p:cNvSpPr>
            <a:spLocks noGrp="1"/>
          </p:cNvSpPr>
          <p:nvPr>
            <p:ph idx="1"/>
          </p:nvPr>
        </p:nvSpPr>
        <p:spPr>
          <a:xfrm>
            <a:off x="285750" y="1655065"/>
            <a:ext cx="8743950" cy="3943351"/>
          </a:xfrm>
        </p:spPr>
        <p:txBody>
          <a:bodyPr>
            <a:normAutofit/>
          </a:bodyPr>
          <a:lstStyle/>
          <a:p>
            <a:pPr marL="89154" indent="0">
              <a:buNone/>
            </a:pPr>
            <a:r>
              <a:rPr lang="en-US" altLang="zh-CN" sz="3000" dirty="0">
                <a:ea typeface="方正卡通简体" panose="03000509000000000000" pitchFamily="65" charset="-122"/>
              </a:rPr>
              <a:t>3.1.3  </a:t>
            </a: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a:t>
            </a:r>
            <a:r>
              <a:rPr lang="zh-CN" altLang="en-US" sz="3000" dirty="0">
                <a:ea typeface="方正卡通简体" panose="03000509000000000000" pitchFamily="65" charset="-122"/>
              </a:rPr>
              <a:t>一个集合相似问题</a:t>
            </a:r>
            <a:endParaRPr lang="en-US" altLang="zh-CN" sz="3000" dirty="0">
              <a:ea typeface="方正卡通简体" panose="03000509000000000000" pitchFamily="65" charset="-122"/>
            </a:endParaRPr>
          </a:p>
          <a:p>
            <a:pPr marL="89154" indent="0">
              <a:buNone/>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电影评级</a:t>
            </a: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a:p>
            <a:pPr>
              <a:buFont typeface="Wingdings" panose="05000000000000000000" pitchFamily="2" charset="2"/>
              <a:buChar char="p"/>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 </a:t>
            </a:r>
            <a:r>
              <a:rPr lang="en-US" altLang="zh-CN" sz="2700" dirty="0" err="1">
                <a:solidFill>
                  <a:schemeClr val="accent2">
                    <a:lumMod val="50000"/>
                  </a:schemeClr>
                </a:solidFill>
                <a:latin typeface="Bahnschrift" panose="020B0502040204020203" pitchFamily="34" charset="0"/>
                <a:ea typeface="文道楷体" panose="02010600040101010101" pitchFamily="2" charset="-122"/>
              </a:rPr>
              <a:t>NetFlix</a:t>
            </a:r>
            <a:r>
              <a:rPr lang="zh-CN" altLang="en-US" sz="2700" dirty="0">
                <a:solidFill>
                  <a:schemeClr val="accent2">
                    <a:lumMod val="50000"/>
                  </a:schemeClr>
                </a:solidFill>
                <a:latin typeface="Bahnschrift" panose="020B0502040204020203" pitchFamily="34" charset="0"/>
                <a:ea typeface="文道楷体" panose="02010600040101010101" pitchFamily="2" charset="-122"/>
              </a:rPr>
              <a:t>不仅记录了每个用户租借电影的情况，而且还记录了顾客对这些电影的评级情况。</a:t>
            </a: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a:p>
            <a:pPr marL="89154" indent="0">
              <a:buNone/>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   </a:t>
            </a:r>
            <a:r>
              <a:rPr lang="zh-CN" altLang="en-US" sz="2700" dirty="0">
                <a:solidFill>
                  <a:srgbClr val="C00000"/>
                </a:solidFill>
                <a:latin typeface="Bahnschrift" panose="020B0502040204020203" pitchFamily="34" charset="0"/>
                <a:ea typeface="文道楷体" panose="02010600040101010101" pitchFamily="2" charset="-122"/>
              </a:rPr>
              <a:t>电影被许多相同用户租借或者评级打分很高，那么就可以认为这些电影相似。如果用户租借很多相同的电影或者对它们评价都很高，那么可以认为这些用户兴趣相似。</a:t>
            </a:r>
            <a:endParaRPr lang="en-US" altLang="zh-CN" sz="2700" dirty="0">
              <a:solidFill>
                <a:srgbClr val="C00000"/>
              </a:solidFill>
              <a:latin typeface="Bahnschrift" panose="020B0502040204020203" pitchFamily="34" charset="0"/>
              <a:ea typeface="文道楷体" panose="02010600040101010101" pitchFamily="2" charset="-122"/>
            </a:endParaRPr>
          </a:p>
          <a:p>
            <a:pPr>
              <a:buFont typeface="Wingdings" panose="05000000000000000000" pitchFamily="2" charset="2"/>
              <a:buChar char="p"/>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 这里要求的相似度也不必太高</a:t>
            </a: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a:p>
            <a:pPr>
              <a:buFont typeface="Wingdings" panose="05000000000000000000" pitchFamily="2" charset="2"/>
              <a:buChar char="p"/>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 对电影按照流派聚类能使问题更容易解决。</a:t>
            </a: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p:txBody>
      </p:sp>
    </p:spTree>
    <p:extLst>
      <p:ext uri="{BB962C8B-B14F-4D97-AF65-F5344CB8AC3E}">
        <p14:creationId xmlns:p14="http://schemas.microsoft.com/office/powerpoint/2010/main" val="25685342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13" name="内容占位符 2"/>
          <p:cNvSpPr>
            <a:spLocks noGrp="1"/>
          </p:cNvSpPr>
          <p:nvPr>
            <p:ph idx="1"/>
          </p:nvPr>
        </p:nvSpPr>
        <p:spPr>
          <a:xfrm>
            <a:off x="285750" y="1655066"/>
            <a:ext cx="8743950" cy="999306"/>
          </a:xfrm>
        </p:spPr>
        <p:txBody>
          <a:bodyPr>
            <a:normAutofit lnSpcReduction="10000"/>
          </a:bodyPr>
          <a:lstStyle/>
          <a:p>
            <a:pPr marL="89154" indent="0">
              <a:buNone/>
            </a:pPr>
            <a:r>
              <a:rPr lang="en-US" altLang="zh-CN" sz="3000" dirty="0">
                <a:ea typeface="方正卡通简体" panose="03000509000000000000" pitchFamily="65" charset="-122"/>
              </a:rPr>
              <a:t>3.1.3  </a:t>
            </a: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dirty="0">
                <a:solidFill>
                  <a:srgbClr val="C00000"/>
                </a:solidFill>
                <a:latin typeface="文道楷体" panose="02010600040101010101" pitchFamily="2" charset="-122"/>
                <a:ea typeface="文道楷体" panose="02010600040101010101" pitchFamily="2" charset="-122"/>
              </a:rPr>
              <a:t>使用行为数据，利用集体智慧推荐</a:t>
            </a:r>
            <a:endParaRPr lang="en-US" altLang="zh-CN" dirty="0">
              <a:solidFill>
                <a:srgbClr val="C00000"/>
              </a:solidFill>
              <a:latin typeface="文道楷体" panose="02010600040101010101" pitchFamily="2" charset="-122"/>
              <a:ea typeface="文道楷体" panose="02010600040101010101" pitchFamily="2" charset="-122"/>
            </a:endParaRPr>
          </a:p>
          <a:p>
            <a:pPr marL="89154" indent="0">
              <a:buNone/>
            </a:pPr>
            <a:r>
              <a:rPr lang="zh-CN" altLang="en-US" sz="2800" dirty="0">
                <a:solidFill>
                  <a:schemeClr val="accent2">
                    <a:lumMod val="50000"/>
                  </a:schemeClr>
                </a:solidFill>
                <a:latin typeface="Bahnschrift" panose="020B0502040204020203" pitchFamily="34" charset="0"/>
                <a:ea typeface="文道楷体" panose="02010600040101010101" pitchFamily="2" charset="-122"/>
              </a:rPr>
              <a:t>在线购物</a:t>
            </a:r>
            <a:endParaRPr lang="en-US" altLang="zh-CN" sz="2800" dirty="0">
              <a:solidFill>
                <a:schemeClr val="accent2">
                  <a:lumMod val="50000"/>
                </a:schemeClr>
              </a:solidFill>
              <a:latin typeface="Bahnschrift" panose="020B0502040204020203" pitchFamily="34" charset="0"/>
              <a:ea typeface="文道楷体" panose="02010600040101010101" pitchFamily="2" charset="-122"/>
            </a:endParaRPr>
          </a:p>
          <a:p>
            <a:pPr marL="89154" indent="0">
              <a:buNone/>
            </a:pPr>
            <a:endParaRPr lang="en-US" altLang="zh-CN" dirty="0">
              <a:solidFill>
                <a:srgbClr val="C00000"/>
              </a:solidFill>
              <a:latin typeface="文道楷体" panose="02010600040101010101" pitchFamily="2" charset="-122"/>
              <a:ea typeface="文道楷体" panose="02010600040101010101" pitchFamily="2" charset="-122"/>
            </a:endParaRPr>
          </a:p>
        </p:txBody>
      </p:sp>
      <p:graphicFrame>
        <p:nvGraphicFramePr>
          <p:cNvPr id="6" name="表格 6">
            <a:extLst>
              <a:ext uri="{FF2B5EF4-FFF2-40B4-BE49-F238E27FC236}">
                <a16:creationId xmlns:a16="http://schemas.microsoft.com/office/drawing/2014/main" id="{1330EC67-5A14-7745-70AB-FA8F93043EAB}"/>
              </a:ext>
            </a:extLst>
          </p:cNvPr>
          <p:cNvGraphicFramePr>
            <a:graphicFrameLocks noGrp="1"/>
          </p:cNvGraphicFramePr>
          <p:nvPr>
            <p:extLst>
              <p:ext uri="{D42A27DB-BD31-4B8C-83A1-F6EECF244321}">
                <p14:modId xmlns:p14="http://schemas.microsoft.com/office/powerpoint/2010/main" val="1045364845"/>
              </p:ext>
            </p:extLst>
          </p:nvPr>
        </p:nvGraphicFramePr>
        <p:xfrm>
          <a:off x="2681287" y="3048000"/>
          <a:ext cx="3952876" cy="3276600"/>
        </p:xfrm>
        <a:graphic>
          <a:graphicData uri="http://schemas.openxmlformats.org/drawingml/2006/table">
            <a:tbl>
              <a:tblPr firstRow="1" bandRow="1">
                <a:tableStyleId>{5940675A-B579-460E-94D1-54222C63F5DA}</a:tableStyleId>
              </a:tblPr>
              <a:tblGrid>
                <a:gridCol w="988219">
                  <a:extLst>
                    <a:ext uri="{9D8B030D-6E8A-4147-A177-3AD203B41FA5}">
                      <a16:colId xmlns:a16="http://schemas.microsoft.com/office/drawing/2014/main" val="1177784480"/>
                    </a:ext>
                  </a:extLst>
                </a:gridCol>
                <a:gridCol w="988219">
                  <a:extLst>
                    <a:ext uri="{9D8B030D-6E8A-4147-A177-3AD203B41FA5}">
                      <a16:colId xmlns:a16="http://schemas.microsoft.com/office/drawing/2014/main" val="700706459"/>
                    </a:ext>
                  </a:extLst>
                </a:gridCol>
                <a:gridCol w="988219">
                  <a:extLst>
                    <a:ext uri="{9D8B030D-6E8A-4147-A177-3AD203B41FA5}">
                      <a16:colId xmlns:a16="http://schemas.microsoft.com/office/drawing/2014/main" val="119415580"/>
                    </a:ext>
                  </a:extLst>
                </a:gridCol>
                <a:gridCol w="988219">
                  <a:extLst>
                    <a:ext uri="{9D8B030D-6E8A-4147-A177-3AD203B41FA5}">
                      <a16:colId xmlns:a16="http://schemas.microsoft.com/office/drawing/2014/main" val="3005687144"/>
                    </a:ext>
                  </a:extLst>
                </a:gridCol>
              </a:tblGrid>
              <a:tr h="819150">
                <a:tc>
                  <a:txBody>
                    <a:bodyPr/>
                    <a:lstStyle/>
                    <a:p>
                      <a:pPr algn="ctr"/>
                      <a:r>
                        <a:rPr lang="en-US" altLang="zh-CN" dirty="0"/>
                        <a:t>8</a:t>
                      </a:r>
                      <a:endParaRPr lang="zh-CN" altLang="en-US" dirty="0"/>
                    </a:p>
                  </a:txBody>
                  <a:tcPr anchor="ctr"/>
                </a:tc>
                <a:tc>
                  <a:txBody>
                    <a:bodyPr/>
                    <a:lstStyle/>
                    <a:p>
                      <a:pPr algn="ctr"/>
                      <a:r>
                        <a:rPr lang="en-US" altLang="zh-CN" dirty="0"/>
                        <a:t>3</a:t>
                      </a:r>
                      <a:endParaRPr lang="zh-CN" altLang="en-US" dirty="0"/>
                    </a:p>
                  </a:txBody>
                  <a:tcPr anchor="ctr"/>
                </a:tc>
                <a:tc>
                  <a:txBody>
                    <a:bodyPr/>
                    <a:lstStyle/>
                    <a:p>
                      <a:pPr algn="ctr"/>
                      <a:endParaRPr lang="zh-CN" altLang="en-US" dirty="0"/>
                    </a:p>
                  </a:txBody>
                  <a:tcPr anchor="ctr"/>
                </a:tc>
                <a:tc>
                  <a:txBody>
                    <a:bodyPr/>
                    <a:lstStyle/>
                    <a:p>
                      <a:pPr algn="ctr"/>
                      <a:endParaRPr lang="zh-CN" altLang="en-US"/>
                    </a:p>
                  </a:txBody>
                  <a:tcPr anchor="ctr"/>
                </a:tc>
                <a:extLst>
                  <a:ext uri="{0D108BD9-81ED-4DB2-BD59-A6C34878D82A}">
                    <a16:rowId xmlns:a16="http://schemas.microsoft.com/office/drawing/2014/main" val="1681142707"/>
                  </a:ext>
                </a:extLst>
              </a:tr>
              <a:tr h="819150">
                <a:tc>
                  <a:txBody>
                    <a:bodyPr/>
                    <a:lstStyle/>
                    <a:p>
                      <a:pPr algn="ctr"/>
                      <a:r>
                        <a:rPr lang="en-US" altLang="zh-CN" dirty="0"/>
                        <a:t>7</a:t>
                      </a:r>
                      <a:endParaRPr lang="zh-CN" altLang="en-US" dirty="0"/>
                    </a:p>
                  </a:txBody>
                  <a:tcPr anchor="ctr"/>
                </a:tc>
                <a:tc>
                  <a:txBody>
                    <a:bodyPr/>
                    <a:lstStyle/>
                    <a:p>
                      <a:pPr algn="ctr"/>
                      <a:r>
                        <a:rPr lang="en-US" altLang="zh-CN" dirty="0"/>
                        <a:t>1</a:t>
                      </a:r>
                      <a:endParaRPr lang="zh-CN" altLang="en-US" dirty="0"/>
                    </a:p>
                  </a:txBody>
                  <a:tcPr anchor="ctr"/>
                </a:tc>
                <a:tc>
                  <a:txBody>
                    <a:bodyPr/>
                    <a:lstStyle/>
                    <a:p>
                      <a:pPr algn="ctr"/>
                      <a:endParaRPr lang="zh-CN" altLang="en-US" dirty="0"/>
                    </a:p>
                  </a:txBody>
                  <a:tcPr anchor="ctr"/>
                </a:tc>
                <a:tc>
                  <a:txBody>
                    <a:bodyPr/>
                    <a:lstStyle/>
                    <a:p>
                      <a:pPr algn="ctr"/>
                      <a:r>
                        <a:rPr lang="en-US" altLang="zh-CN" dirty="0"/>
                        <a:t>2</a:t>
                      </a:r>
                      <a:endParaRPr lang="zh-CN" altLang="en-US" dirty="0"/>
                    </a:p>
                  </a:txBody>
                  <a:tcPr anchor="ctr"/>
                </a:tc>
                <a:extLst>
                  <a:ext uri="{0D108BD9-81ED-4DB2-BD59-A6C34878D82A}">
                    <a16:rowId xmlns:a16="http://schemas.microsoft.com/office/drawing/2014/main" val="3953722956"/>
                  </a:ext>
                </a:extLst>
              </a:tr>
              <a:tr h="819150">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a:p>
                  </a:txBody>
                  <a:tcPr anchor="ctr"/>
                </a:tc>
                <a:tc>
                  <a:txBody>
                    <a:bodyPr/>
                    <a:lstStyle/>
                    <a:p>
                      <a:pPr algn="ctr"/>
                      <a:endParaRPr lang="zh-CN" altLang="en-US" dirty="0"/>
                    </a:p>
                  </a:txBody>
                  <a:tcPr anchor="ctr"/>
                </a:tc>
                <a:extLst>
                  <a:ext uri="{0D108BD9-81ED-4DB2-BD59-A6C34878D82A}">
                    <a16:rowId xmlns:a16="http://schemas.microsoft.com/office/drawing/2014/main" val="2061075571"/>
                  </a:ext>
                </a:extLst>
              </a:tr>
              <a:tr h="819150">
                <a:tc>
                  <a:txBody>
                    <a:bodyPr/>
                    <a:lstStyle/>
                    <a:p>
                      <a:pPr algn="ctr"/>
                      <a:r>
                        <a:rPr lang="en-US" altLang="zh-CN" dirty="0"/>
                        <a:t>2</a:t>
                      </a:r>
                      <a:endParaRPr lang="zh-CN" altLang="en-US" dirty="0"/>
                    </a:p>
                  </a:txBody>
                  <a:tcPr anchor="ctr"/>
                </a:tc>
                <a:tc>
                  <a:txBody>
                    <a:bodyPr/>
                    <a:lstStyle/>
                    <a:p>
                      <a:pPr algn="ctr"/>
                      <a:r>
                        <a:rPr lang="en-US" altLang="zh-CN" dirty="0"/>
                        <a:t>5</a:t>
                      </a:r>
                      <a:endParaRPr lang="zh-CN" altLang="en-US" dirty="0"/>
                    </a:p>
                  </a:txBody>
                  <a:tcPr anchor="ctr"/>
                </a:tc>
                <a:tc>
                  <a:txBody>
                    <a:bodyPr/>
                    <a:lstStyle/>
                    <a:p>
                      <a:pPr algn="ctr"/>
                      <a:endParaRPr lang="zh-CN" altLang="en-US"/>
                    </a:p>
                  </a:txBody>
                  <a:tcPr anchor="ctr"/>
                </a:tc>
                <a:tc>
                  <a:txBody>
                    <a:bodyPr/>
                    <a:lstStyle/>
                    <a:p>
                      <a:pPr algn="ctr"/>
                      <a:r>
                        <a:rPr lang="en-US" altLang="zh-CN" dirty="0"/>
                        <a:t>6</a:t>
                      </a:r>
                      <a:endParaRPr lang="zh-CN" altLang="en-US" dirty="0"/>
                    </a:p>
                  </a:txBody>
                  <a:tcPr anchor="ctr"/>
                </a:tc>
                <a:extLst>
                  <a:ext uri="{0D108BD9-81ED-4DB2-BD59-A6C34878D82A}">
                    <a16:rowId xmlns:a16="http://schemas.microsoft.com/office/drawing/2014/main" val="1209779978"/>
                  </a:ext>
                </a:extLst>
              </a:tr>
            </a:tbl>
          </a:graphicData>
        </a:graphic>
      </p:graphicFrame>
      <p:sp>
        <p:nvSpPr>
          <p:cNvPr id="7" name="文本框 6">
            <a:extLst>
              <a:ext uri="{FF2B5EF4-FFF2-40B4-BE49-F238E27FC236}">
                <a16:creationId xmlns:a16="http://schemas.microsoft.com/office/drawing/2014/main" id="{C470E44A-D2A8-4B39-E394-46BB0E6F8E80}"/>
              </a:ext>
            </a:extLst>
          </p:cNvPr>
          <p:cNvSpPr txBox="1"/>
          <p:nvPr/>
        </p:nvSpPr>
        <p:spPr>
          <a:xfrm>
            <a:off x="2224087" y="3245686"/>
            <a:ext cx="457200" cy="369332"/>
          </a:xfrm>
          <a:prstGeom prst="rect">
            <a:avLst/>
          </a:prstGeom>
          <a:noFill/>
        </p:spPr>
        <p:txBody>
          <a:bodyPr wrap="square" rtlCol="0">
            <a:spAutoFit/>
          </a:bodyPr>
          <a:lstStyle/>
          <a:p>
            <a:pPr algn="ctr"/>
            <a:r>
              <a:rPr kumimoji="1" lang="en-US" altLang="zh-CN" dirty="0"/>
              <a:t>U1</a:t>
            </a:r>
            <a:endParaRPr kumimoji="1" lang="zh-CN" altLang="en-US" dirty="0"/>
          </a:p>
        </p:txBody>
      </p:sp>
      <p:sp>
        <p:nvSpPr>
          <p:cNvPr id="8" name="文本框 7">
            <a:extLst>
              <a:ext uri="{FF2B5EF4-FFF2-40B4-BE49-F238E27FC236}">
                <a16:creationId xmlns:a16="http://schemas.microsoft.com/office/drawing/2014/main" id="{1030818C-02D6-0FEC-B559-6EA1B0C45438}"/>
              </a:ext>
            </a:extLst>
          </p:cNvPr>
          <p:cNvSpPr txBox="1"/>
          <p:nvPr/>
        </p:nvSpPr>
        <p:spPr>
          <a:xfrm>
            <a:off x="2224087" y="4114800"/>
            <a:ext cx="457200" cy="369332"/>
          </a:xfrm>
          <a:prstGeom prst="rect">
            <a:avLst/>
          </a:prstGeom>
          <a:noFill/>
        </p:spPr>
        <p:txBody>
          <a:bodyPr wrap="square" rtlCol="0">
            <a:spAutoFit/>
          </a:bodyPr>
          <a:lstStyle/>
          <a:p>
            <a:pPr algn="ctr"/>
            <a:r>
              <a:rPr kumimoji="1" lang="en-US" altLang="zh-CN" dirty="0"/>
              <a:t>U2</a:t>
            </a:r>
            <a:endParaRPr kumimoji="1" lang="zh-CN" altLang="en-US" dirty="0"/>
          </a:p>
        </p:txBody>
      </p:sp>
      <p:sp>
        <p:nvSpPr>
          <p:cNvPr id="18" name="文本框 17">
            <a:extLst>
              <a:ext uri="{FF2B5EF4-FFF2-40B4-BE49-F238E27FC236}">
                <a16:creationId xmlns:a16="http://schemas.microsoft.com/office/drawing/2014/main" id="{AC34A6A7-B63E-A29D-AE20-F379AB1E472D}"/>
              </a:ext>
            </a:extLst>
          </p:cNvPr>
          <p:cNvSpPr txBox="1"/>
          <p:nvPr/>
        </p:nvSpPr>
        <p:spPr>
          <a:xfrm>
            <a:off x="2224087" y="4924494"/>
            <a:ext cx="457200" cy="369332"/>
          </a:xfrm>
          <a:prstGeom prst="rect">
            <a:avLst/>
          </a:prstGeom>
          <a:noFill/>
        </p:spPr>
        <p:txBody>
          <a:bodyPr wrap="square" rtlCol="0">
            <a:spAutoFit/>
          </a:bodyPr>
          <a:lstStyle/>
          <a:p>
            <a:pPr algn="ctr"/>
            <a:r>
              <a:rPr kumimoji="1" lang="en-US" altLang="zh-CN" dirty="0"/>
              <a:t>U3</a:t>
            </a:r>
            <a:endParaRPr kumimoji="1" lang="zh-CN" altLang="en-US" dirty="0"/>
          </a:p>
        </p:txBody>
      </p:sp>
      <p:sp>
        <p:nvSpPr>
          <p:cNvPr id="20" name="文本框 19">
            <a:extLst>
              <a:ext uri="{FF2B5EF4-FFF2-40B4-BE49-F238E27FC236}">
                <a16:creationId xmlns:a16="http://schemas.microsoft.com/office/drawing/2014/main" id="{05DD6B39-5663-BEA7-3500-9D2E5FB00ACC}"/>
              </a:ext>
            </a:extLst>
          </p:cNvPr>
          <p:cNvSpPr txBox="1"/>
          <p:nvPr/>
        </p:nvSpPr>
        <p:spPr>
          <a:xfrm>
            <a:off x="2224087" y="5734188"/>
            <a:ext cx="457200" cy="369332"/>
          </a:xfrm>
          <a:prstGeom prst="rect">
            <a:avLst/>
          </a:prstGeom>
          <a:noFill/>
        </p:spPr>
        <p:txBody>
          <a:bodyPr wrap="square" rtlCol="0">
            <a:spAutoFit/>
          </a:bodyPr>
          <a:lstStyle/>
          <a:p>
            <a:pPr algn="ctr"/>
            <a:r>
              <a:rPr kumimoji="1" lang="en-US" altLang="zh-CN" dirty="0"/>
              <a:t>U4</a:t>
            </a:r>
            <a:endParaRPr kumimoji="1" lang="zh-CN" altLang="en-US" dirty="0"/>
          </a:p>
        </p:txBody>
      </p:sp>
      <p:sp>
        <p:nvSpPr>
          <p:cNvPr id="22" name="文本框 21">
            <a:extLst>
              <a:ext uri="{FF2B5EF4-FFF2-40B4-BE49-F238E27FC236}">
                <a16:creationId xmlns:a16="http://schemas.microsoft.com/office/drawing/2014/main" id="{8A70B2D7-7CDF-187D-F182-D70FCFBC30FC}"/>
              </a:ext>
            </a:extLst>
          </p:cNvPr>
          <p:cNvSpPr txBox="1"/>
          <p:nvPr/>
        </p:nvSpPr>
        <p:spPr>
          <a:xfrm>
            <a:off x="2933700" y="2678668"/>
            <a:ext cx="457200" cy="369332"/>
          </a:xfrm>
          <a:prstGeom prst="rect">
            <a:avLst/>
          </a:prstGeom>
          <a:noFill/>
        </p:spPr>
        <p:txBody>
          <a:bodyPr wrap="square" rtlCol="0">
            <a:spAutoFit/>
          </a:bodyPr>
          <a:lstStyle/>
          <a:p>
            <a:pPr algn="ctr"/>
            <a:r>
              <a:rPr kumimoji="1" lang="en-US" altLang="zh-CN" dirty="0"/>
              <a:t>I1</a:t>
            </a:r>
            <a:endParaRPr kumimoji="1" lang="zh-CN" altLang="en-US" dirty="0"/>
          </a:p>
        </p:txBody>
      </p:sp>
      <p:sp>
        <p:nvSpPr>
          <p:cNvPr id="23" name="文本框 22">
            <a:extLst>
              <a:ext uri="{FF2B5EF4-FFF2-40B4-BE49-F238E27FC236}">
                <a16:creationId xmlns:a16="http://schemas.microsoft.com/office/drawing/2014/main" id="{20757774-2F89-F261-4A50-08C13BEA3F22}"/>
              </a:ext>
            </a:extLst>
          </p:cNvPr>
          <p:cNvSpPr txBox="1"/>
          <p:nvPr/>
        </p:nvSpPr>
        <p:spPr>
          <a:xfrm>
            <a:off x="3911600" y="2678668"/>
            <a:ext cx="457200" cy="369332"/>
          </a:xfrm>
          <a:prstGeom prst="rect">
            <a:avLst/>
          </a:prstGeom>
          <a:noFill/>
        </p:spPr>
        <p:txBody>
          <a:bodyPr wrap="square" rtlCol="0">
            <a:spAutoFit/>
          </a:bodyPr>
          <a:lstStyle/>
          <a:p>
            <a:pPr algn="ctr"/>
            <a:r>
              <a:rPr kumimoji="1" lang="en-US" altLang="zh-CN" dirty="0"/>
              <a:t>I2</a:t>
            </a:r>
            <a:endParaRPr kumimoji="1" lang="zh-CN" altLang="en-US" dirty="0"/>
          </a:p>
        </p:txBody>
      </p:sp>
      <p:sp>
        <p:nvSpPr>
          <p:cNvPr id="25" name="文本框 24">
            <a:extLst>
              <a:ext uri="{FF2B5EF4-FFF2-40B4-BE49-F238E27FC236}">
                <a16:creationId xmlns:a16="http://schemas.microsoft.com/office/drawing/2014/main" id="{D9C97C1D-3467-1570-ACFC-38CAC89A7756}"/>
              </a:ext>
            </a:extLst>
          </p:cNvPr>
          <p:cNvSpPr txBox="1"/>
          <p:nvPr/>
        </p:nvSpPr>
        <p:spPr>
          <a:xfrm>
            <a:off x="4953000" y="2678668"/>
            <a:ext cx="457200" cy="369332"/>
          </a:xfrm>
          <a:prstGeom prst="rect">
            <a:avLst/>
          </a:prstGeom>
          <a:noFill/>
        </p:spPr>
        <p:txBody>
          <a:bodyPr wrap="square" rtlCol="0">
            <a:spAutoFit/>
          </a:bodyPr>
          <a:lstStyle/>
          <a:p>
            <a:pPr algn="ctr"/>
            <a:r>
              <a:rPr kumimoji="1" lang="en-US" altLang="zh-CN" dirty="0"/>
              <a:t>I3</a:t>
            </a:r>
            <a:endParaRPr kumimoji="1" lang="zh-CN" altLang="en-US" dirty="0"/>
          </a:p>
        </p:txBody>
      </p:sp>
      <p:sp>
        <p:nvSpPr>
          <p:cNvPr id="27" name="文本框 26">
            <a:extLst>
              <a:ext uri="{FF2B5EF4-FFF2-40B4-BE49-F238E27FC236}">
                <a16:creationId xmlns:a16="http://schemas.microsoft.com/office/drawing/2014/main" id="{D82BAD46-3DD1-470C-3AED-3231FA6A4560}"/>
              </a:ext>
            </a:extLst>
          </p:cNvPr>
          <p:cNvSpPr txBox="1"/>
          <p:nvPr/>
        </p:nvSpPr>
        <p:spPr>
          <a:xfrm>
            <a:off x="5867400" y="2678668"/>
            <a:ext cx="457200" cy="369332"/>
          </a:xfrm>
          <a:prstGeom prst="rect">
            <a:avLst/>
          </a:prstGeom>
          <a:noFill/>
        </p:spPr>
        <p:txBody>
          <a:bodyPr wrap="square" rtlCol="0">
            <a:spAutoFit/>
          </a:bodyPr>
          <a:lstStyle/>
          <a:p>
            <a:pPr algn="ctr"/>
            <a:r>
              <a:rPr kumimoji="1" lang="en-US" altLang="zh-CN" dirty="0"/>
              <a:t>I4</a:t>
            </a:r>
            <a:endParaRPr kumimoji="1" lang="zh-CN" altLang="en-US" dirty="0"/>
          </a:p>
        </p:txBody>
      </p:sp>
      <p:sp>
        <p:nvSpPr>
          <p:cNvPr id="49" name="矩形 48">
            <a:extLst>
              <a:ext uri="{FF2B5EF4-FFF2-40B4-BE49-F238E27FC236}">
                <a16:creationId xmlns:a16="http://schemas.microsoft.com/office/drawing/2014/main" id="{5D80CC2D-0E69-3BB4-0B14-EF21B96454C6}"/>
              </a:ext>
            </a:extLst>
          </p:cNvPr>
          <p:cNvSpPr/>
          <p:nvPr/>
        </p:nvSpPr>
        <p:spPr>
          <a:xfrm>
            <a:off x="2224087" y="3886200"/>
            <a:ext cx="4710113" cy="800100"/>
          </a:xfrm>
          <a:prstGeom prst="rect">
            <a:avLst/>
          </a:prstGeom>
          <a:noFill/>
          <a:ln w="381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50" name="矩形 49">
            <a:extLst>
              <a:ext uri="{FF2B5EF4-FFF2-40B4-BE49-F238E27FC236}">
                <a16:creationId xmlns:a16="http://schemas.microsoft.com/office/drawing/2014/main" id="{1869BAAF-CB1D-58C9-6156-6C129DD7BF8B}"/>
              </a:ext>
            </a:extLst>
          </p:cNvPr>
          <p:cNvSpPr/>
          <p:nvPr/>
        </p:nvSpPr>
        <p:spPr>
          <a:xfrm>
            <a:off x="2224087" y="5518078"/>
            <a:ext cx="4710113" cy="800100"/>
          </a:xfrm>
          <a:prstGeom prst="rect">
            <a:avLst/>
          </a:prstGeom>
          <a:noFill/>
          <a:ln w="381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51" name="文本框 50">
            <a:extLst>
              <a:ext uri="{FF2B5EF4-FFF2-40B4-BE49-F238E27FC236}">
                <a16:creationId xmlns:a16="http://schemas.microsoft.com/office/drawing/2014/main" id="{A564B129-DD62-643B-119E-2BAD67965C69}"/>
              </a:ext>
            </a:extLst>
          </p:cNvPr>
          <p:cNvSpPr txBox="1"/>
          <p:nvPr/>
        </p:nvSpPr>
        <p:spPr>
          <a:xfrm>
            <a:off x="7467600" y="4755217"/>
            <a:ext cx="1219200" cy="707886"/>
          </a:xfrm>
          <a:prstGeom prst="rect">
            <a:avLst/>
          </a:prstGeom>
          <a:noFill/>
        </p:spPr>
        <p:txBody>
          <a:bodyPr wrap="square" rtlCol="0">
            <a:spAutoFit/>
          </a:bodyPr>
          <a:lstStyle/>
          <a:p>
            <a:pPr algn="just"/>
            <a:r>
              <a:rPr kumimoji="1" lang="zh-CN" altLang="en-US" sz="2000" dirty="0">
                <a:solidFill>
                  <a:srgbClr val="FF0000"/>
                </a:solidFill>
              </a:rPr>
              <a:t>购物偏好并不相似</a:t>
            </a:r>
          </a:p>
        </p:txBody>
      </p:sp>
      <p:cxnSp>
        <p:nvCxnSpPr>
          <p:cNvPr id="55" name="直线连接符 54">
            <a:extLst>
              <a:ext uri="{FF2B5EF4-FFF2-40B4-BE49-F238E27FC236}">
                <a16:creationId xmlns:a16="http://schemas.microsoft.com/office/drawing/2014/main" id="{DE20BB31-A1F4-C720-78B9-752DC1F21B24}"/>
              </a:ext>
            </a:extLst>
          </p:cNvPr>
          <p:cNvCxnSpPr>
            <a:stCxn id="49" idx="3"/>
            <a:endCxn id="51" idx="1"/>
          </p:cNvCxnSpPr>
          <p:nvPr/>
        </p:nvCxnSpPr>
        <p:spPr>
          <a:xfrm>
            <a:off x="6934200" y="4286250"/>
            <a:ext cx="533400" cy="822910"/>
          </a:xfrm>
          <a:prstGeom prst="line">
            <a:avLst/>
          </a:prstGeom>
          <a:ln w="25400">
            <a:solidFill>
              <a:srgbClr val="FF0000"/>
            </a:solidFill>
            <a:prstDash val="sysDash"/>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直线连接符 56">
            <a:extLst>
              <a:ext uri="{FF2B5EF4-FFF2-40B4-BE49-F238E27FC236}">
                <a16:creationId xmlns:a16="http://schemas.microsoft.com/office/drawing/2014/main" id="{E42E14CE-BB9B-B831-B587-9F0E7BDE1387}"/>
              </a:ext>
            </a:extLst>
          </p:cNvPr>
          <p:cNvCxnSpPr>
            <a:stCxn id="50" idx="3"/>
            <a:endCxn id="51" idx="1"/>
          </p:cNvCxnSpPr>
          <p:nvPr/>
        </p:nvCxnSpPr>
        <p:spPr>
          <a:xfrm flipV="1">
            <a:off x="6934200" y="5109160"/>
            <a:ext cx="533400" cy="808968"/>
          </a:xfrm>
          <a:prstGeom prst="line">
            <a:avLst/>
          </a:prstGeom>
          <a:ln w="25400">
            <a:solidFill>
              <a:srgbClr val="FF0000"/>
            </a:solidFill>
            <a:prstDash val="sysDash"/>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59" name="矩形 58">
            <a:extLst>
              <a:ext uri="{FF2B5EF4-FFF2-40B4-BE49-F238E27FC236}">
                <a16:creationId xmlns:a16="http://schemas.microsoft.com/office/drawing/2014/main" id="{9EE2FFDD-6B60-0F50-7BE8-2DFF9BEAE3FE}"/>
              </a:ext>
            </a:extLst>
          </p:cNvPr>
          <p:cNvSpPr/>
          <p:nvPr/>
        </p:nvSpPr>
        <p:spPr>
          <a:xfrm>
            <a:off x="2224087" y="3021592"/>
            <a:ext cx="2728913" cy="800100"/>
          </a:xfrm>
          <a:prstGeom prst="rect">
            <a:avLst/>
          </a:prstGeom>
          <a:no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61" name="文本框 60">
            <a:extLst>
              <a:ext uri="{FF2B5EF4-FFF2-40B4-BE49-F238E27FC236}">
                <a16:creationId xmlns:a16="http://schemas.microsoft.com/office/drawing/2014/main" id="{E011B779-B13E-04B2-7A33-193239A5E224}"/>
              </a:ext>
            </a:extLst>
          </p:cNvPr>
          <p:cNvSpPr txBox="1"/>
          <p:nvPr/>
        </p:nvSpPr>
        <p:spPr>
          <a:xfrm>
            <a:off x="7467600" y="3077232"/>
            <a:ext cx="1219200" cy="707886"/>
          </a:xfrm>
          <a:prstGeom prst="rect">
            <a:avLst/>
          </a:prstGeom>
          <a:noFill/>
        </p:spPr>
        <p:txBody>
          <a:bodyPr wrap="square" rtlCol="0">
            <a:spAutoFit/>
          </a:bodyPr>
          <a:lstStyle/>
          <a:p>
            <a:pPr algn="just"/>
            <a:r>
              <a:rPr kumimoji="1" lang="zh-CN" altLang="en-US" sz="2000" dirty="0">
                <a:solidFill>
                  <a:srgbClr val="0070C0"/>
                </a:solidFill>
              </a:rPr>
              <a:t>购物偏好较为相似</a:t>
            </a:r>
          </a:p>
        </p:txBody>
      </p:sp>
      <p:sp>
        <p:nvSpPr>
          <p:cNvPr id="63" name="矩形 62">
            <a:extLst>
              <a:ext uri="{FF2B5EF4-FFF2-40B4-BE49-F238E27FC236}">
                <a16:creationId xmlns:a16="http://schemas.microsoft.com/office/drawing/2014/main" id="{DD39919C-E193-AE02-A85B-4FB844533A51}"/>
              </a:ext>
            </a:extLst>
          </p:cNvPr>
          <p:cNvSpPr/>
          <p:nvPr/>
        </p:nvSpPr>
        <p:spPr>
          <a:xfrm>
            <a:off x="2305050" y="3949746"/>
            <a:ext cx="4159250" cy="646372"/>
          </a:xfrm>
          <a:prstGeom prst="rect">
            <a:avLst/>
          </a:prstGeom>
          <a:no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cxnSp>
        <p:nvCxnSpPr>
          <p:cNvPr id="66" name="直线连接符 65">
            <a:extLst>
              <a:ext uri="{FF2B5EF4-FFF2-40B4-BE49-F238E27FC236}">
                <a16:creationId xmlns:a16="http://schemas.microsoft.com/office/drawing/2014/main" id="{040BF243-47CE-462B-494D-E05B06FC0DCD}"/>
              </a:ext>
            </a:extLst>
          </p:cNvPr>
          <p:cNvCxnSpPr>
            <a:stCxn id="59" idx="3"/>
            <a:endCxn id="61" idx="1"/>
          </p:cNvCxnSpPr>
          <p:nvPr/>
        </p:nvCxnSpPr>
        <p:spPr>
          <a:xfrm>
            <a:off x="4953000" y="3421642"/>
            <a:ext cx="2514600" cy="9533"/>
          </a:xfrm>
          <a:prstGeom prst="line">
            <a:avLst/>
          </a:prstGeom>
          <a:ln w="25400">
            <a:solidFill>
              <a:srgbClr val="0070C0"/>
            </a:solidFill>
            <a:prstDash val="sysDash"/>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直线连接符 70">
            <a:extLst>
              <a:ext uri="{FF2B5EF4-FFF2-40B4-BE49-F238E27FC236}">
                <a16:creationId xmlns:a16="http://schemas.microsoft.com/office/drawing/2014/main" id="{74503C43-4782-54E9-9F08-B86FB8972CA7}"/>
              </a:ext>
            </a:extLst>
          </p:cNvPr>
          <p:cNvCxnSpPr>
            <a:endCxn id="61" idx="1"/>
          </p:cNvCxnSpPr>
          <p:nvPr/>
        </p:nvCxnSpPr>
        <p:spPr>
          <a:xfrm flipV="1">
            <a:off x="6464300" y="3431175"/>
            <a:ext cx="1003300" cy="855075"/>
          </a:xfrm>
          <a:prstGeom prst="line">
            <a:avLst/>
          </a:prstGeom>
          <a:ln w="25400">
            <a:solidFill>
              <a:srgbClr val="0070C0"/>
            </a:solidFill>
            <a:prstDash val="sysDash"/>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75" name="文本框 74">
            <a:extLst>
              <a:ext uri="{FF2B5EF4-FFF2-40B4-BE49-F238E27FC236}">
                <a16:creationId xmlns:a16="http://schemas.microsoft.com/office/drawing/2014/main" id="{C2112F5F-09C1-177F-2BD6-E5E7E818B2CC}"/>
              </a:ext>
            </a:extLst>
          </p:cNvPr>
          <p:cNvSpPr txBox="1"/>
          <p:nvPr/>
        </p:nvSpPr>
        <p:spPr>
          <a:xfrm>
            <a:off x="1168400" y="2703292"/>
            <a:ext cx="533400" cy="3785652"/>
          </a:xfrm>
          <a:prstGeom prst="rect">
            <a:avLst/>
          </a:prstGeom>
          <a:noFill/>
        </p:spPr>
        <p:txBody>
          <a:bodyPr wrap="square" rtlCol="0">
            <a:spAutoFit/>
          </a:bodyPr>
          <a:lstStyle/>
          <a:p>
            <a:pPr algn="ctr"/>
            <a:r>
              <a:rPr kumimoji="1" lang="zh-CN" altLang="en-US" sz="2000" dirty="0"/>
              <a:t>以基于用户的协同过滤为例</a:t>
            </a:r>
          </a:p>
        </p:txBody>
      </p:sp>
    </p:spTree>
    <p:extLst>
      <p:ext uri="{BB962C8B-B14F-4D97-AF65-F5344CB8AC3E}">
        <p14:creationId xmlns:p14="http://schemas.microsoft.com/office/powerpoint/2010/main" val="3601740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blinds(horizontal)">
                                      <p:cBhvr>
                                        <p:cTn id="7" dur="500"/>
                                        <p:tgtEl>
                                          <p:spTgt spid="59"/>
                                        </p:tgtEl>
                                      </p:cBhvr>
                                    </p:animEffect>
                                  </p:childTnLst>
                                </p:cTn>
                              </p:par>
                              <p:par>
                                <p:cTn id="8" presetID="3" presetClass="entr" presetSubtype="10" fill="hold" nodeType="withEffect">
                                  <p:stCondLst>
                                    <p:cond delay="0"/>
                                  </p:stCondLst>
                                  <p:childTnLst>
                                    <p:set>
                                      <p:cBhvr>
                                        <p:cTn id="9" dur="1" fill="hold">
                                          <p:stCondLst>
                                            <p:cond delay="0"/>
                                          </p:stCondLst>
                                        </p:cTn>
                                        <p:tgtEl>
                                          <p:spTgt spid="66"/>
                                        </p:tgtEl>
                                        <p:attrNameLst>
                                          <p:attrName>style.visibility</p:attrName>
                                        </p:attrNameLst>
                                      </p:cBhvr>
                                      <p:to>
                                        <p:strVal val="visible"/>
                                      </p:to>
                                    </p:set>
                                    <p:animEffect transition="in" filter="blinds(horizontal)">
                                      <p:cBhvr>
                                        <p:cTn id="10" dur="500"/>
                                        <p:tgtEl>
                                          <p:spTgt spid="66"/>
                                        </p:tgtEl>
                                      </p:cBhvr>
                                    </p:animEffect>
                                  </p:childTnLst>
                                </p:cTn>
                              </p:par>
                              <p:par>
                                <p:cTn id="11" presetID="3" presetClass="entr" presetSubtype="10" fill="hold" nodeType="withEffect">
                                  <p:stCondLst>
                                    <p:cond delay="0"/>
                                  </p:stCondLst>
                                  <p:childTnLst>
                                    <p:set>
                                      <p:cBhvr>
                                        <p:cTn id="12" dur="1" fill="hold">
                                          <p:stCondLst>
                                            <p:cond delay="0"/>
                                          </p:stCondLst>
                                        </p:cTn>
                                        <p:tgtEl>
                                          <p:spTgt spid="71"/>
                                        </p:tgtEl>
                                        <p:attrNameLst>
                                          <p:attrName>style.visibility</p:attrName>
                                        </p:attrNameLst>
                                      </p:cBhvr>
                                      <p:to>
                                        <p:strVal val="visible"/>
                                      </p:to>
                                    </p:set>
                                    <p:animEffect transition="in" filter="blinds(horizontal)">
                                      <p:cBhvr>
                                        <p:cTn id="13" dur="500"/>
                                        <p:tgtEl>
                                          <p:spTgt spid="71"/>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63"/>
                                        </p:tgtEl>
                                        <p:attrNameLst>
                                          <p:attrName>style.visibility</p:attrName>
                                        </p:attrNameLst>
                                      </p:cBhvr>
                                      <p:to>
                                        <p:strVal val="visible"/>
                                      </p:to>
                                    </p:set>
                                    <p:animEffect transition="in" filter="blinds(horizontal)">
                                      <p:cBhvr>
                                        <p:cTn id="16" dur="500"/>
                                        <p:tgtEl>
                                          <p:spTgt spid="63"/>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blinds(horizontal)">
                                      <p:cBhvr>
                                        <p:cTn id="19" dur="500"/>
                                        <p:tgtEl>
                                          <p:spTgt spid="61"/>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blinds(horizontal)">
                                      <p:cBhvr>
                                        <p:cTn id="24" dur="500"/>
                                        <p:tgtEl>
                                          <p:spTgt spid="49"/>
                                        </p:tgtEl>
                                      </p:cBhvr>
                                    </p:animEffect>
                                  </p:childTnLst>
                                </p:cTn>
                              </p:par>
                              <p:par>
                                <p:cTn id="25" presetID="3" presetClass="entr" presetSubtype="10" fill="hold" nodeType="with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blinds(horizontal)">
                                      <p:cBhvr>
                                        <p:cTn id="27" dur="500"/>
                                        <p:tgtEl>
                                          <p:spTgt spid="55"/>
                                        </p:tgtEl>
                                      </p:cBhvr>
                                    </p:animEffect>
                                  </p:childTnLst>
                                </p:cTn>
                              </p:par>
                              <p:par>
                                <p:cTn id="28" presetID="3" presetClass="entr" presetSubtype="10" fill="hold" nodeType="withEffect">
                                  <p:stCondLst>
                                    <p:cond delay="0"/>
                                  </p:stCondLst>
                                  <p:childTnLst>
                                    <p:set>
                                      <p:cBhvr>
                                        <p:cTn id="29" dur="1" fill="hold">
                                          <p:stCondLst>
                                            <p:cond delay="0"/>
                                          </p:stCondLst>
                                        </p:cTn>
                                        <p:tgtEl>
                                          <p:spTgt spid="57"/>
                                        </p:tgtEl>
                                        <p:attrNameLst>
                                          <p:attrName>style.visibility</p:attrName>
                                        </p:attrNameLst>
                                      </p:cBhvr>
                                      <p:to>
                                        <p:strVal val="visible"/>
                                      </p:to>
                                    </p:set>
                                    <p:animEffect transition="in" filter="blinds(horizontal)">
                                      <p:cBhvr>
                                        <p:cTn id="30" dur="500"/>
                                        <p:tgtEl>
                                          <p:spTgt spid="57"/>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51"/>
                                        </p:tgtEl>
                                        <p:attrNameLst>
                                          <p:attrName>style.visibility</p:attrName>
                                        </p:attrNameLst>
                                      </p:cBhvr>
                                      <p:to>
                                        <p:strVal val="visible"/>
                                      </p:to>
                                    </p:set>
                                    <p:animEffect transition="in" filter="blinds(horizontal)">
                                      <p:cBhvr>
                                        <p:cTn id="33" dur="500"/>
                                        <p:tgtEl>
                                          <p:spTgt spid="51"/>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50"/>
                                        </p:tgtEl>
                                        <p:attrNameLst>
                                          <p:attrName>style.visibility</p:attrName>
                                        </p:attrNameLst>
                                      </p:cBhvr>
                                      <p:to>
                                        <p:strVal val="visible"/>
                                      </p:to>
                                    </p:set>
                                    <p:animEffect transition="in" filter="blinds(horizontal)">
                                      <p:cBhvr>
                                        <p:cTn id="3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1" grpId="0"/>
      <p:bldP spid="59" grpId="0" animBg="1"/>
      <p:bldP spid="61" grpId="0"/>
      <p:bldP spid="6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24</a:t>
            </a:fld>
            <a:endParaRPr lang="en-US"/>
          </a:p>
        </p:txBody>
      </p:sp>
      <p:sp>
        <p:nvSpPr>
          <p:cNvPr id="13" name="内容占位符 2"/>
          <p:cNvSpPr>
            <a:spLocks noGrp="1"/>
          </p:cNvSpPr>
          <p:nvPr>
            <p:ph idx="1"/>
          </p:nvPr>
        </p:nvSpPr>
        <p:spPr>
          <a:xfrm>
            <a:off x="285750" y="1655065"/>
            <a:ext cx="8743950" cy="2688335"/>
          </a:xfrm>
        </p:spPr>
        <p:txBody>
          <a:bodyPr>
            <a:normAutofit/>
          </a:bodyPr>
          <a:lstStyle/>
          <a:p>
            <a:pPr marL="89154" indent="0">
              <a:buNone/>
            </a:pPr>
            <a:r>
              <a:rPr lang="en-US" altLang="zh-CN" sz="3000" dirty="0">
                <a:ea typeface="方正卡通简体" panose="03000509000000000000" pitchFamily="65" charset="-122"/>
              </a:rPr>
              <a:t>3.1.3  </a:t>
            </a: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sz="3000" dirty="0">
                <a:ea typeface="方正卡通简体" panose="03000509000000000000" pitchFamily="65" charset="-122"/>
              </a:rPr>
              <a:t>实例</a:t>
            </a:r>
            <a:endParaRPr lang="en-US" altLang="zh-CN" sz="3000" dirty="0">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p:txBody>
      </p:sp>
      <p:graphicFrame>
        <p:nvGraphicFramePr>
          <p:cNvPr id="3" name="表格 2"/>
          <p:cNvGraphicFramePr>
            <a:graphicFrameLocks noGrp="1"/>
          </p:cNvGraphicFramePr>
          <p:nvPr/>
        </p:nvGraphicFramePr>
        <p:xfrm>
          <a:off x="3671273" y="2343150"/>
          <a:ext cx="5418664" cy="2171700"/>
        </p:xfrm>
        <a:graphic>
          <a:graphicData uri="http://schemas.openxmlformats.org/drawingml/2006/table">
            <a:tbl>
              <a:tblPr firstRow="1" bandRow="1">
                <a:tableStyleId>{5C22544A-7EE6-4342-B048-85BDC9FD1C3A}</a:tableStyleId>
              </a:tblPr>
              <a:tblGrid>
                <a:gridCol w="677333">
                  <a:extLst>
                    <a:ext uri="{9D8B030D-6E8A-4147-A177-3AD203B41FA5}">
                      <a16:colId xmlns:a16="http://schemas.microsoft.com/office/drawing/2014/main" val="1057641384"/>
                    </a:ext>
                  </a:extLst>
                </a:gridCol>
                <a:gridCol w="677333">
                  <a:extLst>
                    <a:ext uri="{9D8B030D-6E8A-4147-A177-3AD203B41FA5}">
                      <a16:colId xmlns:a16="http://schemas.microsoft.com/office/drawing/2014/main" val="2279898412"/>
                    </a:ext>
                  </a:extLst>
                </a:gridCol>
                <a:gridCol w="677333">
                  <a:extLst>
                    <a:ext uri="{9D8B030D-6E8A-4147-A177-3AD203B41FA5}">
                      <a16:colId xmlns:a16="http://schemas.microsoft.com/office/drawing/2014/main" val="1541675300"/>
                    </a:ext>
                  </a:extLst>
                </a:gridCol>
                <a:gridCol w="677333">
                  <a:extLst>
                    <a:ext uri="{9D8B030D-6E8A-4147-A177-3AD203B41FA5}">
                      <a16:colId xmlns:a16="http://schemas.microsoft.com/office/drawing/2014/main" val="4092000524"/>
                    </a:ext>
                  </a:extLst>
                </a:gridCol>
                <a:gridCol w="677333">
                  <a:extLst>
                    <a:ext uri="{9D8B030D-6E8A-4147-A177-3AD203B41FA5}">
                      <a16:colId xmlns:a16="http://schemas.microsoft.com/office/drawing/2014/main" val="1953991990"/>
                    </a:ext>
                  </a:extLst>
                </a:gridCol>
                <a:gridCol w="677333">
                  <a:extLst>
                    <a:ext uri="{9D8B030D-6E8A-4147-A177-3AD203B41FA5}">
                      <a16:colId xmlns:a16="http://schemas.microsoft.com/office/drawing/2014/main" val="158878002"/>
                    </a:ext>
                  </a:extLst>
                </a:gridCol>
                <a:gridCol w="677333">
                  <a:extLst>
                    <a:ext uri="{9D8B030D-6E8A-4147-A177-3AD203B41FA5}">
                      <a16:colId xmlns:a16="http://schemas.microsoft.com/office/drawing/2014/main" val="3706957898"/>
                    </a:ext>
                  </a:extLst>
                </a:gridCol>
                <a:gridCol w="677333">
                  <a:extLst>
                    <a:ext uri="{9D8B030D-6E8A-4147-A177-3AD203B41FA5}">
                      <a16:colId xmlns:a16="http://schemas.microsoft.com/office/drawing/2014/main" val="2485698830"/>
                    </a:ext>
                  </a:extLst>
                </a:gridCol>
              </a:tblGrid>
              <a:tr h="434340">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I4</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I5</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I6</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I7</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590191075"/>
                  </a:ext>
                </a:extLst>
              </a:tr>
              <a:tr h="434340">
                <a:tc>
                  <a:txBody>
                    <a:bodyPr/>
                    <a:lstStyle/>
                    <a:p>
                      <a:r>
                        <a:rPr lang="en-US" altLang="zh-CN" sz="2400" dirty="0">
                          <a:latin typeface="微软雅黑" panose="020B0503020204020204" pitchFamily="34" charset="-122"/>
                          <a:ea typeface="微软雅黑" panose="020B0503020204020204" pitchFamily="34" charset="-122"/>
                        </a:rPr>
                        <a:t>A</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880985445"/>
                  </a:ext>
                </a:extLst>
              </a:tr>
              <a:tr h="434340">
                <a:tc>
                  <a:txBody>
                    <a:bodyPr/>
                    <a:lstStyle/>
                    <a:p>
                      <a:r>
                        <a:rPr lang="en-US" altLang="zh-CN" sz="2400" dirty="0">
                          <a:latin typeface="微软雅黑" panose="020B0503020204020204" pitchFamily="34" charset="-122"/>
                          <a:ea typeface="微软雅黑" panose="020B0503020204020204" pitchFamily="34" charset="-122"/>
                        </a:rPr>
                        <a:t>B</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481655829"/>
                  </a:ext>
                </a:extLst>
              </a:tr>
              <a:tr h="434340">
                <a:tc>
                  <a:txBody>
                    <a:bodyPr/>
                    <a:lstStyle/>
                    <a:p>
                      <a:r>
                        <a:rPr lang="en-US" altLang="zh-CN" sz="2400" dirty="0">
                          <a:latin typeface="微软雅黑" panose="020B0503020204020204" pitchFamily="34" charset="-122"/>
                          <a:ea typeface="微软雅黑" panose="020B0503020204020204" pitchFamily="34" charset="-122"/>
                        </a:rPr>
                        <a:t>C</a:t>
                      </a: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668501905"/>
                  </a:ext>
                </a:extLst>
              </a:tr>
              <a:tr h="434340">
                <a:tc>
                  <a:txBody>
                    <a:bodyPr/>
                    <a:lstStyle/>
                    <a:p>
                      <a:r>
                        <a:rPr lang="en-US" altLang="zh-CN" sz="2400" dirty="0">
                          <a:latin typeface="微软雅黑" panose="020B0503020204020204" pitchFamily="34" charset="-122"/>
                          <a:ea typeface="微软雅黑" panose="020B0503020204020204" pitchFamily="34" charset="-122"/>
                        </a:rPr>
                        <a:t>D</a:t>
                      </a: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544903190"/>
                  </a:ext>
                </a:extLst>
              </a:tr>
            </a:tbl>
          </a:graphicData>
        </a:graphic>
      </p:graphicFrame>
      <p:sp>
        <p:nvSpPr>
          <p:cNvPr id="7" name="文本框 6"/>
          <p:cNvSpPr txBox="1"/>
          <p:nvPr/>
        </p:nvSpPr>
        <p:spPr>
          <a:xfrm>
            <a:off x="285750" y="4672020"/>
            <a:ext cx="3924300" cy="1061829"/>
          </a:xfrm>
          <a:prstGeom prst="rect">
            <a:avLst/>
          </a:prstGeom>
          <a:noFill/>
        </p:spPr>
        <p:txBody>
          <a:bodyPr wrap="square" rtlCol="0">
            <a:spAutoFit/>
          </a:bodyPr>
          <a:lstStyle/>
          <a:p>
            <a:r>
              <a:rPr lang="en-US" altLang="zh-CN" sz="2100" dirty="0">
                <a:latin typeface="Bahnschrift" panose="020B0502040204020203" pitchFamily="34" charset="0"/>
                <a:ea typeface="方正卡通简体" panose="03000509000000000000" pitchFamily="65" charset="-122"/>
              </a:rPr>
              <a:t>Jaccard</a:t>
            </a:r>
            <a:r>
              <a:rPr lang="zh-CN" altLang="en-US" sz="2100" dirty="0">
                <a:latin typeface="Bahnschrift" panose="020B0502040204020203" pitchFamily="34" charset="0"/>
                <a:ea typeface="方正卡通简体" panose="03000509000000000000" pitchFamily="65" charset="-122"/>
              </a:rPr>
              <a:t>相似度（不考虑评分）：</a:t>
            </a:r>
            <a:endParaRPr lang="en-US" altLang="zh-CN" sz="2100" dirty="0">
              <a:latin typeface="Bahnschrift" panose="020B0502040204020203" pitchFamily="34" charset="0"/>
              <a:ea typeface="方正卡通简体" panose="03000509000000000000" pitchFamily="65" charset="-122"/>
            </a:endParaRPr>
          </a:p>
          <a:p>
            <a:r>
              <a:rPr lang="en-US" altLang="zh-CN" sz="2100" dirty="0">
                <a:latin typeface="Bahnschrift" panose="020B0502040204020203" pitchFamily="34" charset="0"/>
                <a:ea typeface="方正卡通简体" panose="03000509000000000000" pitchFamily="65" charset="-122"/>
              </a:rPr>
              <a:t>Sim(A,B)=1/5</a:t>
            </a:r>
          </a:p>
          <a:p>
            <a:r>
              <a:rPr lang="en-US" altLang="zh-CN" sz="2100" dirty="0">
                <a:latin typeface="Bahnschrift" panose="020B0502040204020203" pitchFamily="34" charset="0"/>
                <a:ea typeface="方正卡通简体" panose="03000509000000000000" pitchFamily="65" charset="-122"/>
              </a:rPr>
              <a:t>Sim(A,C)=2/4</a:t>
            </a:r>
            <a:endParaRPr lang="zh-CN" altLang="en-US" sz="2100" dirty="0">
              <a:latin typeface="Bahnschrift" panose="020B0502040204020203" pitchFamily="34" charset="0"/>
              <a:ea typeface="方正卡通简体" panose="03000509000000000000" pitchFamily="65" charset="-122"/>
            </a:endParaRPr>
          </a:p>
        </p:txBody>
      </p:sp>
    </p:spTree>
    <p:extLst>
      <p:ext uri="{BB962C8B-B14F-4D97-AF65-F5344CB8AC3E}">
        <p14:creationId xmlns:p14="http://schemas.microsoft.com/office/powerpoint/2010/main" val="24816474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25</a:t>
            </a:fld>
            <a:endParaRPr lang="en-US"/>
          </a:p>
        </p:txBody>
      </p:sp>
      <p:sp>
        <p:nvSpPr>
          <p:cNvPr id="13" name="内容占位符 2"/>
          <p:cNvSpPr>
            <a:spLocks noGrp="1"/>
          </p:cNvSpPr>
          <p:nvPr>
            <p:ph idx="1"/>
          </p:nvPr>
        </p:nvSpPr>
        <p:spPr>
          <a:xfrm>
            <a:off x="285750" y="1655065"/>
            <a:ext cx="8743950" cy="2688335"/>
          </a:xfrm>
        </p:spPr>
        <p:txBody>
          <a:bodyPr>
            <a:normAutofit/>
          </a:bodyPr>
          <a:lstStyle/>
          <a:p>
            <a:pPr marL="89154" indent="0">
              <a:buNone/>
            </a:pPr>
            <a:r>
              <a:rPr lang="en-US" altLang="zh-CN" sz="3000" dirty="0">
                <a:ea typeface="方正卡通简体" panose="03000509000000000000" pitchFamily="65" charset="-122"/>
              </a:rPr>
              <a:t>3.1.3  </a:t>
            </a: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sz="3000" dirty="0">
                <a:ea typeface="方正卡通简体" panose="03000509000000000000" pitchFamily="65" charset="-122"/>
              </a:rPr>
              <a:t>实例</a:t>
            </a:r>
            <a:endParaRPr lang="en-US" altLang="zh-CN" sz="3000" dirty="0">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p:txBody>
      </p:sp>
      <p:graphicFrame>
        <p:nvGraphicFramePr>
          <p:cNvPr id="3" name="表格 2"/>
          <p:cNvGraphicFramePr>
            <a:graphicFrameLocks noGrp="1"/>
          </p:cNvGraphicFramePr>
          <p:nvPr/>
        </p:nvGraphicFramePr>
        <p:xfrm>
          <a:off x="3671273" y="2343150"/>
          <a:ext cx="5418664" cy="2171700"/>
        </p:xfrm>
        <a:graphic>
          <a:graphicData uri="http://schemas.openxmlformats.org/drawingml/2006/table">
            <a:tbl>
              <a:tblPr firstRow="1" bandRow="1">
                <a:tableStyleId>{5C22544A-7EE6-4342-B048-85BDC9FD1C3A}</a:tableStyleId>
              </a:tblPr>
              <a:tblGrid>
                <a:gridCol w="677333">
                  <a:extLst>
                    <a:ext uri="{9D8B030D-6E8A-4147-A177-3AD203B41FA5}">
                      <a16:colId xmlns:a16="http://schemas.microsoft.com/office/drawing/2014/main" val="1057641384"/>
                    </a:ext>
                  </a:extLst>
                </a:gridCol>
                <a:gridCol w="677333">
                  <a:extLst>
                    <a:ext uri="{9D8B030D-6E8A-4147-A177-3AD203B41FA5}">
                      <a16:colId xmlns:a16="http://schemas.microsoft.com/office/drawing/2014/main" val="2279898412"/>
                    </a:ext>
                  </a:extLst>
                </a:gridCol>
                <a:gridCol w="677333">
                  <a:extLst>
                    <a:ext uri="{9D8B030D-6E8A-4147-A177-3AD203B41FA5}">
                      <a16:colId xmlns:a16="http://schemas.microsoft.com/office/drawing/2014/main" val="1541675300"/>
                    </a:ext>
                  </a:extLst>
                </a:gridCol>
                <a:gridCol w="677333">
                  <a:extLst>
                    <a:ext uri="{9D8B030D-6E8A-4147-A177-3AD203B41FA5}">
                      <a16:colId xmlns:a16="http://schemas.microsoft.com/office/drawing/2014/main" val="4092000524"/>
                    </a:ext>
                  </a:extLst>
                </a:gridCol>
                <a:gridCol w="677333">
                  <a:extLst>
                    <a:ext uri="{9D8B030D-6E8A-4147-A177-3AD203B41FA5}">
                      <a16:colId xmlns:a16="http://schemas.microsoft.com/office/drawing/2014/main" val="1953991990"/>
                    </a:ext>
                  </a:extLst>
                </a:gridCol>
                <a:gridCol w="677333">
                  <a:extLst>
                    <a:ext uri="{9D8B030D-6E8A-4147-A177-3AD203B41FA5}">
                      <a16:colId xmlns:a16="http://schemas.microsoft.com/office/drawing/2014/main" val="158878002"/>
                    </a:ext>
                  </a:extLst>
                </a:gridCol>
                <a:gridCol w="677333">
                  <a:extLst>
                    <a:ext uri="{9D8B030D-6E8A-4147-A177-3AD203B41FA5}">
                      <a16:colId xmlns:a16="http://schemas.microsoft.com/office/drawing/2014/main" val="3706957898"/>
                    </a:ext>
                  </a:extLst>
                </a:gridCol>
                <a:gridCol w="677333">
                  <a:extLst>
                    <a:ext uri="{9D8B030D-6E8A-4147-A177-3AD203B41FA5}">
                      <a16:colId xmlns:a16="http://schemas.microsoft.com/office/drawing/2014/main" val="2485698830"/>
                    </a:ext>
                  </a:extLst>
                </a:gridCol>
              </a:tblGrid>
              <a:tr h="434340">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I4</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I5</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I6</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I7</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590191075"/>
                  </a:ext>
                </a:extLst>
              </a:tr>
              <a:tr h="434340">
                <a:tc>
                  <a:txBody>
                    <a:bodyPr/>
                    <a:lstStyle/>
                    <a:p>
                      <a:r>
                        <a:rPr lang="en-US" altLang="zh-CN" sz="2400" dirty="0">
                          <a:latin typeface="微软雅黑" panose="020B0503020204020204" pitchFamily="34" charset="-122"/>
                          <a:ea typeface="微软雅黑" panose="020B0503020204020204" pitchFamily="34" charset="-122"/>
                        </a:rPr>
                        <a:t>A</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880985445"/>
                  </a:ext>
                </a:extLst>
              </a:tr>
              <a:tr h="434340">
                <a:tc>
                  <a:txBody>
                    <a:bodyPr/>
                    <a:lstStyle/>
                    <a:p>
                      <a:r>
                        <a:rPr lang="en-US" altLang="zh-CN" sz="2400" dirty="0">
                          <a:latin typeface="微软雅黑" panose="020B0503020204020204" pitchFamily="34" charset="-122"/>
                          <a:ea typeface="微软雅黑" panose="020B0503020204020204" pitchFamily="34" charset="-122"/>
                        </a:rPr>
                        <a:t>B</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481655829"/>
                  </a:ext>
                </a:extLst>
              </a:tr>
              <a:tr h="434340">
                <a:tc>
                  <a:txBody>
                    <a:bodyPr/>
                    <a:lstStyle/>
                    <a:p>
                      <a:r>
                        <a:rPr lang="en-US" altLang="zh-CN" sz="2400" dirty="0">
                          <a:latin typeface="微软雅黑" panose="020B0503020204020204" pitchFamily="34" charset="-122"/>
                          <a:ea typeface="微软雅黑" panose="020B0503020204020204" pitchFamily="34" charset="-122"/>
                        </a:rPr>
                        <a:t>C</a:t>
                      </a: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668501905"/>
                  </a:ext>
                </a:extLst>
              </a:tr>
              <a:tr h="434340">
                <a:tc>
                  <a:txBody>
                    <a:bodyPr/>
                    <a:lstStyle/>
                    <a:p>
                      <a:r>
                        <a:rPr lang="en-US" altLang="zh-CN" sz="2400" dirty="0">
                          <a:latin typeface="微软雅黑" panose="020B0503020204020204" pitchFamily="34" charset="-122"/>
                          <a:ea typeface="微软雅黑" panose="020B0503020204020204" pitchFamily="34" charset="-122"/>
                        </a:rPr>
                        <a:t>D</a:t>
                      </a: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544903190"/>
                  </a:ext>
                </a:extLst>
              </a:tr>
            </a:tbl>
          </a:graphicData>
        </a:graphic>
      </p:graphicFrame>
      <p:sp>
        <p:nvSpPr>
          <p:cNvPr id="9" name="文本框 8"/>
          <p:cNvSpPr txBox="1"/>
          <p:nvPr/>
        </p:nvSpPr>
        <p:spPr>
          <a:xfrm>
            <a:off x="457200" y="4724400"/>
            <a:ext cx="3657600" cy="1061829"/>
          </a:xfrm>
          <a:prstGeom prst="rect">
            <a:avLst/>
          </a:prstGeom>
          <a:noFill/>
        </p:spPr>
        <p:txBody>
          <a:bodyPr wrap="square" rtlCol="0">
            <a:spAutoFit/>
          </a:bodyPr>
          <a:lstStyle/>
          <a:p>
            <a:r>
              <a:rPr lang="zh-CN" altLang="en-US" sz="2100" dirty="0">
                <a:solidFill>
                  <a:srgbClr val="333399"/>
                </a:solidFill>
                <a:latin typeface="Bahnschrift" panose="020B0502040204020203" pitchFamily="34" charset="0"/>
                <a:ea typeface="方正卡通简体" panose="03000509000000000000" pitchFamily="65" charset="-122"/>
              </a:rPr>
              <a:t>余弦相似度（令缺失值为</a:t>
            </a:r>
            <a:r>
              <a:rPr lang="en-US" altLang="zh-CN" sz="2100" dirty="0">
                <a:solidFill>
                  <a:srgbClr val="333399"/>
                </a:solidFill>
                <a:latin typeface="Bahnschrift" panose="020B0502040204020203" pitchFamily="34" charset="0"/>
                <a:ea typeface="方正卡通简体" panose="03000509000000000000" pitchFamily="65" charset="-122"/>
              </a:rPr>
              <a:t>0</a:t>
            </a:r>
            <a:r>
              <a:rPr lang="zh-CN" altLang="en-US" sz="2100" dirty="0">
                <a:solidFill>
                  <a:srgbClr val="333399"/>
                </a:solidFill>
                <a:latin typeface="Bahnschrift" panose="020B0502040204020203" pitchFamily="34" charset="0"/>
                <a:ea typeface="方正卡通简体" panose="03000509000000000000" pitchFamily="65" charset="-122"/>
              </a:rPr>
              <a:t>）：</a:t>
            </a:r>
            <a:endParaRPr lang="en-US" altLang="zh-CN" sz="2100" dirty="0">
              <a:solidFill>
                <a:srgbClr val="333399"/>
              </a:solidFill>
              <a:latin typeface="Bahnschrift" panose="020B0502040204020203" pitchFamily="34" charset="0"/>
              <a:ea typeface="方正卡通简体" panose="03000509000000000000" pitchFamily="65" charset="-122"/>
            </a:endParaRPr>
          </a:p>
          <a:p>
            <a:r>
              <a:rPr lang="en-US" altLang="zh-CN" sz="2100" dirty="0">
                <a:solidFill>
                  <a:srgbClr val="333399"/>
                </a:solidFill>
                <a:latin typeface="Bahnschrift" panose="020B0502040204020203" pitchFamily="34" charset="0"/>
                <a:ea typeface="方正卡通简体" panose="03000509000000000000" pitchFamily="65" charset="-122"/>
              </a:rPr>
              <a:t>Sim(A,B)=0.38</a:t>
            </a:r>
          </a:p>
          <a:p>
            <a:r>
              <a:rPr lang="en-US" altLang="zh-CN" sz="2100" dirty="0">
                <a:solidFill>
                  <a:srgbClr val="333399"/>
                </a:solidFill>
                <a:latin typeface="Bahnschrift" panose="020B0502040204020203" pitchFamily="34" charset="0"/>
                <a:ea typeface="方正卡通简体" panose="03000509000000000000" pitchFamily="65" charset="-122"/>
              </a:rPr>
              <a:t>Sim(A,C)=0.32</a:t>
            </a:r>
            <a:endParaRPr lang="zh-CN" altLang="en-US" sz="2100" dirty="0">
              <a:solidFill>
                <a:srgbClr val="333399"/>
              </a:solidFill>
              <a:latin typeface="Bahnschrift" panose="020B0502040204020203" pitchFamily="34" charset="0"/>
              <a:ea typeface="方正卡通简体" panose="03000509000000000000" pitchFamily="65" charset="-122"/>
            </a:endParaRPr>
          </a:p>
        </p:txBody>
      </p:sp>
      <p:pic>
        <p:nvPicPr>
          <p:cNvPr id="4" name="图片 3">
            <a:extLst>
              <a:ext uri="{FF2B5EF4-FFF2-40B4-BE49-F238E27FC236}">
                <a16:creationId xmlns:a16="http://schemas.microsoft.com/office/drawing/2014/main" id="{193823F8-1DCE-D8E6-34C3-6E5C99DD14B0}"/>
              </a:ext>
            </a:extLst>
          </p:cNvPr>
          <p:cNvPicPr>
            <a:picLocks noChangeAspect="1"/>
          </p:cNvPicPr>
          <p:nvPr/>
        </p:nvPicPr>
        <p:blipFill>
          <a:blip r:embed="rId3"/>
          <a:stretch>
            <a:fillRect/>
          </a:stretch>
        </p:blipFill>
        <p:spPr>
          <a:xfrm>
            <a:off x="3373582" y="5123180"/>
            <a:ext cx="5791200" cy="1460500"/>
          </a:xfrm>
          <a:prstGeom prst="rect">
            <a:avLst/>
          </a:prstGeom>
        </p:spPr>
      </p:pic>
    </p:spTree>
    <p:extLst>
      <p:ext uri="{BB962C8B-B14F-4D97-AF65-F5344CB8AC3E}">
        <p14:creationId xmlns:p14="http://schemas.microsoft.com/office/powerpoint/2010/main" val="37101612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26</a:t>
            </a:fld>
            <a:endParaRPr lang="en-US"/>
          </a:p>
        </p:txBody>
      </p:sp>
      <p:sp>
        <p:nvSpPr>
          <p:cNvPr id="13" name="内容占位符 2"/>
          <p:cNvSpPr>
            <a:spLocks noGrp="1"/>
          </p:cNvSpPr>
          <p:nvPr>
            <p:ph idx="1"/>
          </p:nvPr>
        </p:nvSpPr>
        <p:spPr>
          <a:xfrm>
            <a:off x="285750" y="1655065"/>
            <a:ext cx="8743950" cy="2688335"/>
          </a:xfrm>
        </p:spPr>
        <p:txBody>
          <a:bodyPr>
            <a:normAutofit/>
          </a:bodyPr>
          <a:lstStyle/>
          <a:p>
            <a:pPr marL="89154" indent="0">
              <a:buNone/>
            </a:pPr>
            <a:r>
              <a:rPr lang="en-US" altLang="zh-CN" sz="3000" dirty="0">
                <a:ea typeface="方正卡通简体" panose="03000509000000000000" pitchFamily="65" charset="-122"/>
              </a:rPr>
              <a:t>3.1.3  </a:t>
            </a: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  </a:t>
            </a:r>
            <a:r>
              <a:rPr lang="zh-CN" altLang="en-US" sz="3000" dirty="0">
                <a:ea typeface="方正卡通简体" panose="03000509000000000000" pitchFamily="65" charset="-122"/>
              </a:rPr>
              <a:t>实例</a:t>
            </a:r>
            <a:endParaRPr lang="en-US" altLang="zh-CN" sz="3000" dirty="0">
              <a:ea typeface="方正卡通简体" panose="03000509000000000000" pitchFamily="65" charset="-122"/>
            </a:endParaRPr>
          </a:p>
          <a:p>
            <a:pPr marL="89154" indent="0">
              <a:buNone/>
            </a:pPr>
            <a:endParaRPr lang="en-US" altLang="zh-CN" sz="2250" dirty="0">
              <a:solidFill>
                <a:srgbClr val="0000FF"/>
              </a:solidFill>
              <a:latin typeface="方正卡通简体" panose="03000509000000000000" pitchFamily="65" charset="-122"/>
              <a:ea typeface="方正卡通简体" panose="03000509000000000000" pitchFamily="65" charset="-122"/>
            </a:endParaRPr>
          </a:p>
          <a:p>
            <a:pPr marL="89154" indent="0">
              <a:buNone/>
            </a:pP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p:txBody>
      </p:sp>
      <p:graphicFrame>
        <p:nvGraphicFramePr>
          <p:cNvPr id="3" name="表格 2"/>
          <p:cNvGraphicFramePr>
            <a:graphicFrameLocks noGrp="1"/>
          </p:cNvGraphicFramePr>
          <p:nvPr/>
        </p:nvGraphicFramePr>
        <p:xfrm>
          <a:off x="3671273" y="2343150"/>
          <a:ext cx="5418664" cy="2171700"/>
        </p:xfrm>
        <a:graphic>
          <a:graphicData uri="http://schemas.openxmlformats.org/drawingml/2006/table">
            <a:tbl>
              <a:tblPr firstRow="1" bandRow="1">
                <a:tableStyleId>{5C22544A-7EE6-4342-B048-85BDC9FD1C3A}</a:tableStyleId>
              </a:tblPr>
              <a:tblGrid>
                <a:gridCol w="677333">
                  <a:extLst>
                    <a:ext uri="{9D8B030D-6E8A-4147-A177-3AD203B41FA5}">
                      <a16:colId xmlns:a16="http://schemas.microsoft.com/office/drawing/2014/main" val="1057641384"/>
                    </a:ext>
                  </a:extLst>
                </a:gridCol>
                <a:gridCol w="677333">
                  <a:extLst>
                    <a:ext uri="{9D8B030D-6E8A-4147-A177-3AD203B41FA5}">
                      <a16:colId xmlns:a16="http://schemas.microsoft.com/office/drawing/2014/main" val="2279898412"/>
                    </a:ext>
                  </a:extLst>
                </a:gridCol>
                <a:gridCol w="677333">
                  <a:extLst>
                    <a:ext uri="{9D8B030D-6E8A-4147-A177-3AD203B41FA5}">
                      <a16:colId xmlns:a16="http://schemas.microsoft.com/office/drawing/2014/main" val="1541675300"/>
                    </a:ext>
                  </a:extLst>
                </a:gridCol>
                <a:gridCol w="677333">
                  <a:extLst>
                    <a:ext uri="{9D8B030D-6E8A-4147-A177-3AD203B41FA5}">
                      <a16:colId xmlns:a16="http://schemas.microsoft.com/office/drawing/2014/main" val="4092000524"/>
                    </a:ext>
                  </a:extLst>
                </a:gridCol>
                <a:gridCol w="677333">
                  <a:extLst>
                    <a:ext uri="{9D8B030D-6E8A-4147-A177-3AD203B41FA5}">
                      <a16:colId xmlns:a16="http://schemas.microsoft.com/office/drawing/2014/main" val="1953991990"/>
                    </a:ext>
                  </a:extLst>
                </a:gridCol>
                <a:gridCol w="677333">
                  <a:extLst>
                    <a:ext uri="{9D8B030D-6E8A-4147-A177-3AD203B41FA5}">
                      <a16:colId xmlns:a16="http://schemas.microsoft.com/office/drawing/2014/main" val="158878002"/>
                    </a:ext>
                  </a:extLst>
                </a:gridCol>
                <a:gridCol w="677333">
                  <a:extLst>
                    <a:ext uri="{9D8B030D-6E8A-4147-A177-3AD203B41FA5}">
                      <a16:colId xmlns:a16="http://schemas.microsoft.com/office/drawing/2014/main" val="3706957898"/>
                    </a:ext>
                  </a:extLst>
                </a:gridCol>
                <a:gridCol w="677333">
                  <a:extLst>
                    <a:ext uri="{9D8B030D-6E8A-4147-A177-3AD203B41FA5}">
                      <a16:colId xmlns:a16="http://schemas.microsoft.com/office/drawing/2014/main" val="2485698830"/>
                    </a:ext>
                  </a:extLst>
                </a:gridCol>
              </a:tblGrid>
              <a:tr h="434340">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I4</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I5</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I6</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I7</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590191075"/>
                  </a:ext>
                </a:extLst>
              </a:tr>
              <a:tr h="434340">
                <a:tc>
                  <a:txBody>
                    <a:bodyPr/>
                    <a:lstStyle/>
                    <a:p>
                      <a:r>
                        <a:rPr lang="en-US" altLang="zh-CN" sz="2400" dirty="0">
                          <a:latin typeface="微软雅黑" panose="020B0503020204020204" pitchFamily="34" charset="-122"/>
                          <a:ea typeface="微软雅黑" panose="020B0503020204020204" pitchFamily="34" charset="-122"/>
                        </a:rPr>
                        <a:t>A</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1</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880985445"/>
                  </a:ext>
                </a:extLst>
              </a:tr>
              <a:tr h="434340">
                <a:tc>
                  <a:txBody>
                    <a:bodyPr/>
                    <a:lstStyle/>
                    <a:p>
                      <a:r>
                        <a:rPr lang="en-US" altLang="zh-CN" sz="2400" dirty="0">
                          <a:latin typeface="微软雅黑" panose="020B0503020204020204" pitchFamily="34" charset="-122"/>
                          <a:ea typeface="微软雅黑" panose="020B0503020204020204" pitchFamily="34" charset="-122"/>
                        </a:rPr>
                        <a:t>B</a:t>
                      </a: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1481655829"/>
                  </a:ext>
                </a:extLst>
              </a:tr>
              <a:tr h="434340">
                <a:tc>
                  <a:txBody>
                    <a:bodyPr/>
                    <a:lstStyle/>
                    <a:p>
                      <a:r>
                        <a:rPr lang="en-US" altLang="zh-CN" sz="2400" dirty="0">
                          <a:latin typeface="微软雅黑" panose="020B0503020204020204" pitchFamily="34" charset="-122"/>
                          <a:ea typeface="微软雅黑" panose="020B0503020204020204" pitchFamily="34" charset="-122"/>
                        </a:rPr>
                        <a:t>C</a:t>
                      </a: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2</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4</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5</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668501905"/>
                  </a:ext>
                </a:extLst>
              </a:tr>
              <a:tr h="434340">
                <a:tc>
                  <a:txBody>
                    <a:bodyPr/>
                    <a:lstStyle/>
                    <a:p>
                      <a:r>
                        <a:rPr lang="en-US" altLang="zh-CN" sz="2400" dirty="0">
                          <a:latin typeface="微软雅黑" panose="020B0503020204020204" pitchFamily="34" charset="-122"/>
                          <a:ea typeface="微软雅黑" panose="020B0503020204020204" pitchFamily="34" charset="-122"/>
                        </a:rPr>
                        <a:t>D</a:t>
                      </a:r>
                    </a:p>
                  </a:txBody>
                  <a:tcPr marL="68580" marR="68580" marT="34290" marB="34290"/>
                </a:tc>
                <a:tc>
                  <a:txBody>
                    <a:bodyPr/>
                    <a:lstStyle/>
                    <a:p>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endParaRPr lang="zh-CN" altLang="en-US" sz="2400">
                        <a:latin typeface="微软雅黑" panose="020B0503020204020204" pitchFamily="34" charset="-122"/>
                        <a:ea typeface="微软雅黑" panose="020B0503020204020204" pitchFamily="34" charset="-122"/>
                      </a:endParaRPr>
                    </a:p>
                  </a:txBody>
                  <a:tcPr marL="68580" marR="68580" marT="34290" marB="34290"/>
                </a:tc>
                <a:tc>
                  <a:txBody>
                    <a:bodyPr/>
                    <a:lstStyle/>
                    <a:p>
                      <a:r>
                        <a:rPr lang="en-US" altLang="zh-CN" sz="2400" dirty="0">
                          <a:latin typeface="微软雅黑" panose="020B0503020204020204" pitchFamily="34" charset="-122"/>
                          <a:ea typeface="微软雅黑" panose="020B0503020204020204" pitchFamily="34" charset="-122"/>
                        </a:rPr>
                        <a:t>3</a:t>
                      </a:r>
                      <a:endParaRPr lang="zh-CN" altLang="en-US" sz="2400" dirty="0">
                        <a:latin typeface="微软雅黑" panose="020B0503020204020204" pitchFamily="34" charset="-122"/>
                        <a:ea typeface="微软雅黑" panose="020B0503020204020204" pitchFamily="34" charset="-122"/>
                      </a:endParaRPr>
                    </a:p>
                  </a:txBody>
                  <a:tcPr marL="68580" marR="68580" marT="34290" marB="34290"/>
                </a:tc>
                <a:extLst>
                  <a:ext uri="{0D108BD9-81ED-4DB2-BD59-A6C34878D82A}">
                    <a16:rowId xmlns:a16="http://schemas.microsoft.com/office/drawing/2014/main" val="544903190"/>
                  </a:ext>
                </a:extLst>
              </a:tr>
            </a:tbl>
          </a:graphicData>
        </a:graphic>
      </p:graphicFrame>
      <p:sp>
        <p:nvSpPr>
          <p:cNvPr id="10" name="文本框 9"/>
          <p:cNvSpPr txBox="1"/>
          <p:nvPr/>
        </p:nvSpPr>
        <p:spPr>
          <a:xfrm>
            <a:off x="457200" y="4685317"/>
            <a:ext cx="4267200" cy="1061829"/>
          </a:xfrm>
          <a:prstGeom prst="rect">
            <a:avLst/>
          </a:prstGeom>
          <a:noFill/>
        </p:spPr>
        <p:txBody>
          <a:bodyPr wrap="square" rtlCol="0">
            <a:spAutoFit/>
          </a:bodyPr>
          <a:lstStyle/>
          <a:p>
            <a:r>
              <a:rPr lang="zh-CN" altLang="en-US" sz="2100" dirty="0">
                <a:solidFill>
                  <a:schemeClr val="accent4">
                    <a:lumMod val="50000"/>
                  </a:schemeClr>
                </a:solidFill>
                <a:latin typeface="Bahnschrift" panose="020B0502040204020203" pitchFamily="34" charset="0"/>
                <a:ea typeface="方正卡通简体" panose="03000509000000000000" pitchFamily="65" charset="-122"/>
              </a:rPr>
              <a:t>皮尔逊相关系数（缺失值取平均）：</a:t>
            </a:r>
            <a:endParaRPr lang="en-US" altLang="zh-CN" sz="2100" dirty="0">
              <a:solidFill>
                <a:schemeClr val="accent4">
                  <a:lumMod val="50000"/>
                </a:schemeClr>
              </a:solidFill>
              <a:latin typeface="Bahnschrift" panose="020B0502040204020203" pitchFamily="34" charset="0"/>
              <a:ea typeface="方正卡通简体" panose="03000509000000000000" pitchFamily="65" charset="-122"/>
            </a:endParaRPr>
          </a:p>
          <a:p>
            <a:r>
              <a:rPr lang="en-US" altLang="zh-CN" sz="2100" dirty="0">
                <a:solidFill>
                  <a:schemeClr val="accent4">
                    <a:lumMod val="50000"/>
                  </a:schemeClr>
                </a:solidFill>
                <a:latin typeface="Bahnschrift" panose="020B0502040204020203" pitchFamily="34" charset="0"/>
                <a:ea typeface="方正卡通简体" panose="03000509000000000000" pitchFamily="65" charset="-122"/>
              </a:rPr>
              <a:t>Sim(A,B)= 0.09</a:t>
            </a:r>
          </a:p>
          <a:p>
            <a:r>
              <a:rPr lang="en-US" altLang="zh-CN" sz="2100" dirty="0">
                <a:solidFill>
                  <a:schemeClr val="accent4">
                    <a:lumMod val="50000"/>
                  </a:schemeClr>
                </a:solidFill>
                <a:latin typeface="Bahnschrift" panose="020B0502040204020203" pitchFamily="34" charset="0"/>
                <a:ea typeface="方正卡通简体" panose="03000509000000000000" pitchFamily="65" charset="-122"/>
              </a:rPr>
              <a:t>Sim(A,C)=-0.56</a:t>
            </a:r>
            <a:endParaRPr lang="zh-CN" altLang="en-US" sz="2100" dirty="0">
              <a:solidFill>
                <a:schemeClr val="accent4">
                  <a:lumMod val="50000"/>
                </a:schemeClr>
              </a:solidFill>
              <a:latin typeface="Bahnschrift" panose="020B0502040204020203" pitchFamily="34" charset="0"/>
              <a:ea typeface="方正卡通简体" panose="03000509000000000000" pitchFamily="65" charset="-122"/>
            </a:endParaRPr>
          </a:p>
        </p:txBody>
      </p:sp>
      <p:pic>
        <p:nvPicPr>
          <p:cNvPr id="4" name="图片 3">
            <a:extLst>
              <a:ext uri="{FF2B5EF4-FFF2-40B4-BE49-F238E27FC236}">
                <a16:creationId xmlns:a16="http://schemas.microsoft.com/office/drawing/2014/main" id="{FBC9A93D-16CD-3F08-E43C-CCCC5B9BFB1D}"/>
              </a:ext>
            </a:extLst>
          </p:cNvPr>
          <p:cNvPicPr>
            <a:picLocks noChangeAspect="1"/>
          </p:cNvPicPr>
          <p:nvPr/>
        </p:nvPicPr>
        <p:blipFill>
          <a:blip r:embed="rId3"/>
          <a:stretch>
            <a:fillRect/>
          </a:stretch>
        </p:blipFill>
        <p:spPr>
          <a:xfrm>
            <a:off x="5458461" y="5031485"/>
            <a:ext cx="3479800" cy="1435100"/>
          </a:xfrm>
          <a:prstGeom prst="rect">
            <a:avLst/>
          </a:prstGeom>
        </p:spPr>
      </p:pic>
    </p:spTree>
    <p:extLst>
      <p:ext uri="{BB962C8B-B14F-4D97-AF65-F5344CB8AC3E}">
        <p14:creationId xmlns:p14="http://schemas.microsoft.com/office/powerpoint/2010/main" val="21058433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27</a:t>
            </a:fld>
            <a:endParaRPr lang="en-US"/>
          </a:p>
        </p:txBody>
      </p:sp>
      <p:sp>
        <p:nvSpPr>
          <p:cNvPr id="13" name="内容占位符 2"/>
          <p:cNvSpPr>
            <a:spLocks noGrp="1"/>
          </p:cNvSpPr>
          <p:nvPr>
            <p:ph idx="1"/>
          </p:nvPr>
        </p:nvSpPr>
        <p:spPr>
          <a:xfrm>
            <a:off x="285750" y="1655065"/>
            <a:ext cx="8743950" cy="4669535"/>
          </a:xfrm>
        </p:spPr>
        <p:txBody>
          <a:bodyPr>
            <a:normAutofit/>
          </a:bodyPr>
          <a:lstStyle/>
          <a:p>
            <a:pPr marL="89154" indent="0">
              <a:lnSpc>
                <a:spcPct val="110000"/>
              </a:lnSpc>
              <a:buNone/>
            </a:pPr>
            <a:r>
              <a:rPr lang="en-US" altLang="zh-CN" sz="3000" dirty="0">
                <a:ea typeface="方正卡通简体" panose="03000509000000000000" pitchFamily="65" charset="-122"/>
              </a:rPr>
              <a:t>3.1.3  </a:t>
            </a: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a:t>
            </a:r>
            <a:r>
              <a:rPr lang="zh-CN" altLang="en-US" sz="3000" dirty="0">
                <a:ea typeface="方正卡通简体" panose="03000509000000000000" pitchFamily="65" charset="-122"/>
              </a:rPr>
              <a:t>一个集合相似问题</a:t>
            </a:r>
            <a:endParaRPr lang="en-US" altLang="zh-CN" sz="3000" dirty="0">
              <a:ea typeface="方正卡通简体" panose="03000509000000000000" pitchFamily="65" charset="-122"/>
            </a:endParaRPr>
          </a:p>
          <a:p>
            <a:pPr marL="89154" indent="0">
              <a:lnSpc>
                <a:spcPct val="110000"/>
              </a:lnSpc>
              <a:buNone/>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电影评级</a:t>
            </a: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a:p>
            <a:pPr>
              <a:lnSpc>
                <a:spcPct val="110000"/>
              </a:lnSpc>
              <a:buFont typeface="Wingdings" panose="05000000000000000000" pitchFamily="2" charset="2"/>
              <a:buChar char="p"/>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 当数据包含评级而不只是二值信息时</a:t>
            </a: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a:p>
            <a:pPr lvl="1">
              <a:lnSpc>
                <a:spcPct val="110000"/>
              </a:lnSpc>
              <a:buFont typeface="Wingdings" panose="05000000000000000000" pitchFamily="2" charset="2"/>
              <a:buChar char="p"/>
            </a:pPr>
            <a:r>
              <a:rPr lang="zh-CN" altLang="en-US" sz="2400" dirty="0">
                <a:solidFill>
                  <a:schemeClr val="accent2">
                    <a:lumMod val="50000"/>
                  </a:schemeClr>
                </a:solidFill>
                <a:latin typeface="Bahnschrift" panose="020B0502040204020203" pitchFamily="34" charset="0"/>
                <a:ea typeface="文道楷体" panose="02010600040101010101" pitchFamily="2" charset="-122"/>
              </a:rPr>
              <a:t>忽略低评用户</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电影对，也就是说，如果某个用户对某个电影评分很低，则认为该用户没看过该电影。</a:t>
            </a:r>
            <a:endParaRPr lang="en-US" altLang="zh-CN" sz="2400" dirty="0">
              <a:solidFill>
                <a:schemeClr val="accent2">
                  <a:lumMod val="50000"/>
                </a:schemeClr>
              </a:solidFill>
              <a:latin typeface="Bahnschrift" panose="020B0502040204020203" pitchFamily="34" charset="0"/>
              <a:ea typeface="文道楷体" panose="02010600040101010101" pitchFamily="2" charset="-122"/>
            </a:endParaRPr>
          </a:p>
          <a:p>
            <a:pPr lvl="1">
              <a:lnSpc>
                <a:spcPct val="110000"/>
              </a:lnSpc>
              <a:buFont typeface="Wingdings" panose="05000000000000000000" pitchFamily="2" charset="2"/>
              <a:buChar char="p"/>
            </a:pPr>
            <a:r>
              <a:rPr lang="zh-CN" altLang="en-US" sz="2400" dirty="0">
                <a:solidFill>
                  <a:schemeClr val="accent2">
                    <a:lumMod val="50000"/>
                  </a:schemeClr>
                </a:solidFill>
                <a:latin typeface="Bahnschrift" panose="020B0502040204020203" pitchFamily="34" charset="0"/>
                <a:ea typeface="文道楷体" panose="02010600040101010101" pitchFamily="2" charset="-122"/>
              </a:rPr>
              <a:t>在进行用户比较时，假设每部电影可以有两类标签</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喜欢”或“讨厌”。如果用户对某个电影评分很高，那么将用户集合中对应该电影的元素置为“喜欢”。如果用户对电影评分很低，那么就将相应位置上的元素置为“讨厌”。于是，可以在这些集合中找出高的</a:t>
            </a:r>
            <a:r>
              <a:rPr lang="en-US" altLang="zh-CN" sz="2400" dirty="0" err="1">
                <a:solidFill>
                  <a:schemeClr val="accent2">
                    <a:lumMod val="50000"/>
                  </a:schemeClr>
                </a:solidFill>
                <a:latin typeface="Bahnschrift" panose="020B0502040204020203" pitchFamily="34" charset="0"/>
                <a:ea typeface="文道楷体" panose="02010600040101010101" pitchFamily="2" charset="-122"/>
              </a:rPr>
              <a:t>Jaccard</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相似度。</a:t>
            </a:r>
            <a:endParaRPr lang="en-US" altLang="zh-CN" sz="2400" dirty="0">
              <a:solidFill>
                <a:schemeClr val="accent2">
                  <a:lumMod val="50000"/>
                </a:schemeClr>
              </a:solidFill>
              <a:latin typeface="Bahnschrift" panose="020B0502040204020203" pitchFamily="34" charset="0"/>
              <a:ea typeface="文道楷体" panose="02010600040101010101" pitchFamily="2" charset="-122"/>
            </a:endParaRPr>
          </a:p>
        </p:txBody>
      </p:sp>
    </p:spTree>
    <p:extLst>
      <p:ext uri="{BB962C8B-B14F-4D97-AF65-F5344CB8AC3E}">
        <p14:creationId xmlns:p14="http://schemas.microsoft.com/office/powerpoint/2010/main" val="30694634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28</a:t>
            </a:fld>
            <a:endParaRPr lang="en-US"/>
          </a:p>
        </p:txBody>
      </p:sp>
      <p:sp>
        <p:nvSpPr>
          <p:cNvPr id="13" name="内容占位符 2"/>
          <p:cNvSpPr>
            <a:spLocks noGrp="1"/>
          </p:cNvSpPr>
          <p:nvPr>
            <p:ph idx="1"/>
          </p:nvPr>
        </p:nvSpPr>
        <p:spPr>
          <a:xfrm>
            <a:off x="285750" y="1655065"/>
            <a:ext cx="8743950" cy="3943351"/>
          </a:xfrm>
        </p:spPr>
        <p:txBody>
          <a:bodyPr>
            <a:normAutofit/>
          </a:bodyPr>
          <a:lstStyle/>
          <a:p>
            <a:pPr marL="89154" indent="0">
              <a:buNone/>
            </a:pPr>
            <a:r>
              <a:rPr lang="en-US" altLang="zh-CN" sz="3000" dirty="0">
                <a:ea typeface="方正卡通简体" panose="03000509000000000000" pitchFamily="65" charset="-122"/>
              </a:rPr>
              <a:t>3.1.3  </a:t>
            </a:r>
            <a:r>
              <a:rPr lang="zh-CN" altLang="en-US" sz="3000" dirty="0">
                <a:ea typeface="方正卡通简体" panose="03000509000000000000" pitchFamily="65" charset="-122"/>
              </a:rPr>
              <a:t>协同过滤</a:t>
            </a:r>
            <a:r>
              <a:rPr lang="en-US" altLang="zh-CN" sz="3000" dirty="0">
                <a:ea typeface="方正卡通简体" panose="03000509000000000000" pitchFamily="65" charset="-122"/>
              </a:rPr>
              <a:t>-------</a:t>
            </a:r>
            <a:r>
              <a:rPr lang="zh-CN" altLang="en-US" sz="3000" dirty="0">
                <a:ea typeface="方正卡通简体" panose="03000509000000000000" pitchFamily="65" charset="-122"/>
              </a:rPr>
              <a:t>一个集合相似问题</a:t>
            </a:r>
            <a:endParaRPr lang="en-US" altLang="zh-CN" sz="3000" dirty="0">
              <a:ea typeface="方正卡通简体" panose="03000509000000000000" pitchFamily="65" charset="-122"/>
            </a:endParaRPr>
          </a:p>
          <a:p>
            <a:pPr marL="89154" indent="0">
              <a:buNone/>
            </a:pPr>
            <a:r>
              <a:rPr lang="zh-CN" altLang="en-US" sz="2700" dirty="0">
                <a:solidFill>
                  <a:schemeClr val="accent2">
                    <a:lumMod val="50000"/>
                  </a:schemeClr>
                </a:solidFill>
                <a:latin typeface="Bahnschrift" panose="020B0502040204020203" pitchFamily="34" charset="0"/>
                <a:ea typeface="文道楷体" panose="02010600040101010101" pitchFamily="2" charset="-122"/>
              </a:rPr>
              <a:t>电影评级</a:t>
            </a:r>
            <a:endParaRPr lang="en-US" altLang="zh-CN" sz="2700" dirty="0">
              <a:solidFill>
                <a:schemeClr val="accent2">
                  <a:lumMod val="50000"/>
                </a:schemeClr>
              </a:solidFill>
              <a:latin typeface="Bahnschrift" panose="020B0502040204020203" pitchFamily="34" charset="0"/>
              <a:ea typeface="文道楷体" panose="02010600040101010101" pitchFamily="2" charset="-122"/>
            </a:endParaRPr>
          </a:p>
          <a:p>
            <a:pPr lvl="1">
              <a:buFont typeface="Wingdings" panose="05000000000000000000" pitchFamily="2" charset="2"/>
              <a:buChar char="p"/>
            </a:pPr>
            <a:r>
              <a:rPr lang="zh-CN" altLang="en-US" sz="2400" dirty="0">
                <a:solidFill>
                  <a:schemeClr val="accent2">
                    <a:lumMod val="50000"/>
                  </a:schemeClr>
                </a:solidFill>
                <a:latin typeface="Bahnschrift" panose="020B0502040204020203" pitchFamily="34" charset="0"/>
                <a:ea typeface="文道楷体" panose="02010600040101010101" pitchFamily="2" charset="-122"/>
              </a:rPr>
              <a:t>如果用户的评级范围为</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1-5</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星，则将评级为</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n</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的电影在集合中重复放</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n</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次。这样就可以通过所谓包</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(bag)</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之间的</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Jaccard</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相似度来计算用户之间的相似度，即在计算</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B</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和</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C</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的交集时，某元素在</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B, C</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中的最小次数作为其在交集中的出现次数，计算</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B</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和</a:t>
            </a:r>
            <a:r>
              <a:rPr lang="en-US" altLang="zh-CN" sz="2400" dirty="0">
                <a:solidFill>
                  <a:schemeClr val="accent2">
                    <a:lumMod val="50000"/>
                  </a:schemeClr>
                </a:solidFill>
                <a:latin typeface="Bahnschrift" panose="020B0502040204020203" pitchFamily="34" charset="0"/>
                <a:ea typeface="文道楷体" panose="02010600040101010101" pitchFamily="2" charset="-122"/>
              </a:rPr>
              <a:t>C</a:t>
            </a:r>
            <a:r>
              <a:rPr lang="zh-CN" altLang="en-US" sz="2400" dirty="0">
                <a:solidFill>
                  <a:schemeClr val="accent2">
                    <a:lumMod val="50000"/>
                  </a:schemeClr>
                </a:solidFill>
                <a:latin typeface="Bahnschrift" panose="020B0502040204020203" pitchFamily="34" charset="0"/>
                <a:ea typeface="文道楷体" panose="02010600040101010101" pitchFamily="2" charset="-122"/>
              </a:rPr>
              <a:t>的并集时，某个元素在两个集合上的出现次数之和作为其在并集上的出现次数。</a:t>
            </a:r>
            <a:endParaRPr lang="en-US" altLang="zh-CN" sz="2400" dirty="0">
              <a:solidFill>
                <a:schemeClr val="accent2">
                  <a:lumMod val="50000"/>
                </a:schemeClr>
              </a:solidFill>
              <a:latin typeface="Bahnschrift" panose="020B0502040204020203" pitchFamily="34" charset="0"/>
              <a:ea typeface="文道楷体" panose="02010600040101010101" pitchFamily="2" charset="-122"/>
            </a:endParaRPr>
          </a:p>
        </p:txBody>
      </p:sp>
    </p:spTree>
    <p:extLst>
      <p:ext uri="{BB962C8B-B14F-4D97-AF65-F5344CB8AC3E}">
        <p14:creationId xmlns:p14="http://schemas.microsoft.com/office/powerpoint/2010/main" val="36690793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3 .1 </a:t>
            </a:r>
            <a:r>
              <a:rPr lang="zh-CN" altLang="en-US" dirty="0"/>
              <a:t>近邻搜索的应用</a:t>
            </a:r>
          </a:p>
        </p:txBody>
      </p:sp>
      <p:sp>
        <p:nvSpPr>
          <p:cNvPr id="3" name="内容占位符 2"/>
          <p:cNvSpPr>
            <a:spLocks noGrp="1"/>
          </p:cNvSpPr>
          <p:nvPr>
            <p:ph idx="1"/>
          </p:nvPr>
        </p:nvSpPr>
        <p:spPr/>
        <p:txBody>
          <a:bodyPr/>
          <a:lstStyle/>
          <a:p>
            <a:r>
              <a:rPr lang="zh-CN" altLang="en-US" dirty="0"/>
              <a:t>例</a:t>
            </a:r>
            <a:r>
              <a:rPr lang="en-US" altLang="zh-CN" dirty="0"/>
              <a:t>3.2</a:t>
            </a:r>
          </a:p>
          <a:p>
            <a:pPr marL="89154" indent="0">
              <a:buNone/>
            </a:pPr>
            <a:r>
              <a:rPr lang="zh-CN" altLang="en-US" dirty="0"/>
              <a:t>求两个包</a:t>
            </a:r>
            <a:r>
              <a:rPr lang="en-US" altLang="zh-CN" dirty="0"/>
              <a:t>{a, a, a, b}</a:t>
            </a:r>
            <a:r>
              <a:rPr lang="zh-CN" altLang="en-US" dirty="0"/>
              <a:t>和</a:t>
            </a:r>
            <a:r>
              <a:rPr lang="en-US" altLang="zh-CN" dirty="0"/>
              <a:t>{a, a, b, b, c}</a:t>
            </a:r>
            <a:r>
              <a:rPr lang="zh-CN" altLang="en-US" dirty="0"/>
              <a:t>之间的相似度。</a:t>
            </a:r>
            <a:endParaRPr lang="en-US" altLang="zh-CN" dirty="0"/>
          </a:p>
          <a:p>
            <a:pPr marL="89154" indent="0">
              <a:buNone/>
            </a:pPr>
            <a:r>
              <a:rPr lang="zh-CN" altLang="en-US" dirty="0">
                <a:solidFill>
                  <a:schemeClr val="accent2">
                    <a:lumMod val="50000"/>
                  </a:schemeClr>
                </a:solidFill>
                <a:latin typeface="Bahnschrift" panose="020B0502040204020203" pitchFamily="34" charset="0"/>
                <a:ea typeface="文道楷体" panose="02010600040101010101" pitchFamily="2" charset="-122"/>
              </a:rPr>
              <a:t>在计算</a:t>
            </a:r>
            <a:r>
              <a:rPr lang="en-US" altLang="zh-CN" dirty="0">
                <a:solidFill>
                  <a:schemeClr val="accent2">
                    <a:lumMod val="50000"/>
                  </a:schemeClr>
                </a:solidFill>
                <a:latin typeface="Bahnschrift" panose="020B0502040204020203" pitchFamily="34" charset="0"/>
                <a:ea typeface="文道楷体" panose="02010600040101010101" pitchFamily="2" charset="-122"/>
              </a:rPr>
              <a:t>B</a:t>
            </a:r>
            <a:r>
              <a:rPr lang="zh-CN" altLang="en-US" dirty="0">
                <a:solidFill>
                  <a:schemeClr val="accent2">
                    <a:lumMod val="50000"/>
                  </a:schemeClr>
                </a:solidFill>
                <a:latin typeface="Bahnschrift" panose="020B0502040204020203" pitchFamily="34" charset="0"/>
                <a:ea typeface="文道楷体" panose="02010600040101010101" pitchFamily="2" charset="-122"/>
              </a:rPr>
              <a:t>和</a:t>
            </a:r>
            <a:r>
              <a:rPr lang="en-US" altLang="zh-CN" dirty="0">
                <a:solidFill>
                  <a:schemeClr val="accent2">
                    <a:lumMod val="50000"/>
                  </a:schemeClr>
                </a:solidFill>
                <a:latin typeface="Bahnschrift" panose="020B0502040204020203" pitchFamily="34" charset="0"/>
                <a:ea typeface="文道楷体" panose="02010600040101010101" pitchFamily="2" charset="-122"/>
              </a:rPr>
              <a:t>C</a:t>
            </a:r>
            <a:r>
              <a:rPr lang="zh-CN" altLang="en-US" dirty="0">
                <a:solidFill>
                  <a:schemeClr val="accent2">
                    <a:lumMod val="50000"/>
                  </a:schemeClr>
                </a:solidFill>
                <a:latin typeface="Bahnschrift" panose="020B0502040204020203" pitchFamily="34" charset="0"/>
                <a:ea typeface="文道楷体" panose="02010600040101010101" pitchFamily="2" charset="-122"/>
              </a:rPr>
              <a:t>的交集时，某元素在</a:t>
            </a:r>
            <a:r>
              <a:rPr lang="en-US" altLang="zh-CN" dirty="0">
                <a:solidFill>
                  <a:schemeClr val="accent2">
                    <a:lumMod val="50000"/>
                  </a:schemeClr>
                </a:solidFill>
                <a:latin typeface="Bahnschrift" panose="020B0502040204020203" pitchFamily="34" charset="0"/>
                <a:ea typeface="文道楷体" panose="02010600040101010101" pitchFamily="2" charset="-122"/>
              </a:rPr>
              <a:t>B, C</a:t>
            </a:r>
            <a:r>
              <a:rPr lang="zh-CN" altLang="en-US" dirty="0">
                <a:solidFill>
                  <a:schemeClr val="accent2">
                    <a:lumMod val="50000"/>
                  </a:schemeClr>
                </a:solidFill>
                <a:latin typeface="Bahnschrift" panose="020B0502040204020203" pitchFamily="34" charset="0"/>
                <a:ea typeface="文道楷体" panose="02010600040101010101" pitchFamily="2" charset="-122"/>
              </a:rPr>
              <a:t>中的最小次数作为其在交集中的出现次数，计算</a:t>
            </a:r>
            <a:r>
              <a:rPr lang="en-US" altLang="zh-CN" dirty="0">
                <a:solidFill>
                  <a:schemeClr val="accent2">
                    <a:lumMod val="50000"/>
                  </a:schemeClr>
                </a:solidFill>
                <a:latin typeface="Bahnschrift" panose="020B0502040204020203" pitchFamily="34" charset="0"/>
                <a:ea typeface="文道楷体" panose="02010600040101010101" pitchFamily="2" charset="-122"/>
              </a:rPr>
              <a:t>B</a:t>
            </a:r>
            <a:r>
              <a:rPr lang="zh-CN" altLang="en-US" dirty="0">
                <a:solidFill>
                  <a:schemeClr val="accent2">
                    <a:lumMod val="50000"/>
                  </a:schemeClr>
                </a:solidFill>
                <a:latin typeface="Bahnschrift" panose="020B0502040204020203" pitchFamily="34" charset="0"/>
                <a:ea typeface="文道楷体" panose="02010600040101010101" pitchFamily="2" charset="-122"/>
              </a:rPr>
              <a:t>和</a:t>
            </a:r>
            <a:r>
              <a:rPr lang="en-US" altLang="zh-CN" dirty="0">
                <a:solidFill>
                  <a:schemeClr val="accent2">
                    <a:lumMod val="50000"/>
                  </a:schemeClr>
                </a:solidFill>
                <a:latin typeface="Bahnschrift" panose="020B0502040204020203" pitchFamily="34" charset="0"/>
                <a:ea typeface="文道楷体" panose="02010600040101010101" pitchFamily="2" charset="-122"/>
              </a:rPr>
              <a:t>C</a:t>
            </a:r>
            <a:r>
              <a:rPr lang="zh-CN" altLang="en-US" dirty="0">
                <a:solidFill>
                  <a:schemeClr val="accent2">
                    <a:lumMod val="50000"/>
                  </a:schemeClr>
                </a:solidFill>
                <a:latin typeface="Bahnschrift" panose="020B0502040204020203" pitchFamily="34" charset="0"/>
                <a:ea typeface="文道楷体" panose="02010600040101010101" pitchFamily="2" charset="-122"/>
              </a:rPr>
              <a:t>的并集时，某个元素在两个集合上的出现次数之和作为其在并集上的出现次数。</a:t>
            </a:r>
            <a:endParaRPr lang="en-US" altLang="zh-CN" dirty="0">
              <a:solidFill>
                <a:schemeClr val="accent2">
                  <a:lumMod val="50000"/>
                </a:schemeClr>
              </a:solidFill>
              <a:latin typeface="Bahnschrift" panose="020B0502040204020203" pitchFamily="34" charset="0"/>
              <a:ea typeface="文道楷体" panose="02010600040101010101" pitchFamily="2" charset="-122"/>
            </a:endParaRPr>
          </a:p>
          <a:p>
            <a:pPr marL="89154" indent="0">
              <a:buNone/>
            </a:pPr>
            <a:endParaRPr lang="zh-CN" altLang="en-US" dirty="0"/>
          </a:p>
        </p:txBody>
      </p:sp>
      <p:sp>
        <p:nvSpPr>
          <p:cNvPr id="4" name="灯片编号占位符 3"/>
          <p:cNvSpPr>
            <a:spLocks noGrp="1"/>
          </p:cNvSpPr>
          <p:nvPr>
            <p:ph type="sldNum" sz="quarter" idx="12"/>
          </p:nvPr>
        </p:nvSpPr>
        <p:spPr/>
        <p:txBody>
          <a:bodyPr/>
          <a:lstStyle/>
          <a:p>
            <a:fld id="{19B12225-5612-419B-A8D5-4B8EEE4C217E}" type="slidenum">
              <a:rPr lang="en-US" smtClean="0"/>
              <a:pPr/>
              <a:t>29</a:t>
            </a:fld>
            <a:endParaRPr lang="en-US"/>
          </a:p>
        </p:txBody>
      </p:sp>
      <p:sp>
        <p:nvSpPr>
          <p:cNvPr id="5" name="文本框 4"/>
          <p:cNvSpPr txBox="1"/>
          <p:nvPr/>
        </p:nvSpPr>
        <p:spPr>
          <a:xfrm flipH="1">
            <a:off x="990600" y="4191000"/>
            <a:ext cx="6553200" cy="646331"/>
          </a:xfrm>
          <a:prstGeom prst="rect">
            <a:avLst/>
          </a:prstGeom>
          <a:noFill/>
        </p:spPr>
        <p:txBody>
          <a:bodyPr wrap="square" rtlCol="0">
            <a:spAutoFit/>
          </a:bodyPr>
          <a:lstStyle/>
          <a:p>
            <a:r>
              <a:rPr lang="zh-CN" altLang="en-US" dirty="0">
                <a:latin typeface="+mj-ea"/>
                <a:ea typeface="+mj-ea"/>
              </a:rPr>
              <a:t>解：两者的交集由</a:t>
            </a:r>
            <a:r>
              <a:rPr lang="en-US" altLang="zh-CN" dirty="0">
                <a:latin typeface="+mj-ea"/>
                <a:ea typeface="+mj-ea"/>
              </a:rPr>
              <a:t>2</a:t>
            </a:r>
            <a:r>
              <a:rPr lang="zh-CN" altLang="en-US" dirty="0">
                <a:latin typeface="+mj-ea"/>
                <a:ea typeface="+mj-ea"/>
              </a:rPr>
              <a:t>个</a:t>
            </a:r>
            <a:r>
              <a:rPr lang="en-US" altLang="zh-CN" dirty="0">
                <a:latin typeface="+mj-ea"/>
                <a:ea typeface="+mj-ea"/>
              </a:rPr>
              <a:t>a</a:t>
            </a:r>
            <a:r>
              <a:rPr lang="zh-CN" altLang="en-US" dirty="0">
                <a:latin typeface="+mj-ea"/>
                <a:ea typeface="+mj-ea"/>
              </a:rPr>
              <a:t>、</a:t>
            </a:r>
            <a:r>
              <a:rPr lang="en-US" altLang="zh-CN" dirty="0">
                <a:latin typeface="+mj-ea"/>
                <a:ea typeface="+mj-ea"/>
              </a:rPr>
              <a:t>1</a:t>
            </a:r>
            <a:r>
              <a:rPr lang="zh-CN" altLang="en-US" dirty="0">
                <a:latin typeface="+mj-ea"/>
                <a:ea typeface="+mj-ea"/>
              </a:rPr>
              <a:t>个</a:t>
            </a:r>
            <a:r>
              <a:rPr lang="en-US" altLang="zh-CN" dirty="0">
                <a:latin typeface="+mj-ea"/>
                <a:ea typeface="+mj-ea"/>
              </a:rPr>
              <a:t>b</a:t>
            </a:r>
            <a:r>
              <a:rPr lang="zh-CN" altLang="en-US" dirty="0">
                <a:latin typeface="+mj-ea"/>
                <a:ea typeface="+mj-ea"/>
              </a:rPr>
              <a:t>组成，因此其大小为</a:t>
            </a:r>
            <a:r>
              <a:rPr lang="en-US" altLang="zh-CN" dirty="0">
                <a:latin typeface="+mj-ea"/>
                <a:ea typeface="+mj-ea"/>
              </a:rPr>
              <a:t>3</a:t>
            </a:r>
            <a:r>
              <a:rPr lang="zh-CN" altLang="en-US" dirty="0">
                <a:latin typeface="+mj-ea"/>
                <a:ea typeface="+mj-ea"/>
              </a:rPr>
              <a:t>。而两个包的并集等于这两个包的大小之和，为</a:t>
            </a:r>
            <a:r>
              <a:rPr lang="en-US" altLang="zh-CN" dirty="0">
                <a:latin typeface="+mj-ea"/>
                <a:ea typeface="+mj-ea"/>
              </a:rPr>
              <a:t>9</a:t>
            </a:r>
            <a:r>
              <a:rPr lang="zh-CN" altLang="en-US" dirty="0">
                <a:latin typeface="+mj-ea"/>
                <a:ea typeface="+mj-ea"/>
              </a:rPr>
              <a:t>。因此相似度为</a:t>
            </a:r>
            <a:r>
              <a:rPr lang="en-US" altLang="zh-CN" dirty="0">
                <a:latin typeface="+mj-ea"/>
                <a:ea typeface="+mj-ea"/>
              </a:rPr>
              <a:t>1/3</a:t>
            </a:r>
            <a:r>
              <a:rPr lang="zh-CN" altLang="en-US" dirty="0">
                <a:latin typeface="+mj-ea"/>
                <a:ea typeface="+mj-ea"/>
              </a:rPr>
              <a:t>。</a:t>
            </a:r>
          </a:p>
        </p:txBody>
      </p:sp>
    </p:spTree>
    <p:extLst>
      <p:ext uri="{BB962C8B-B14F-4D97-AF65-F5344CB8AC3E}">
        <p14:creationId xmlns:p14="http://schemas.microsoft.com/office/powerpoint/2010/main" val="2830869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a:t>
            </a:r>
            <a:r>
              <a:rPr lang="zh-CN" altLang="en-US" dirty="0"/>
              <a:t> 相似项发现</a:t>
            </a:r>
            <a:endParaRPr lang="en-US" dirty="0"/>
          </a:p>
        </p:txBody>
      </p:sp>
      <p:sp>
        <p:nvSpPr>
          <p:cNvPr id="5" name="灯片编号占位符 4"/>
          <p:cNvSpPr>
            <a:spLocks noGrp="1"/>
          </p:cNvSpPr>
          <p:nvPr>
            <p:ph type="sldNum" sz="quarter" idx="12"/>
          </p:nvPr>
        </p:nvSpPr>
        <p:spPr/>
        <p:txBody>
          <a:bodyPr/>
          <a:lstStyle/>
          <a:p>
            <a:fld id="{19B12225-5612-419B-A8D5-4B8EEE4C217E}" type="slidenum">
              <a:rPr lang="en-US" smtClean="0"/>
              <a:pPr/>
              <a:t>3</a:t>
            </a:fld>
            <a:endParaRPr lang="en-US"/>
          </a:p>
        </p:txBody>
      </p:sp>
      <p:sp>
        <p:nvSpPr>
          <p:cNvPr id="13" name="内容占位符 2"/>
          <p:cNvSpPr>
            <a:spLocks noGrp="1"/>
          </p:cNvSpPr>
          <p:nvPr>
            <p:ph idx="1"/>
          </p:nvPr>
        </p:nvSpPr>
        <p:spPr>
          <a:xfrm>
            <a:off x="285750" y="1655065"/>
            <a:ext cx="8743950" cy="3943351"/>
          </a:xfrm>
        </p:spPr>
        <p:txBody>
          <a:bodyPr>
            <a:normAutofit lnSpcReduction="10000"/>
          </a:bodyPr>
          <a:lstStyle/>
          <a:p>
            <a:pPr marL="89154" indent="0">
              <a:buNone/>
            </a:pPr>
            <a:r>
              <a:rPr lang="zh-CN" altLang="en-US" sz="3000" dirty="0">
                <a:ea typeface="方正卡通简体" panose="03000509000000000000" pitchFamily="65" charset="-122"/>
              </a:rPr>
              <a:t>本章是介绍什么的？</a:t>
            </a:r>
            <a:endParaRPr lang="en-US" altLang="zh-CN" sz="3000" dirty="0">
              <a:ea typeface="方正卡通简体" panose="03000509000000000000" pitchFamily="65" charset="-122"/>
            </a:endParaRPr>
          </a:p>
          <a:p>
            <a:pPr latinLnBrk="1">
              <a:lnSpc>
                <a:spcPct val="150000"/>
              </a:lnSpc>
            </a:pPr>
            <a:r>
              <a:rPr lang="zh-CN" altLang="en-US" sz="3000" dirty="0">
                <a:latin typeface="方正卡通简体" panose="03000509000000000000" pitchFamily="65" charset="-122"/>
                <a:ea typeface="方正卡通简体" panose="03000509000000000000" pitchFamily="65" charset="-122"/>
              </a:rPr>
              <a:t>问题</a:t>
            </a:r>
            <a:r>
              <a:rPr lang="en-US" altLang="zh-CN" sz="3000" dirty="0">
                <a:latin typeface="方正卡通简体" panose="03000509000000000000" pitchFamily="65" charset="-122"/>
                <a:ea typeface="方正卡通简体" panose="03000509000000000000" pitchFamily="65" charset="-122"/>
              </a:rPr>
              <a:t>2   </a:t>
            </a:r>
          </a:p>
          <a:p>
            <a:pPr marL="89154" indent="0" latinLnBrk="1">
              <a:lnSpc>
                <a:spcPct val="150000"/>
              </a:lnSpc>
              <a:buNone/>
            </a:pPr>
            <a:r>
              <a:rPr lang="zh-CN" altLang="en-US" sz="3000" dirty="0">
                <a:solidFill>
                  <a:srgbClr val="002060"/>
                </a:solidFill>
                <a:latin typeface="楷体" panose="02010609060101010101" pitchFamily="49" charset="-122"/>
                <a:ea typeface="楷体" panose="02010609060101010101" pitchFamily="49" charset="-122"/>
                <a:sym typeface="+mn-ea"/>
              </a:rPr>
              <a:t>在文献检索时，我们还想知道某两篇文章是否属于</a:t>
            </a:r>
            <a:r>
              <a:rPr lang="zh-CN" altLang="en-US" sz="3000" dirty="0">
                <a:solidFill>
                  <a:schemeClr val="accent6">
                    <a:lumMod val="50000"/>
                  </a:schemeClr>
                </a:solidFill>
                <a:latin typeface="楷体" panose="02010609060101010101" pitchFamily="49" charset="-122"/>
                <a:ea typeface="楷体" panose="02010609060101010101" pitchFamily="49" charset="-122"/>
                <a:sym typeface="+mn-ea"/>
              </a:rPr>
              <a:t>同一个主题</a:t>
            </a:r>
            <a:r>
              <a:rPr lang="zh-CN" altLang="en-US" sz="3000" dirty="0">
                <a:solidFill>
                  <a:srgbClr val="002060"/>
                </a:solidFill>
                <a:latin typeface="楷体" panose="02010609060101010101" pitchFamily="49" charset="-122"/>
                <a:ea typeface="楷体" panose="02010609060101010101" pitchFamily="49" charset="-122"/>
                <a:sym typeface="+mn-ea"/>
              </a:rPr>
              <a:t>。比如，我们想知道两篇文章是否都是</a:t>
            </a:r>
            <a:r>
              <a:rPr lang="zh-CN" altLang="en-US" sz="3000" dirty="0">
                <a:solidFill>
                  <a:schemeClr val="accent6">
                    <a:lumMod val="50000"/>
                  </a:schemeClr>
                </a:solidFill>
                <a:latin typeface="楷体" panose="02010609060101010101" pitchFamily="49" charset="-122"/>
                <a:ea typeface="楷体" panose="02010609060101010101" pitchFamily="49" charset="-122"/>
                <a:sym typeface="+mn-ea"/>
              </a:rPr>
              <a:t>金融类</a:t>
            </a:r>
            <a:r>
              <a:rPr lang="zh-CN" altLang="en-US" sz="3000" dirty="0">
                <a:solidFill>
                  <a:srgbClr val="002060"/>
                </a:solidFill>
                <a:latin typeface="楷体" panose="02010609060101010101" pitchFamily="49" charset="-122"/>
                <a:ea typeface="楷体" panose="02010609060101010101" pitchFamily="49" charset="-122"/>
                <a:sym typeface="+mn-ea"/>
              </a:rPr>
              <a:t>文章或者</a:t>
            </a:r>
            <a:r>
              <a:rPr lang="zh-CN" altLang="en-US" sz="3000" dirty="0">
                <a:solidFill>
                  <a:schemeClr val="accent6">
                    <a:lumMod val="50000"/>
                  </a:schemeClr>
                </a:solidFill>
                <a:latin typeface="楷体" panose="02010609060101010101" pitchFamily="49" charset="-122"/>
                <a:ea typeface="楷体" panose="02010609060101010101" pitchFamily="49" charset="-122"/>
                <a:sym typeface="+mn-ea"/>
              </a:rPr>
              <a:t>医学类</a:t>
            </a:r>
            <a:r>
              <a:rPr lang="zh-CN" altLang="en-US" sz="3000" dirty="0">
                <a:solidFill>
                  <a:srgbClr val="002060"/>
                </a:solidFill>
                <a:latin typeface="楷体" panose="02010609060101010101" pitchFamily="49" charset="-122"/>
                <a:ea typeface="楷体" panose="02010609060101010101" pitchFamily="49" charset="-122"/>
                <a:sym typeface="+mn-ea"/>
              </a:rPr>
              <a:t>文章。如果是的话，能不能确定两篇文章是否相似</a:t>
            </a:r>
            <a:r>
              <a:rPr lang="en-US" altLang="zh-CN" sz="3000" dirty="0">
                <a:solidFill>
                  <a:srgbClr val="002060"/>
                </a:solidFill>
                <a:latin typeface="楷体" panose="02010609060101010101" pitchFamily="49" charset="-122"/>
                <a:ea typeface="楷体" panose="02010609060101010101" pitchFamily="49" charset="-122"/>
                <a:sym typeface="+mn-ea"/>
              </a:rPr>
              <a:t>?</a:t>
            </a:r>
            <a:endParaRPr lang="zh-CN" altLang="en-US" sz="3000" dirty="0">
              <a:solidFill>
                <a:srgbClr val="002060"/>
              </a:solidFill>
              <a:latin typeface="楷体" panose="02010609060101010101" pitchFamily="49" charset="-122"/>
              <a:ea typeface="楷体" panose="02010609060101010101" pitchFamily="49" charset="-122"/>
              <a:sym typeface="+mn-ea"/>
            </a:endParaRPr>
          </a:p>
          <a:p>
            <a:pPr marL="89154" indent="0">
              <a:buNone/>
            </a:pPr>
            <a:endParaRPr lang="en-US" altLang="zh-CN" sz="3000" dirty="0">
              <a:latin typeface="方正卡通简体" panose="03000509000000000000" pitchFamily="65" charset="-122"/>
              <a:ea typeface="方正卡通简体" panose="03000509000000000000" pitchFamily="65" charset="-122"/>
            </a:endParaRPr>
          </a:p>
        </p:txBody>
      </p:sp>
    </p:spTree>
    <p:extLst>
      <p:ext uri="{BB962C8B-B14F-4D97-AF65-F5344CB8AC3E}">
        <p14:creationId xmlns:p14="http://schemas.microsoft.com/office/powerpoint/2010/main" val="25390126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endParaRPr lang="zh-CN" altLang="en-US" dirty="0"/>
          </a:p>
        </p:txBody>
      </p:sp>
      <p:sp>
        <p:nvSpPr>
          <p:cNvPr id="3" name="内容占位符 2"/>
          <p:cNvSpPr>
            <a:spLocks noGrp="1"/>
          </p:cNvSpPr>
          <p:nvPr>
            <p:ph idx="1"/>
          </p:nvPr>
        </p:nvSpPr>
        <p:spPr/>
        <p:txBody>
          <a:bodyPr/>
          <a:lstStyle/>
          <a:p>
            <a:r>
              <a:rPr lang="zh-CN" altLang="en-US" dirty="0"/>
              <a:t>习题</a:t>
            </a:r>
            <a:r>
              <a:rPr lang="en-US" altLang="zh-CN" dirty="0"/>
              <a:t>1</a:t>
            </a:r>
          </a:p>
          <a:p>
            <a:pPr marL="89154" indent="0">
              <a:buNone/>
            </a:pPr>
            <a:endParaRPr lang="en-US" altLang="zh-CN" dirty="0"/>
          </a:p>
          <a:p>
            <a:pPr marL="89154" indent="0">
              <a:buNone/>
            </a:pPr>
            <a:r>
              <a:rPr lang="zh-CN" altLang="en-US" dirty="0"/>
              <a:t>计算三个集合</a:t>
            </a:r>
            <a:r>
              <a:rPr lang="en-US" altLang="zh-CN" dirty="0"/>
              <a:t>A={1,2,3,4}, B={2,3,5,7}</a:t>
            </a:r>
            <a:r>
              <a:rPr lang="zh-CN" altLang="en-US" dirty="0"/>
              <a:t>和</a:t>
            </a:r>
            <a:r>
              <a:rPr lang="en-US" altLang="zh-CN" dirty="0"/>
              <a:t>C={2,4,6}</a:t>
            </a:r>
            <a:r>
              <a:rPr lang="zh-CN" altLang="en-US" dirty="0"/>
              <a:t>两两之间的</a:t>
            </a:r>
            <a:r>
              <a:rPr lang="en-US" altLang="zh-CN" dirty="0" err="1"/>
              <a:t>Jaccard</a:t>
            </a:r>
            <a:r>
              <a:rPr lang="zh-CN" altLang="en-US" dirty="0"/>
              <a:t>相似度。</a:t>
            </a:r>
          </a:p>
        </p:txBody>
      </p:sp>
      <p:sp>
        <p:nvSpPr>
          <p:cNvPr id="4" name="灯片编号占位符 3"/>
          <p:cNvSpPr>
            <a:spLocks noGrp="1"/>
          </p:cNvSpPr>
          <p:nvPr>
            <p:ph type="sldNum" sz="quarter" idx="12"/>
          </p:nvPr>
        </p:nvSpPr>
        <p:spPr/>
        <p:txBody>
          <a:bodyPr/>
          <a:lstStyle/>
          <a:p>
            <a:fld id="{19B12225-5612-419B-A8D5-4B8EEE4C217E}" type="slidenum">
              <a:rPr lang="en-US" smtClean="0"/>
              <a:pPr/>
              <a:t>30</a:t>
            </a:fld>
            <a:endParaRPr lang="en-US"/>
          </a:p>
        </p:txBody>
      </p:sp>
      <p:sp>
        <p:nvSpPr>
          <p:cNvPr id="5" name="文本框 4"/>
          <p:cNvSpPr txBox="1"/>
          <p:nvPr/>
        </p:nvSpPr>
        <p:spPr>
          <a:xfrm>
            <a:off x="1879797" y="5977121"/>
            <a:ext cx="6324600" cy="369332"/>
          </a:xfrm>
          <a:prstGeom prst="rect">
            <a:avLst/>
          </a:prstGeom>
          <a:noFill/>
        </p:spPr>
        <p:txBody>
          <a:bodyPr wrap="square" rtlCol="0">
            <a:spAutoFit/>
          </a:bodyPr>
          <a:lstStyle/>
          <a:p>
            <a:r>
              <a:rPr lang="en-US" altLang="zh-CN" dirty="0">
                <a:latin typeface="+mn-ea"/>
              </a:rPr>
              <a:t>SIM(A,B)=2/6	SIM(A,C)=2/5	SIM(B,C)=1/6</a:t>
            </a:r>
            <a:endParaRPr lang="zh-CN" altLang="en-US" dirty="0">
              <a:latin typeface="+mn-ea"/>
            </a:endParaRPr>
          </a:p>
        </p:txBody>
      </p:sp>
    </p:spTree>
    <p:extLst>
      <p:ext uri="{BB962C8B-B14F-4D97-AF65-F5344CB8AC3E}">
        <p14:creationId xmlns:p14="http://schemas.microsoft.com/office/powerpoint/2010/main" val="1007777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endParaRPr lang="zh-CN" altLang="en-US" dirty="0"/>
          </a:p>
        </p:txBody>
      </p:sp>
      <p:sp>
        <p:nvSpPr>
          <p:cNvPr id="3" name="内容占位符 2"/>
          <p:cNvSpPr>
            <a:spLocks noGrp="1"/>
          </p:cNvSpPr>
          <p:nvPr>
            <p:ph idx="1"/>
          </p:nvPr>
        </p:nvSpPr>
        <p:spPr>
          <a:xfrm>
            <a:off x="457200" y="1296332"/>
            <a:ext cx="8229600" cy="5257801"/>
          </a:xfrm>
        </p:spPr>
        <p:txBody>
          <a:bodyPr/>
          <a:lstStyle/>
          <a:p>
            <a:r>
              <a:rPr lang="zh-CN" altLang="en-US" dirty="0"/>
              <a:t>习题</a:t>
            </a:r>
            <a:r>
              <a:rPr lang="en-US" altLang="zh-CN" dirty="0"/>
              <a:t>2</a:t>
            </a:r>
          </a:p>
          <a:p>
            <a:pPr marL="89154" indent="0">
              <a:buNone/>
            </a:pPr>
            <a:endParaRPr lang="en-US" altLang="zh-CN" dirty="0"/>
          </a:p>
          <a:p>
            <a:pPr marL="89154" indent="0">
              <a:buNone/>
            </a:pPr>
            <a:r>
              <a:rPr lang="zh-CN" altLang="en-US" dirty="0"/>
              <a:t>计算三个包</a:t>
            </a:r>
            <a:r>
              <a:rPr lang="en-US" altLang="zh-CN" dirty="0"/>
              <a:t>A={1,1,1,2}, B={1,1,2,2,3}</a:t>
            </a:r>
            <a:r>
              <a:rPr lang="zh-CN" altLang="en-US" dirty="0"/>
              <a:t>和</a:t>
            </a:r>
            <a:r>
              <a:rPr lang="en-US" altLang="zh-CN" dirty="0"/>
              <a:t>C={1,2,3,4}</a:t>
            </a:r>
            <a:r>
              <a:rPr lang="zh-CN" altLang="en-US" dirty="0"/>
              <a:t>两两之间的</a:t>
            </a:r>
            <a:r>
              <a:rPr lang="en-US" altLang="zh-CN" dirty="0" err="1"/>
              <a:t>Jaccard</a:t>
            </a:r>
            <a:r>
              <a:rPr lang="zh-CN" altLang="en-US" dirty="0"/>
              <a:t>相似度。</a:t>
            </a:r>
          </a:p>
        </p:txBody>
      </p:sp>
      <p:sp>
        <p:nvSpPr>
          <p:cNvPr id="4" name="灯片编号占位符 3"/>
          <p:cNvSpPr>
            <a:spLocks noGrp="1"/>
          </p:cNvSpPr>
          <p:nvPr>
            <p:ph type="sldNum" sz="quarter" idx="12"/>
          </p:nvPr>
        </p:nvSpPr>
        <p:spPr/>
        <p:txBody>
          <a:bodyPr/>
          <a:lstStyle/>
          <a:p>
            <a:fld id="{19B12225-5612-419B-A8D5-4B8EEE4C217E}" type="slidenum">
              <a:rPr lang="en-US" smtClean="0"/>
              <a:pPr/>
              <a:t>31</a:t>
            </a:fld>
            <a:endParaRPr lang="en-US"/>
          </a:p>
        </p:txBody>
      </p:sp>
      <p:sp>
        <p:nvSpPr>
          <p:cNvPr id="5" name="文本框 4"/>
          <p:cNvSpPr txBox="1"/>
          <p:nvPr/>
        </p:nvSpPr>
        <p:spPr>
          <a:xfrm>
            <a:off x="1879797" y="5977121"/>
            <a:ext cx="6324600" cy="369332"/>
          </a:xfrm>
          <a:prstGeom prst="rect">
            <a:avLst/>
          </a:prstGeom>
          <a:noFill/>
        </p:spPr>
        <p:txBody>
          <a:bodyPr wrap="square" rtlCol="0">
            <a:spAutoFit/>
          </a:bodyPr>
          <a:lstStyle/>
          <a:p>
            <a:r>
              <a:rPr lang="en-US" altLang="zh-CN" dirty="0">
                <a:latin typeface="+mn-ea"/>
              </a:rPr>
              <a:t>SIM(A,B)=3/9	SIM(A,C)=2/8	SIM(B,C)=3/9</a:t>
            </a:r>
            <a:endParaRPr lang="zh-CN" altLang="en-US" dirty="0">
              <a:latin typeface="+mn-ea"/>
            </a:endParaRPr>
          </a:p>
        </p:txBody>
      </p:sp>
    </p:spTree>
    <p:extLst>
      <p:ext uri="{BB962C8B-B14F-4D97-AF65-F5344CB8AC3E}">
        <p14:creationId xmlns:p14="http://schemas.microsoft.com/office/powerpoint/2010/main" val="3573024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32</a:t>
            </a:fld>
            <a:endParaRPr lang="en-US"/>
          </a:p>
        </p:txBody>
      </p:sp>
      <p:sp>
        <p:nvSpPr>
          <p:cNvPr id="13" name="内容占位符 2"/>
          <p:cNvSpPr>
            <a:spLocks noGrp="1"/>
          </p:cNvSpPr>
          <p:nvPr>
            <p:ph idx="1"/>
          </p:nvPr>
        </p:nvSpPr>
        <p:spPr>
          <a:xfrm>
            <a:off x="285750" y="1655065"/>
            <a:ext cx="8743950" cy="4440935"/>
          </a:xfrm>
        </p:spPr>
        <p:txBody>
          <a:bodyPr>
            <a:normAutofit/>
          </a:bodyPr>
          <a:lstStyle/>
          <a:p>
            <a:pPr marL="89154" indent="0">
              <a:buNone/>
            </a:pPr>
            <a:r>
              <a:rPr lang="zh-CN" altLang="en-US" sz="2700" dirty="0">
                <a:latin typeface="Bahnschrift" panose="020B0502040204020203" pitchFamily="34" charset="0"/>
                <a:ea typeface="文道楷体" panose="02010600040101010101" pitchFamily="2" charset="-122"/>
              </a:rPr>
              <a:t>为了识别字面上相似的文档，需要将文档表示成集合，一个有效方法是构建文档中的短字符串集合。有相同句子的文档之间会有很多公共的集合元素。</a:t>
            </a:r>
            <a:endParaRPr lang="en-US" altLang="zh-CN" sz="2700" dirty="0">
              <a:latin typeface="Bahnschrift" panose="020B0502040204020203" pitchFamily="34" charset="0"/>
              <a:ea typeface="文道楷体" panose="02010600040101010101" pitchFamily="2" charset="-122"/>
            </a:endParaRPr>
          </a:p>
          <a:p>
            <a:pPr marL="89154" indent="0">
              <a:buNone/>
            </a:pPr>
            <a:r>
              <a:rPr lang="zh-CN" altLang="en-US" sz="2700" dirty="0">
                <a:solidFill>
                  <a:srgbClr val="CC0066"/>
                </a:solidFill>
                <a:latin typeface="Bahnschrift" panose="020B0502040204020203" pitchFamily="34" charset="0"/>
                <a:ea typeface="文道楷体" panose="02010600040101010101" pitchFamily="2" charset="-122"/>
              </a:rPr>
              <a:t>例：</a:t>
            </a:r>
            <a:endParaRPr lang="en-US" altLang="zh-CN" sz="2700" dirty="0">
              <a:solidFill>
                <a:srgbClr val="CC0066"/>
              </a:solidFill>
              <a:latin typeface="Bahnschrift" panose="020B0502040204020203" pitchFamily="34" charset="0"/>
              <a:ea typeface="文道楷体" panose="02010600040101010101" pitchFamily="2" charset="-122"/>
            </a:endParaRPr>
          </a:p>
          <a:p>
            <a:r>
              <a:rPr lang="zh-CN" altLang="en-US" dirty="0"/>
              <a:t>数据挖掘技术可以被用于分析个人的购买习惯。</a:t>
            </a:r>
            <a:endParaRPr lang="en-US" altLang="zh-CN" dirty="0"/>
          </a:p>
          <a:p>
            <a:r>
              <a:rPr lang="zh-CN" altLang="en-US" dirty="0"/>
              <a:t>为了分析个人的购买习惯，可以利用数据挖掘技术。</a:t>
            </a:r>
            <a:endParaRPr lang="en-US" altLang="zh-CN" dirty="0"/>
          </a:p>
          <a:p>
            <a:endParaRPr lang="en-US" altLang="zh-CN" dirty="0"/>
          </a:p>
          <a:p>
            <a:r>
              <a:rPr lang="zh-CN" altLang="en-US" dirty="0"/>
              <a:t>数据</a:t>
            </a:r>
            <a:r>
              <a:rPr lang="en-US" altLang="zh-CN" dirty="0"/>
              <a:t>|</a:t>
            </a:r>
            <a:r>
              <a:rPr lang="zh-CN" altLang="en-US" dirty="0"/>
              <a:t>挖掘</a:t>
            </a:r>
            <a:r>
              <a:rPr lang="en-US" altLang="zh-CN" dirty="0"/>
              <a:t>|</a:t>
            </a:r>
            <a:r>
              <a:rPr lang="zh-CN" altLang="en-US" dirty="0"/>
              <a:t>技术</a:t>
            </a:r>
            <a:r>
              <a:rPr lang="en-US" altLang="zh-CN" dirty="0"/>
              <a:t>|</a:t>
            </a:r>
            <a:r>
              <a:rPr lang="zh-CN" altLang="en-US" dirty="0"/>
              <a:t>可以</a:t>
            </a:r>
            <a:r>
              <a:rPr lang="en-US" altLang="zh-CN" dirty="0"/>
              <a:t>|</a:t>
            </a:r>
            <a:r>
              <a:rPr lang="zh-CN" altLang="en-US" dirty="0"/>
              <a:t>被</a:t>
            </a:r>
            <a:r>
              <a:rPr lang="en-US" altLang="zh-CN" dirty="0"/>
              <a:t>|</a:t>
            </a:r>
            <a:r>
              <a:rPr lang="zh-CN" altLang="en-US" dirty="0"/>
              <a:t>用于</a:t>
            </a:r>
            <a:r>
              <a:rPr lang="en-US" altLang="zh-CN" dirty="0"/>
              <a:t>|</a:t>
            </a:r>
            <a:r>
              <a:rPr lang="zh-CN" altLang="en-US" dirty="0"/>
              <a:t>分析</a:t>
            </a:r>
            <a:r>
              <a:rPr lang="en-US" altLang="zh-CN" dirty="0"/>
              <a:t>|</a:t>
            </a:r>
            <a:r>
              <a:rPr lang="zh-CN" altLang="en-US" dirty="0"/>
              <a:t>个人</a:t>
            </a:r>
            <a:r>
              <a:rPr lang="en-US" altLang="zh-CN" dirty="0"/>
              <a:t>|</a:t>
            </a:r>
            <a:r>
              <a:rPr lang="zh-CN" altLang="en-US" dirty="0"/>
              <a:t>的</a:t>
            </a:r>
            <a:r>
              <a:rPr lang="en-US" altLang="zh-CN" dirty="0"/>
              <a:t>|</a:t>
            </a:r>
            <a:r>
              <a:rPr lang="zh-CN" altLang="en-US" dirty="0"/>
              <a:t>购买</a:t>
            </a:r>
            <a:r>
              <a:rPr lang="en-US" altLang="zh-CN" dirty="0"/>
              <a:t>|</a:t>
            </a:r>
            <a:r>
              <a:rPr lang="zh-CN" altLang="en-US" dirty="0"/>
              <a:t>习惯</a:t>
            </a:r>
            <a:r>
              <a:rPr lang="en-US" altLang="zh-CN" dirty="0"/>
              <a:t>|</a:t>
            </a:r>
            <a:r>
              <a:rPr lang="zh-CN" altLang="en-US" dirty="0"/>
              <a:t>。</a:t>
            </a:r>
            <a:endParaRPr lang="en-US" altLang="zh-CN" dirty="0"/>
          </a:p>
          <a:p>
            <a:r>
              <a:rPr lang="zh-CN" altLang="en-US" dirty="0"/>
              <a:t>为了</a:t>
            </a:r>
            <a:r>
              <a:rPr lang="en-US" altLang="zh-CN" dirty="0"/>
              <a:t>|</a:t>
            </a:r>
            <a:r>
              <a:rPr lang="zh-CN" altLang="en-US" dirty="0"/>
              <a:t>分析</a:t>
            </a:r>
            <a:r>
              <a:rPr lang="en-US" altLang="zh-CN" dirty="0"/>
              <a:t>|</a:t>
            </a:r>
            <a:r>
              <a:rPr lang="zh-CN" altLang="en-US" dirty="0"/>
              <a:t>个人</a:t>
            </a:r>
            <a:r>
              <a:rPr lang="en-US" altLang="zh-CN" dirty="0"/>
              <a:t>|</a:t>
            </a:r>
            <a:r>
              <a:rPr lang="zh-CN" altLang="en-US" dirty="0"/>
              <a:t>的</a:t>
            </a:r>
            <a:r>
              <a:rPr lang="en-US" altLang="zh-CN" dirty="0"/>
              <a:t>|</a:t>
            </a:r>
            <a:r>
              <a:rPr lang="zh-CN" altLang="en-US" dirty="0"/>
              <a:t>购买</a:t>
            </a:r>
            <a:r>
              <a:rPr lang="en-US" altLang="zh-CN" dirty="0"/>
              <a:t>|</a:t>
            </a:r>
            <a:r>
              <a:rPr lang="zh-CN" altLang="en-US" dirty="0"/>
              <a:t>习惯</a:t>
            </a:r>
            <a:r>
              <a:rPr lang="en-US" altLang="zh-CN" dirty="0"/>
              <a:t>|</a:t>
            </a:r>
            <a:r>
              <a:rPr lang="zh-CN" altLang="en-US" dirty="0"/>
              <a:t>，</a:t>
            </a:r>
            <a:r>
              <a:rPr lang="en-US" altLang="zh-CN" dirty="0"/>
              <a:t>|</a:t>
            </a:r>
            <a:r>
              <a:rPr lang="zh-CN" altLang="en-US" dirty="0"/>
              <a:t>可以</a:t>
            </a:r>
            <a:r>
              <a:rPr lang="en-US" altLang="zh-CN" dirty="0"/>
              <a:t>|</a:t>
            </a:r>
            <a:r>
              <a:rPr lang="zh-CN" altLang="en-US" dirty="0"/>
              <a:t>利用</a:t>
            </a:r>
            <a:r>
              <a:rPr lang="en-US" altLang="zh-CN" dirty="0"/>
              <a:t>|</a:t>
            </a:r>
            <a:r>
              <a:rPr lang="zh-CN" altLang="en-US" dirty="0"/>
              <a:t>数据</a:t>
            </a:r>
            <a:r>
              <a:rPr lang="en-US" altLang="zh-CN" dirty="0"/>
              <a:t>|</a:t>
            </a:r>
            <a:r>
              <a:rPr lang="zh-CN" altLang="en-US" dirty="0"/>
              <a:t>挖掘</a:t>
            </a:r>
            <a:r>
              <a:rPr lang="en-US" altLang="zh-CN" dirty="0"/>
              <a:t>|</a:t>
            </a:r>
            <a:r>
              <a:rPr lang="zh-CN" altLang="en-US" dirty="0"/>
              <a:t>技术</a:t>
            </a:r>
            <a:r>
              <a:rPr lang="en-US" altLang="zh-CN" dirty="0"/>
              <a:t>|</a:t>
            </a:r>
            <a:r>
              <a:rPr lang="zh-CN" altLang="en-US" dirty="0"/>
              <a:t>。</a:t>
            </a:r>
            <a:endParaRPr lang="en-US" altLang="zh-CN" dirty="0"/>
          </a:p>
        </p:txBody>
      </p:sp>
    </p:spTree>
    <p:extLst>
      <p:ext uri="{BB962C8B-B14F-4D97-AF65-F5344CB8AC3E}">
        <p14:creationId xmlns:p14="http://schemas.microsoft.com/office/powerpoint/2010/main" val="41221236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33</a:t>
            </a:fld>
            <a:endParaRPr lang="en-US"/>
          </a:p>
        </p:txBody>
      </p:sp>
      <p:sp>
        <p:nvSpPr>
          <p:cNvPr id="13" name="内容占位符 2"/>
          <p:cNvSpPr>
            <a:spLocks noGrp="1"/>
          </p:cNvSpPr>
          <p:nvPr>
            <p:ph idx="1"/>
          </p:nvPr>
        </p:nvSpPr>
        <p:spPr>
          <a:xfrm>
            <a:off x="285750" y="1655065"/>
            <a:ext cx="8743950" cy="3943351"/>
          </a:xfrm>
        </p:spPr>
        <p:txBody>
          <a:bodyPr>
            <a:normAutofit/>
          </a:bodyPr>
          <a:lstStyle/>
          <a:p>
            <a:pPr marL="89154" indent="0">
              <a:buNone/>
            </a:pPr>
            <a:r>
              <a:rPr lang="en-US" altLang="zh-CN" sz="2700" dirty="0">
                <a:latin typeface="Bahnschrift" panose="020B0502040204020203" pitchFamily="34" charset="0"/>
              </a:rPr>
              <a:t>3.2.1  k-shingle</a:t>
            </a:r>
          </a:p>
          <a:p>
            <a:pPr marL="89154" indent="0">
              <a:buNone/>
            </a:pPr>
            <a:r>
              <a:rPr lang="zh-CN" altLang="en-US" sz="2700" dirty="0">
                <a:solidFill>
                  <a:schemeClr val="accent4">
                    <a:lumMod val="50000"/>
                  </a:schemeClr>
                </a:solidFill>
                <a:latin typeface="Bahnschrift" panose="020B0502040204020203" pitchFamily="34" charset="0"/>
                <a:ea typeface="方正卡通简体" panose="03000509000000000000" pitchFamily="65" charset="-122"/>
              </a:rPr>
              <a:t>把一篇文档看成是一个字符串。文档的</a:t>
            </a:r>
            <a:r>
              <a:rPr lang="en-US" altLang="zh-CN" sz="2700" dirty="0">
                <a:solidFill>
                  <a:schemeClr val="accent4">
                    <a:lumMod val="50000"/>
                  </a:schemeClr>
                </a:solidFill>
                <a:latin typeface="Bahnschrift" panose="020B0502040204020203" pitchFamily="34" charset="0"/>
                <a:ea typeface="方正卡通简体" panose="03000509000000000000" pitchFamily="65" charset="-122"/>
              </a:rPr>
              <a:t>k-shingle</a:t>
            </a:r>
            <a:r>
              <a:rPr lang="zh-CN" altLang="en-US" sz="2700" dirty="0">
                <a:solidFill>
                  <a:schemeClr val="accent4">
                    <a:lumMod val="50000"/>
                  </a:schemeClr>
                </a:solidFill>
                <a:latin typeface="Bahnschrift" panose="020B0502040204020203" pitchFamily="34" charset="0"/>
                <a:ea typeface="方正卡通简体" panose="03000509000000000000" pitchFamily="65" charset="-122"/>
              </a:rPr>
              <a:t>就是文档中出现过的长度为</a:t>
            </a:r>
            <a:r>
              <a:rPr lang="en-US" altLang="zh-CN" sz="2700" dirty="0">
                <a:solidFill>
                  <a:schemeClr val="accent4">
                    <a:lumMod val="50000"/>
                  </a:schemeClr>
                </a:solidFill>
                <a:latin typeface="Bahnschrift" panose="020B0502040204020203" pitchFamily="34" charset="0"/>
                <a:ea typeface="方正卡通简体" panose="03000509000000000000" pitchFamily="65" charset="-122"/>
              </a:rPr>
              <a:t>k</a:t>
            </a:r>
            <a:r>
              <a:rPr lang="zh-CN" altLang="en-US" sz="2700" dirty="0">
                <a:solidFill>
                  <a:schemeClr val="accent4">
                    <a:lumMod val="50000"/>
                  </a:schemeClr>
                </a:solidFill>
                <a:latin typeface="Bahnschrift" panose="020B0502040204020203" pitchFamily="34" charset="0"/>
                <a:ea typeface="方正卡通简体" panose="03000509000000000000" pitchFamily="65" charset="-122"/>
              </a:rPr>
              <a:t>的字符串。一篇文档可以表示为一个或多个</a:t>
            </a:r>
            <a:r>
              <a:rPr lang="en-US" altLang="zh-CN" sz="2700" dirty="0">
                <a:solidFill>
                  <a:schemeClr val="accent4">
                    <a:lumMod val="50000"/>
                  </a:schemeClr>
                </a:solidFill>
                <a:latin typeface="Bahnschrift" panose="020B0502040204020203" pitchFamily="34" charset="0"/>
                <a:ea typeface="方正卡通简体" panose="03000509000000000000" pitchFamily="65" charset="-122"/>
              </a:rPr>
              <a:t>k-shingle</a:t>
            </a:r>
            <a:r>
              <a:rPr lang="zh-CN" altLang="en-US" sz="2700" dirty="0">
                <a:solidFill>
                  <a:schemeClr val="accent4">
                    <a:lumMod val="50000"/>
                  </a:schemeClr>
                </a:solidFill>
                <a:latin typeface="Bahnschrift" panose="020B0502040204020203" pitchFamily="34" charset="0"/>
                <a:ea typeface="方正卡通简体" panose="03000509000000000000" pitchFamily="65" charset="-122"/>
              </a:rPr>
              <a:t>的集合。</a:t>
            </a:r>
            <a:endParaRPr lang="en-US" altLang="zh-CN" sz="2700" dirty="0">
              <a:solidFill>
                <a:schemeClr val="accent4">
                  <a:lumMod val="50000"/>
                </a:schemeClr>
              </a:solidFill>
              <a:latin typeface="Bahnschrift" panose="020B0502040204020203" pitchFamily="34" charset="0"/>
              <a:ea typeface="方正卡通简体" panose="03000509000000000000" pitchFamily="65" charset="-122"/>
            </a:endParaRPr>
          </a:p>
          <a:p>
            <a:pPr marL="89154" indent="0" algn="just">
              <a:buNone/>
            </a:pPr>
            <a:r>
              <a:rPr lang="zh-CN" altLang="en-US" sz="3000" dirty="0">
                <a:solidFill>
                  <a:schemeClr val="accent4">
                    <a:lumMod val="50000"/>
                  </a:schemeClr>
                </a:solidFill>
                <a:latin typeface="Bahnschrift" panose="020B0502040204020203" pitchFamily="34" charset="0"/>
                <a:ea typeface="文道楷体" panose="02010600040101010101" pitchFamily="2" charset="-122"/>
              </a:rPr>
              <a:t>例</a:t>
            </a:r>
            <a:r>
              <a:rPr lang="en-US" altLang="zh-CN" sz="3000" dirty="0">
                <a:solidFill>
                  <a:schemeClr val="accent4">
                    <a:lumMod val="50000"/>
                  </a:schemeClr>
                </a:solidFill>
                <a:latin typeface="Bahnschrift" panose="020B0502040204020203" pitchFamily="34" charset="0"/>
                <a:ea typeface="文道楷体" panose="02010600040101010101" pitchFamily="2" charset="-122"/>
              </a:rPr>
              <a:t>3.3  </a:t>
            </a:r>
            <a:r>
              <a:rPr lang="zh-CN" altLang="en-US" sz="3000" dirty="0">
                <a:solidFill>
                  <a:schemeClr val="accent4">
                    <a:lumMod val="50000"/>
                  </a:schemeClr>
                </a:solidFill>
                <a:latin typeface="Bahnschrift" panose="020B0502040204020203" pitchFamily="34" charset="0"/>
                <a:ea typeface="文道楷体" panose="02010600040101010101" pitchFamily="2" charset="-122"/>
              </a:rPr>
              <a:t>假设文档为字符串</a:t>
            </a:r>
            <a:r>
              <a:rPr lang="en-US" altLang="zh-CN" sz="3000" dirty="0" err="1">
                <a:solidFill>
                  <a:schemeClr val="accent4">
                    <a:lumMod val="50000"/>
                  </a:schemeClr>
                </a:solidFill>
                <a:latin typeface="Bahnschrift" panose="020B0502040204020203" pitchFamily="34" charset="0"/>
                <a:ea typeface="文道楷体" panose="02010600040101010101" pitchFamily="2" charset="-122"/>
              </a:rPr>
              <a:t>abcdabd</a:t>
            </a:r>
            <a:r>
              <a:rPr lang="en-US" altLang="zh-CN" sz="3000" dirty="0">
                <a:solidFill>
                  <a:schemeClr val="accent4">
                    <a:lumMod val="50000"/>
                  </a:schemeClr>
                </a:solidFill>
                <a:latin typeface="Bahnschrift" panose="020B0502040204020203" pitchFamily="34" charset="0"/>
                <a:ea typeface="文道楷体" panose="02010600040101010101" pitchFamily="2" charset="-122"/>
              </a:rPr>
              <a:t>, k=2</a:t>
            </a:r>
            <a:r>
              <a:rPr lang="zh-CN" altLang="en-US" sz="3000" dirty="0">
                <a:solidFill>
                  <a:schemeClr val="accent4">
                    <a:lumMod val="50000"/>
                  </a:schemeClr>
                </a:solidFill>
                <a:latin typeface="Bahnschrift" panose="020B0502040204020203" pitchFamily="34" charset="0"/>
                <a:ea typeface="文道楷体" panose="02010600040101010101" pitchFamily="2" charset="-122"/>
              </a:rPr>
              <a:t>，则所有</a:t>
            </a:r>
            <a:r>
              <a:rPr lang="en-US" altLang="zh-CN" sz="3000" dirty="0">
                <a:solidFill>
                  <a:schemeClr val="accent4">
                    <a:lumMod val="50000"/>
                  </a:schemeClr>
                </a:solidFill>
                <a:latin typeface="Bahnschrift" panose="020B0502040204020203" pitchFamily="34" charset="0"/>
                <a:ea typeface="文道楷体" panose="02010600040101010101" pitchFamily="2" charset="-122"/>
              </a:rPr>
              <a:t>2-shingle</a:t>
            </a:r>
            <a:r>
              <a:rPr lang="zh-CN" altLang="en-US" sz="3000" dirty="0">
                <a:solidFill>
                  <a:schemeClr val="accent4">
                    <a:lumMod val="50000"/>
                  </a:schemeClr>
                </a:solidFill>
                <a:latin typeface="Bahnschrift" panose="020B0502040204020203" pitchFamily="34" charset="0"/>
                <a:ea typeface="文道楷体" panose="02010600040101010101" pitchFamily="2" charset="-122"/>
              </a:rPr>
              <a:t>组成的集合为</a:t>
            </a:r>
            <a:r>
              <a:rPr lang="en-US" altLang="zh-CN" sz="3000" dirty="0">
                <a:solidFill>
                  <a:schemeClr val="accent4">
                    <a:lumMod val="50000"/>
                  </a:schemeClr>
                </a:solidFill>
                <a:latin typeface="Bahnschrift" panose="020B0502040204020203" pitchFamily="34" charset="0"/>
                <a:ea typeface="文道楷体" panose="02010600040101010101" pitchFamily="2" charset="-122"/>
              </a:rPr>
              <a:t>{</a:t>
            </a:r>
            <a:r>
              <a:rPr lang="en-US" altLang="zh-CN" sz="3000" dirty="0" err="1">
                <a:solidFill>
                  <a:schemeClr val="accent4">
                    <a:lumMod val="50000"/>
                  </a:schemeClr>
                </a:solidFill>
                <a:latin typeface="Bahnschrift" panose="020B0502040204020203" pitchFamily="34" charset="0"/>
                <a:ea typeface="文道楷体" panose="02010600040101010101" pitchFamily="2" charset="-122"/>
              </a:rPr>
              <a:t>ab,bc,cd,da,bd</a:t>
            </a:r>
            <a:r>
              <a:rPr lang="en-US" altLang="zh-CN" sz="3000" dirty="0">
                <a:solidFill>
                  <a:schemeClr val="accent4">
                    <a:lumMod val="50000"/>
                  </a:schemeClr>
                </a:solidFill>
                <a:latin typeface="Bahnschrift" panose="020B0502040204020203" pitchFamily="34" charset="0"/>
                <a:ea typeface="文道楷体" panose="02010600040101010101" pitchFamily="2" charset="-122"/>
              </a:rPr>
              <a:t>}</a:t>
            </a:r>
            <a:r>
              <a:rPr lang="zh-CN" altLang="en-US" sz="3000" dirty="0">
                <a:solidFill>
                  <a:schemeClr val="accent4">
                    <a:lumMod val="50000"/>
                  </a:schemeClr>
                </a:solidFill>
                <a:latin typeface="Bahnschrift" panose="020B0502040204020203" pitchFamily="34" charset="0"/>
                <a:ea typeface="文道楷体" panose="02010600040101010101" pitchFamily="2" charset="-122"/>
              </a:rPr>
              <a:t>。</a:t>
            </a:r>
            <a:endParaRPr lang="en-US" altLang="zh-CN" sz="3000" dirty="0">
              <a:solidFill>
                <a:schemeClr val="accent4">
                  <a:lumMod val="50000"/>
                </a:schemeClr>
              </a:solidFill>
              <a:latin typeface="Bahnschrift" panose="020B0502040204020203" pitchFamily="34" charset="0"/>
              <a:ea typeface="文道楷体" panose="02010600040101010101" pitchFamily="2" charset="-122"/>
            </a:endParaRPr>
          </a:p>
          <a:p>
            <a:pPr marL="89154" indent="0">
              <a:buNone/>
            </a:pPr>
            <a:r>
              <a:rPr lang="zh-CN" altLang="en-US" sz="3000" dirty="0">
                <a:solidFill>
                  <a:srgbClr val="CC0066"/>
                </a:solidFill>
                <a:latin typeface="Bahnschrift" panose="020B0502040204020203" pitchFamily="34" charset="0"/>
                <a:ea typeface="文道楷体" panose="02010600040101010101" pitchFamily="2" charset="-122"/>
              </a:rPr>
              <a:t>注意</a:t>
            </a:r>
            <a:r>
              <a:rPr lang="en-US" altLang="zh-CN" sz="3000" dirty="0">
                <a:solidFill>
                  <a:srgbClr val="CC0066"/>
                </a:solidFill>
                <a:latin typeface="Bahnschrift" panose="020B0502040204020203" pitchFamily="34" charset="0"/>
                <a:ea typeface="文道楷体" panose="02010600040101010101" pitchFamily="2" charset="-122"/>
              </a:rPr>
              <a:t>ab</a:t>
            </a:r>
            <a:r>
              <a:rPr lang="zh-CN" altLang="en-US" sz="3000" dirty="0">
                <a:solidFill>
                  <a:srgbClr val="CC0066"/>
                </a:solidFill>
                <a:latin typeface="Bahnschrift" panose="020B0502040204020203" pitchFamily="34" charset="0"/>
                <a:ea typeface="文道楷体" panose="02010600040101010101" pitchFamily="2" charset="-122"/>
              </a:rPr>
              <a:t>在字符串里出现了两次，但是在集合里面只有一次</a:t>
            </a:r>
            <a:r>
              <a:rPr lang="zh-CN" altLang="en-US" sz="2700" dirty="0">
                <a:solidFill>
                  <a:srgbClr val="CC0066"/>
                </a:solidFill>
                <a:latin typeface="Bahnschrift" panose="020B0502040204020203" pitchFamily="34" charset="0"/>
                <a:ea typeface="文道楷体" panose="02010600040101010101" pitchFamily="2" charset="-122"/>
              </a:rPr>
              <a:t>。</a:t>
            </a:r>
            <a:endParaRPr lang="en-US" altLang="zh-CN" sz="2700" dirty="0">
              <a:solidFill>
                <a:srgbClr val="CC0066"/>
              </a:solidFill>
              <a:latin typeface="Bahnschrift" panose="020B0502040204020203" pitchFamily="34" charset="0"/>
              <a:ea typeface="文道楷体" panose="02010600040101010101" pitchFamily="2" charset="-122"/>
            </a:endParaRPr>
          </a:p>
        </p:txBody>
      </p:sp>
      <p:sp>
        <p:nvSpPr>
          <p:cNvPr id="3" name="文本框 2"/>
          <p:cNvSpPr txBox="1"/>
          <p:nvPr/>
        </p:nvSpPr>
        <p:spPr>
          <a:xfrm>
            <a:off x="685800" y="5410200"/>
            <a:ext cx="7620000" cy="1200329"/>
          </a:xfrm>
          <a:prstGeom prst="rect">
            <a:avLst/>
          </a:prstGeom>
          <a:noFill/>
        </p:spPr>
        <p:txBody>
          <a:bodyPr wrap="square" rtlCol="0">
            <a:spAutoFit/>
          </a:bodyPr>
          <a:lstStyle/>
          <a:p>
            <a:r>
              <a:rPr lang="zh-CN" altLang="en-US" sz="2400" dirty="0"/>
              <a:t>问题：一个</a:t>
            </a:r>
            <a:r>
              <a:rPr lang="en-US" altLang="zh-CN" sz="2400" dirty="0"/>
              <a:t>N</a:t>
            </a:r>
            <a:r>
              <a:rPr lang="zh-CN" altLang="en-US" sz="2400" dirty="0"/>
              <a:t>长的字符串，用</a:t>
            </a:r>
            <a:r>
              <a:rPr lang="en-US" altLang="zh-CN" sz="2400" dirty="0"/>
              <a:t>k-shingle</a:t>
            </a:r>
            <a:r>
              <a:rPr lang="zh-CN" altLang="en-US" sz="2400" dirty="0"/>
              <a:t>技术表示为集合，则该集合中最多有多少个元素？最少有多少个元素？假设</a:t>
            </a:r>
            <a:r>
              <a:rPr lang="en-US" altLang="zh-CN" sz="2400" dirty="0"/>
              <a:t>N</a:t>
            </a:r>
            <a:r>
              <a:rPr lang="zh-CN" altLang="en-US" sz="2400" dirty="0"/>
              <a:t>≥</a:t>
            </a:r>
            <a:r>
              <a:rPr lang="en-US" altLang="zh-CN" sz="2400" dirty="0"/>
              <a:t>k</a:t>
            </a:r>
            <a:r>
              <a:rPr lang="zh-CN" altLang="en-US" sz="2400" dirty="0"/>
              <a:t>。</a:t>
            </a:r>
          </a:p>
        </p:txBody>
      </p:sp>
      <p:sp>
        <p:nvSpPr>
          <p:cNvPr id="4" name="文本框 3">
            <a:extLst>
              <a:ext uri="{FF2B5EF4-FFF2-40B4-BE49-F238E27FC236}">
                <a16:creationId xmlns:a16="http://schemas.microsoft.com/office/drawing/2014/main" id="{1A617422-B37F-BAB3-E530-137F0D33ED7D}"/>
              </a:ext>
            </a:extLst>
          </p:cNvPr>
          <p:cNvSpPr txBox="1"/>
          <p:nvPr/>
        </p:nvSpPr>
        <p:spPr>
          <a:xfrm>
            <a:off x="3352800" y="6180267"/>
            <a:ext cx="609600" cy="369332"/>
          </a:xfrm>
          <a:prstGeom prst="rect">
            <a:avLst/>
          </a:prstGeom>
          <a:noFill/>
          <a:ln w="28575">
            <a:solidFill>
              <a:srgbClr val="FF0000"/>
            </a:solidFill>
          </a:ln>
        </p:spPr>
        <p:txBody>
          <a:bodyPr wrap="square" rtlCol="0">
            <a:spAutoFit/>
          </a:bodyPr>
          <a:lstStyle/>
          <a:p>
            <a:pPr algn="ctr"/>
            <a:r>
              <a:rPr kumimoji="1" lang="en-US" altLang="zh-CN" dirty="0">
                <a:solidFill>
                  <a:srgbClr val="FF0000"/>
                </a:solidFill>
              </a:rPr>
              <a:t>N-1</a:t>
            </a:r>
            <a:endParaRPr kumimoji="1" lang="zh-CN" altLang="en-US" dirty="0">
              <a:solidFill>
                <a:srgbClr val="FF0000"/>
              </a:solidFill>
            </a:endParaRPr>
          </a:p>
        </p:txBody>
      </p:sp>
      <p:sp>
        <p:nvSpPr>
          <p:cNvPr id="6" name="文本框 5">
            <a:extLst>
              <a:ext uri="{FF2B5EF4-FFF2-40B4-BE49-F238E27FC236}">
                <a16:creationId xmlns:a16="http://schemas.microsoft.com/office/drawing/2014/main" id="{1CC7D229-9004-9490-0310-4C484C522A3A}"/>
              </a:ext>
            </a:extLst>
          </p:cNvPr>
          <p:cNvSpPr txBox="1"/>
          <p:nvPr/>
        </p:nvSpPr>
        <p:spPr>
          <a:xfrm>
            <a:off x="6096000" y="6180267"/>
            <a:ext cx="609600" cy="369332"/>
          </a:xfrm>
          <a:prstGeom prst="rect">
            <a:avLst/>
          </a:prstGeom>
          <a:noFill/>
          <a:ln w="28575">
            <a:solidFill>
              <a:srgbClr val="FF0000"/>
            </a:solidFill>
          </a:ln>
        </p:spPr>
        <p:txBody>
          <a:bodyPr wrap="square" rtlCol="0">
            <a:spAutoFit/>
          </a:bodyPr>
          <a:lstStyle/>
          <a:p>
            <a:pPr algn="ctr"/>
            <a:r>
              <a:rPr kumimoji="1" lang="en-US" altLang="zh-CN" dirty="0">
                <a:solidFill>
                  <a:srgbClr val="FF0000"/>
                </a:solidFill>
              </a:rPr>
              <a:t>N/k</a:t>
            </a:r>
            <a:endParaRPr kumimoji="1" lang="zh-CN" altLang="en-US" dirty="0">
              <a:solidFill>
                <a:srgbClr val="FF0000"/>
              </a:solidFill>
            </a:endParaRPr>
          </a:p>
        </p:txBody>
      </p:sp>
    </p:spTree>
    <p:extLst>
      <p:ext uri="{BB962C8B-B14F-4D97-AF65-F5344CB8AC3E}">
        <p14:creationId xmlns:p14="http://schemas.microsoft.com/office/powerpoint/2010/main" val="1577968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34</a:t>
            </a:fld>
            <a:endParaRPr lang="en-US"/>
          </a:p>
        </p:txBody>
      </p:sp>
      <p:sp>
        <p:nvSpPr>
          <p:cNvPr id="13" name="内容占位符 2"/>
          <p:cNvSpPr>
            <a:spLocks noGrp="1"/>
          </p:cNvSpPr>
          <p:nvPr>
            <p:ph idx="1"/>
          </p:nvPr>
        </p:nvSpPr>
        <p:spPr>
          <a:xfrm>
            <a:off x="285750" y="1655065"/>
            <a:ext cx="8020050" cy="4136135"/>
          </a:xfrm>
        </p:spPr>
        <p:txBody>
          <a:bodyPr>
            <a:normAutofit/>
          </a:bodyPr>
          <a:lstStyle/>
          <a:p>
            <a:pPr marL="89154" indent="0">
              <a:buNone/>
            </a:pPr>
            <a:r>
              <a:rPr lang="en-US" altLang="zh-CN" sz="2700" dirty="0">
                <a:latin typeface="Bahnschrift" panose="020B0502040204020203" pitchFamily="34" charset="0"/>
              </a:rPr>
              <a:t>3.2.1  k-shingle</a:t>
            </a:r>
          </a:p>
          <a:p>
            <a:pPr marL="89154" indent="0" algn="just">
              <a:buNone/>
            </a:pPr>
            <a:r>
              <a:rPr lang="zh-CN" altLang="en-US" sz="3000" dirty="0">
                <a:solidFill>
                  <a:schemeClr val="accent4">
                    <a:lumMod val="50000"/>
                  </a:schemeClr>
                </a:solidFill>
                <a:latin typeface="Bahnschrift" panose="020B0502040204020203" pitchFamily="34" charset="0"/>
                <a:ea typeface="文道楷体" panose="02010600040101010101" pitchFamily="2" charset="-122"/>
              </a:rPr>
              <a:t>例</a:t>
            </a:r>
            <a:r>
              <a:rPr lang="en-US" altLang="zh-CN" sz="3000" dirty="0">
                <a:solidFill>
                  <a:schemeClr val="accent4">
                    <a:lumMod val="50000"/>
                  </a:schemeClr>
                </a:solidFill>
                <a:latin typeface="Bahnschrift" panose="020B0502040204020203" pitchFamily="34" charset="0"/>
                <a:ea typeface="文道楷体" panose="02010600040101010101" pitchFamily="2" charset="-122"/>
              </a:rPr>
              <a:t>3.4 </a:t>
            </a:r>
            <a:r>
              <a:rPr lang="zh-CN" altLang="en-US" sz="3000" dirty="0">
                <a:solidFill>
                  <a:schemeClr val="accent4">
                    <a:lumMod val="50000"/>
                  </a:schemeClr>
                </a:solidFill>
                <a:latin typeface="Bahnschrift" panose="020B0502040204020203" pitchFamily="34" charset="0"/>
                <a:ea typeface="文道楷体" panose="02010600040101010101" pitchFamily="2" charset="-122"/>
              </a:rPr>
              <a:t>对于下面的两个句子</a:t>
            </a:r>
            <a:r>
              <a:rPr lang="en-US" altLang="zh-CN" sz="3000" dirty="0">
                <a:solidFill>
                  <a:schemeClr val="accent4">
                    <a:lumMod val="50000"/>
                  </a:schemeClr>
                </a:solidFill>
                <a:latin typeface="Bahnschrift" panose="020B0502040204020203" pitchFamily="34" charset="0"/>
                <a:ea typeface="文道楷体" panose="02010600040101010101" pitchFamily="2" charset="-122"/>
              </a:rPr>
              <a:t>“The plane was ready for touch down”</a:t>
            </a:r>
            <a:r>
              <a:rPr lang="zh-CN" altLang="en-US" sz="3000" dirty="0">
                <a:solidFill>
                  <a:schemeClr val="accent4">
                    <a:lumMod val="50000"/>
                  </a:schemeClr>
                </a:solidFill>
                <a:latin typeface="Bahnschrift" panose="020B0502040204020203" pitchFamily="34" charset="0"/>
                <a:ea typeface="文道楷体" panose="02010600040101010101" pitchFamily="2" charset="-122"/>
              </a:rPr>
              <a:t>和“</a:t>
            </a:r>
            <a:r>
              <a:rPr lang="en-US" altLang="zh-CN" sz="3000" dirty="0">
                <a:solidFill>
                  <a:schemeClr val="accent4">
                    <a:lumMod val="50000"/>
                  </a:schemeClr>
                </a:solidFill>
                <a:latin typeface="Bahnschrift" panose="020B0502040204020203" pitchFamily="34" charset="0"/>
                <a:ea typeface="文道楷体" panose="02010600040101010101" pitchFamily="2" charset="-122"/>
              </a:rPr>
              <a:t>The quarterback scored a touchdown”</a:t>
            </a:r>
            <a:r>
              <a:rPr lang="zh-CN" altLang="en-US" sz="3000" dirty="0">
                <a:solidFill>
                  <a:schemeClr val="accent4">
                    <a:lumMod val="50000"/>
                  </a:schemeClr>
                </a:solidFill>
                <a:latin typeface="Bahnschrift" panose="020B0502040204020203" pitchFamily="34" charset="0"/>
                <a:ea typeface="文道楷体" panose="02010600040101010101" pitchFamily="2" charset="-122"/>
              </a:rPr>
              <a:t>，选择</a:t>
            </a:r>
            <a:r>
              <a:rPr lang="en-US" altLang="zh-CN" sz="3000" dirty="0">
                <a:solidFill>
                  <a:schemeClr val="accent4">
                    <a:lumMod val="50000"/>
                  </a:schemeClr>
                </a:solidFill>
                <a:latin typeface="Bahnschrift" panose="020B0502040204020203" pitchFamily="34" charset="0"/>
                <a:ea typeface="文道楷体" panose="02010600040101010101" pitchFamily="2" charset="-122"/>
              </a:rPr>
              <a:t>k=9</a:t>
            </a:r>
            <a:r>
              <a:rPr lang="zh-CN" altLang="en-US" sz="3000" dirty="0">
                <a:solidFill>
                  <a:schemeClr val="accent4">
                    <a:lumMod val="50000"/>
                  </a:schemeClr>
                </a:solidFill>
                <a:latin typeface="Bahnschrift" panose="020B0502040204020203" pitchFamily="34" charset="0"/>
                <a:ea typeface="文道楷体" panose="02010600040101010101" pitchFamily="2" charset="-122"/>
              </a:rPr>
              <a:t>：</a:t>
            </a:r>
            <a:endParaRPr lang="en-US" altLang="zh-CN" sz="3000" dirty="0">
              <a:solidFill>
                <a:schemeClr val="accent4">
                  <a:lumMod val="50000"/>
                </a:schemeClr>
              </a:solidFill>
              <a:latin typeface="Bahnschrift" panose="020B0502040204020203" pitchFamily="34" charset="0"/>
              <a:ea typeface="文道楷体" panose="02010600040101010101" pitchFamily="2" charset="-122"/>
            </a:endParaRPr>
          </a:p>
          <a:p>
            <a:pPr algn="just"/>
            <a:r>
              <a:rPr lang="zh-CN" altLang="en-US" sz="2700" dirty="0">
                <a:solidFill>
                  <a:srgbClr val="CC0066"/>
                </a:solidFill>
                <a:latin typeface="Bahnschrift" panose="020B0502040204020203" pitchFamily="34" charset="0"/>
                <a:ea typeface="文道楷体" panose="02010600040101010101" pitchFamily="2" charset="-122"/>
              </a:rPr>
              <a:t>如果保留空格，那么前面的句子包含</a:t>
            </a:r>
            <a:r>
              <a:rPr lang="en-US" altLang="zh-CN" sz="2700" dirty="0">
                <a:solidFill>
                  <a:srgbClr val="CC0066"/>
                </a:solidFill>
                <a:latin typeface="Bahnschrift" panose="020B0502040204020203" pitchFamily="34" charset="0"/>
                <a:ea typeface="文道楷体" panose="02010600040101010101" pitchFamily="2" charset="-122"/>
              </a:rPr>
              <a:t>shingle “touch </a:t>
            </a:r>
            <a:r>
              <a:rPr lang="en-US" altLang="zh-CN" sz="2700" dirty="0" err="1">
                <a:solidFill>
                  <a:srgbClr val="CC0066"/>
                </a:solidFill>
                <a:latin typeface="Bahnschrift" panose="020B0502040204020203" pitchFamily="34" charset="0"/>
                <a:ea typeface="文道楷体" panose="02010600040101010101" pitchFamily="2" charset="-122"/>
              </a:rPr>
              <a:t>dow</a:t>
            </a:r>
            <a:r>
              <a:rPr lang="en-US" altLang="zh-CN" sz="2700" dirty="0">
                <a:solidFill>
                  <a:srgbClr val="CC0066"/>
                </a:solidFill>
                <a:latin typeface="Bahnschrift" panose="020B0502040204020203" pitchFamily="34" charset="0"/>
                <a:ea typeface="文道楷体" panose="02010600040101010101" pitchFamily="2" charset="-122"/>
              </a:rPr>
              <a:t>”</a:t>
            </a:r>
            <a:r>
              <a:rPr lang="zh-CN" altLang="en-US" sz="2700" dirty="0">
                <a:solidFill>
                  <a:srgbClr val="CC0066"/>
                </a:solidFill>
                <a:latin typeface="Bahnschrift" panose="020B0502040204020203" pitchFamily="34" charset="0"/>
                <a:ea typeface="文道楷体" panose="02010600040101010101" pitchFamily="2" charset="-122"/>
              </a:rPr>
              <a:t>和</a:t>
            </a:r>
            <a:r>
              <a:rPr lang="en-US" altLang="zh-CN" sz="2700" dirty="0">
                <a:solidFill>
                  <a:srgbClr val="CC0066"/>
                </a:solidFill>
                <a:latin typeface="Bahnschrift" panose="020B0502040204020203" pitchFamily="34" charset="0"/>
                <a:ea typeface="文道楷体" panose="02010600040101010101" pitchFamily="2" charset="-122"/>
              </a:rPr>
              <a:t>”ouch down”</a:t>
            </a:r>
            <a:r>
              <a:rPr lang="zh-CN" altLang="en-US" sz="2700" dirty="0">
                <a:solidFill>
                  <a:srgbClr val="CC0066"/>
                </a:solidFill>
                <a:latin typeface="Bahnschrift" panose="020B0502040204020203" pitchFamily="34" charset="0"/>
                <a:ea typeface="文道楷体" panose="02010600040101010101" pitchFamily="2" charset="-122"/>
              </a:rPr>
              <a:t>，后面句子包含</a:t>
            </a:r>
            <a:r>
              <a:rPr lang="en-US" altLang="zh-CN" sz="2700" dirty="0">
                <a:solidFill>
                  <a:srgbClr val="CC0066"/>
                </a:solidFill>
                <a:latin typeface="Bahnschrift" panose="020B0502040204020203" pitchFamily="34" charset="0"/>
                <a:ea typeface="文道楷体" panose="02010600040101010101" pitchFamily="2" charset="-122"/>
              </a:rPr>
              <a:t>shingle ”touchdown”</a:t>
            </a:r>
          </a:p>
          <a:p>
            <a:pPr algn="just"/>
            <a:r>
              <a:rPr lang="zh-CN" altLang="en-US" sz="2700" dirty="0">
                <a:solidFill>
                  <a:srgbClr val="CC0066"/>
                </a:solidFill>
                <a:latin typeface="Bahnschrift" panose="020B0502040204020203" pitchFamily="34" charset="0"/>
                <a:ea typeface="文道楷体" panose="02010600040101010101" pitchFamily="2" charset="-122"/>
              </a:rPr>
              <a:t> 如果都去掉空格的话，两者都包含“</a:t>
            </a:r>
            <a:r>
              <a:rPr lang="en-US" altLang="zh-CN" sz="2700" dirty="0">
                <a:solidFill>
                  <a:srgbClr val="CC0066"/>
                </a:solidFill>
                <a:latin typeface="Bahnschrift" panose="020B0502040204020203" pitchFamily="34" charset="0"/>
                <a:ea typeface="文道楷体" panose="02010600040101010101" pitchFamily="2" charset="-122"/>
              </a:rPr>
              <a:t>touchdown”</a:t>
            </a:r>
            <a:r>
              <a:rPr lang="zh-CN" altLang="en-US" sz="2700" dirty="0">
                <a:solidFill>
                  <a:srgbClr val="CC0066"/>
                </a:solidFill>
                <a:latin typeface="Bahnschrift" panose="020B0502040204020203" pitchFamily="34" charset="0"/>
                <a:ea typeface="文道楷体" panose="02010600040101010101" pitchFamily="2" charset="-122"/>
              </a:rPr>
              <a:t>，在字面上存在一定的相似度。</a:t>
            </a:r>
          </a:p>
        </p:txBody>
      </p:sp>
    </p:spTree>
    <p:extLst>
      <p:ext uri="{BB962C8B-B14F-4D97-AF65-F5344CB8AC3E}">
        <p14:creationId xmlns:p14="http://schemas.microsoft.com/office/powerpoint/2010/main" val="36500617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35</a:t>
            </a:fld>
            <a:endParaRPr lang="en-US"/>
          </a:p>
        </p:txBody>
      </p:sp>
      <p:sp>
        <p:nvSpPr>
          <p:cNvPr id="13" name="内容占位符 2"/>
          <p:cNvSpPr>
            <a:spLocks noGrp="1"/>
          </p:cNvSpPr>
          <p:nvPr>
            <p:ph idx="1"/>
          </p:nvPr>
        </p:nvSpPr>
        <p:spPr>
          <a:xfrm>
            <a:off x="285750" y="1655065"/>
            <a:ext cx="8743950" cy="4593335"/>
          </a:xfrm>
        </p:spPr>
        <p:txBody>
          <a:bodyPr>
            <a:normAutofit/>
          </a:bodyPr>
          <a:lstStyle/>
          <a:p>
            <a:pPr marL="89154" indent="0">
              <a:buNone/>
            </a:pPr>
            <a:r>
              <a:rPr lang="en-US" altLang="zh-CN" sz="2700" dirty="0">
                <a:latin typeface="Bahnschrift" panose="020B0502040204020203" pitchFamily="34" charset="0"/>
              </a:rPr>
              <a:t>3.2.1  k-shingle</a:t>
            </a:r>
          </a:p>
          <a:p>
            <a:pPr marL="89154" indent="0">
              <a:buNone/>
            </a:pPr>
            <a:r>
              <a:rPr lang="zh-CN" altLang="en-US" sz="3000" dirty="0">
                <a:solidFill>
                  <a:srgbClr val="CC0066"/>
                </a:solidFill>
                <a:latin typeface="Bahnschrift" panose="020B0502040204020203" pitchFamily="34" charset="0"/>
                <a:ea typeface="文道楷体" panose="02010600040101010101" pitchFamily="2" charset="-122"/>
              </a:rPr>
              <a:t>中文存在特殊性</a:t>
            </a:r>
            <a:endParaRPr lang="en-US" altLang="zh-CN" sz="3000" dirty="0">
              <a:solidFill>
                <a:srgbClr val="CC0066"/>
              </a:solidFill>
              <a:latin typeface="Bahnschrift" panose="020B0502040204020203" pitchFamily="34" charset="0"/>
              <a:ea typeface="文道楷体" panose="02010600040101010101" pitchFamily="2" charset="-122"/>
            </a:endParaRPr>
          </a:p>
          <a:p>
            <a:pPr marL="89154" indent="0">
              <a:buNone/>
            </a:pPr>
            <a:r>
              <a:rPr lang="zh-CN" altLang="en-US" dirty="0">
                <a:latin typeface="宋体" panose="02010600030101010101" pitchFamily="2" charset="-122"/>
                <a:ea typeface="宋体" panose="02010600030101010101" pitchFamily="2" charset="-122"/>
              </a:rPr>
              <a:t>句子是单词的组合</a:t>
            </a:r>
            <a:r>
              <a:rPr lang="zh-CN" altLang="en-US" b="1"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词是承载语义的最小单元，由词构成语句，又由语句构成篇章。但是，中文文本是由连续的字序列构成，词与词之间是没有天然的分隔符，所以中文分词相对来说困难很多。如：</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南京市</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长江</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大桥</a:t>
            </a:r>
          </a:p>
          <a:p>
            <a:r>
              <a:rPr lang="zh-CN" altLang="en-US" dirty="0">
                <a:latin typeface="宋体" panose="02010600030101010101" pitchFamily="2" charset="-122"/>
                <a:ea typeface="宋体" panose="02010600030101010101" pitchFamily="2" charset="-122"/>
              </a:rPr>
              <a:t>南京</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市长</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江大桥</a:t>
            </a:r>
          </a:p>
          <a:p>
            <a:pPr marL="89154" indent="0">
              <a:buNone/>
            </a:pPr>
            <a:r>
              <a:rPr lang="zh-CN" altLang="en-US" dirty="0">
                <a:latin typeface="宋体" panose="02010600030101010101" pitchFamily="2" charset="-122"/>
                <a:ea typeface="宋体" panose="02010600030101010101" pitchFamily="2" charset="-122"/>
              </a:rPr>
              <a:t>中文分词目前来说基本上都还是基于分词用的词典来进行分词的，将字和字组成不同的词然后放入词典中查找。</a:t>
            </a:r>
            <a:endParaRPr lang="zh-CN" altLang="en-US" sz="3000" dirty="0">
              <a:solidFill>
                <a:schemeClr val="accent4">
                  <a:lumMod val="50000"/>
                </a:schemeClr>
              </a:solidFill>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2570327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36</a:t>
            </a:fld>
            <a:endParaRPr lang="en-US"/>
          </a:p>
        </p:txBody>
      </p:sp>
      <p:sp>
        <p:nvSpPr>
          <p:cNvPr id="13" name="内容占位符 2"/>
          <p:cNvSpPr>
            <a:spLocks noGrp="1"/>
          </p:cNvSpPr>
          <p:nvPr>
            <p:ph idx="1"/>
          </p:nvPr>
        </p:nvSpPr>
        <p:spPr>
          <a:xfrm>
            <a:off x="285750" y="1655065"/>
            <a:ext cx="8743950" cy="3450335"/>
          </a:xfrm>
        </p:spPr>
        <p:txBody>
          <a:bodyPr>
            <a:normAutofit/>
          </a:bodyPr>
          <a:lstStyle/>
          <a:p>
            <a:pPr marL="89154" indent="0">
              <a:buNone/>
            </a:pPr>
            <a:r>
              <a:rPr lang="en-US" altLang="zh-CN" sz="2700" dirty="0">
                <a:latin typeface="Bahnschrift" panose="020B0502040204020203" pitchFamily="34" charset="0"/>
              </a:rPr>
              <a:t>3.2.1  k-shingle</a:t>
            </a:r>
          </a:p>
          <a:p>
            <a:pPr marL="89154" indent="0">
              <a:buNone/>
            </a:pPr>
            <a:r>
              <a:rPr lang="zh-CN" altLang="en-US" sz="3000" dirty="0">
                <a:solidFill>
                  <a:srgbClr val="CC0066"/>
                </a:solidFill>
                <a:latin typeface="Bahnschrift" panose="020B0502040204020203" pitchFamily="34" charset="0"/>
                <a:ea typeface="文道楷体" panose="02010600040101010101" pitchFamily="2" charset="-122"/>
              </a:rPr>
              <a:t>中文存在特殊性</a:t>
            </a:r>
            <a:endParaRPr lang="en-US" altLang="zh-CN" sz="3000" dirty="0">
              <a:solidFill>
                <a:srgbClr val="CC0066"/>
              </a:solidFill>
              <a:latin typeface="Bahnschrift" panose="020B0502040204020203" pitchFamily="34" charset="0"/>
              <a:ea typeface="文道楷体" panose="02010600040101010101" pitchFamily="2" charset="-122"/>
            </a:endParaRPr>
          </a:p>
          <a:p>
            <a:pPr marL="89154" indent="0">
              <a:buNone/>
            </a:pPr>
            <a:r>
              <a:rPr lang="zh-CN" altLang="en-US" sz="3000" dirty="0">
                <a:solidFill>
                  <a:schemeClr val="accent4">
                    <a:lumMod val="50000"/>
                  </a:schemeClr>
                </a:solidFill>
                <a:latin typeface="Bahnschrift" panose="020B0502040204020203" pitchFamily="34" charset="0"/>
                <a:ea typeface="文道楷体" panose="02010600040101010101" pitchFamily="2" charset="-122"/>
              </a:rPr>
              <a:t>中文分词技术有较多研究和软件，较成功的是基于</a:t>
            </a:r>
            <a:r>
              <a:rPr lang="en-US" altLang="zh-CN" sz="3000" dirty="0">
                <a:solidFill>
                  <a:schemeClr val="accent4">
                    <a:lumMod val="50000"/>
                  </a:schemeClr>
                </a:solidFill>
                <a:latin typeface="Bahnschrift" panose="020B0502040204020203" pitchFamily="34" charset="0"/>
                <a:ea typeface="文道楷体" panose="02010600040101010101" pitchFamily="2" charset="-122"/>
              </a:rPr>
              <a:t>lucene2.0</a:t>
            </a:r>
            <a:r>
              <a:rPr lang="zh-CN" altLang="en-US" sz="3000" dirty="0">
                <a:solidFill>
                  <a:schemeClr val="accent4">
                    <a:lumMod val="50000"/>
                  </a:schemeClr>
                </a:solidFill>
                <a:latin typeface="Bahnschrift" panose="020B0502040204020203" pitchFamily="34" charset="0"/>
                <a:ea typeface="文道楷体" panose="02010600040101010101" pitchFamily="2" charset="-122"/>
              </a:rPr>
              <a:t>的</a:t>
            </a:r>
            <a:r>
              <a:rPr lang="en-US" altLang="zh-CN" sz="3000" dirty="0" err="1">
                <a:solidFill>
                  <a:schemeClr val="accent4">
                    <a:lumMod val="50000"/>
                  </a:schemeClr>
                </a:solidFill>
                <a:latin typeface="Bahnschrift" panose="020B0502040204020203" pitchFamily="34" charset="0"/>
                <a:ea typeface="文道楷体" panose="02010600040101010101" pitchFamily="2" charset="-122"/>
              </a:rPr>
              <a:t>IKAnalyzer</a:t>
            </a:r>
            <a:r>
              <a:rPr lang="zh-CN" altLang="en-US" sz="3000" dirty="0">
                <a:solidFill>
                  <a:schemeClr val="accent4">
                    <a:lumMod val="50000"/>
                  </a:schemeClr>
                </a:solidFill>
                <a:latin typeface="Bahnschrift" panose="020B0502040204020203" pitchFamily="34" charset="0"/>
                <a:ea typeface="文道楷体" panose="02010600040101010101" pitchFamily="2" charset="-122"/>
              </a:rPr>
              <a:t>，实现了以词典分词为基础的正反向全切分算法，其召回率比普通的基于词典的算法要大得多，且该软件是开源的，应用非常快捷。此外，还有中科院和哈工大的中文分词技术。</a:t>
            </a:r>
          </a:p>
        </p:txBody>
      </p:sp>
      <p:sp>
        <p:nvSpPr>
          <p:cNvPr id="3" name="文本框 2">
            <a:extLst>
              <a:ext uri="{FF2B5EF4-FFF2-40B4-BE49-F238E27FC236}">
                <a16:creationId xmlns:a16="http://schemas.microsoft.com/office/drawing/2014/main" id="{F1E51930-12BD-B182-6A25-8E7661C9D955}"/>
              </a:ext>
            </a:extLst>
          </p:cNvPr>
          <p:cNvSpPr txBox="1"/>
          <p:nvPr/>
        </p:nvSpPr>
        <p:spPr>
          <a:xfrm>
            <a:off x="1714500" y="5281214"/>
            <a:ext cx="5715000" cy="830997"/>
          </a:xfrm>
          <a:prstGeom prst="rect">
            <a:avLst/>
          </a:prstGeom>
          <a:noFill/>
        </p:spPr>
        <p:txBody>
          <a:bodyPr wrap="square" rtlCol="0">
            <a:spAutoFit/>
          </a:bodyPr>
          <a:lstStyle/>
          <a:p>
            <a:r>
              <a:rPr kumimoji="1" lang="zh-CN" altLang="en-US" sz="2400" dirty="0"/>
              <a:t>类似软件和库还有北大研发的</a:t>
            </a:r>
            <a:r>
              <a:rPr kumimoji="1" lang="en-US" altLang="zh-CN" sz="2400" b="1" dirty="0">
                <a:solidFill>
                  <a:srgbClr val="008000"/>
                </a:solidFill>
              </a:rPr>
              <a:t>ICTCLAS</a:t>
            </a:r>
            <a:r>
              <a:rPr kumimoji="1" lang="zh-CN" altLang="en-US" sz="2400" dirty="0"/>
              <a:t>，可实现依据中文表达习惯的中文分词</a:t>
            </a:r>
          </a:p>
        </p:txBody>
      </p:sp>
    </p:spTree>
    <p:extLst>
      <p:ext uri="{BB962C8B-B14F-4D97-AF65-F5344CB8AC3E}">
        <p14:creationId xmlns:p14="http://schemas.microsoft.com/office/powerpoint/2010/main" val="4051268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37</a:t>
            </a:fld>
            <a:endParaRPr lang="en-US"/>
          </a:p>
        </p:txBody>
      </p:sp>
      <p:sp>
        <p:nvSpPr>
          <p:cNvPr id="13" name="内容占位符 2"/>
          <p:cNvSpPr>
            <a:spLocks noGrp="1"/>
          </p:cNvSpPr>
          <p:nvPr>
            <p:ph idx="1"/>
          </p:nvPr>
        </p:nvSpPr>
        <p:spPr>
          <a:xfrm>
            <a:off x="285750" y="1655065"/>
            <a:ext cx="8743950" cy="3943351"/>
          </a:xfrm>
        </p:spPr>
        <p:txBody>
          <a:bodyPr>
            <a:normAutofit fontScale="70000" lnSpcReduction="20000"/>
          </a:bodyPr>
          <a:lstStyle/>
          <a:p>
            <a:pPr marL="89154" indent="0">
              <a:buNone/>
            </a:pPr>
            <a:r>
              <a:rPr lang="en-US" altLang="zh-CN" sz="2700" dirty="0">
                <a:latin typeface="Bahnschrift" panose="020B0502040204020203" pitchFamily="34" charset="0"/>
              </a:rPr>
              <a:t>3.2.1  k-shingling</a:t>
            </a:r>
          </a:p>
          <a:p>
            <a:pPr marL="89154" indent="0">
              <a:buNone/>
            </a:pPr>
            <a:r>
              <a:rPr lang="zh-CN" altLang="en-US" sz="3000" dirty="0">
                <a:solidFill>
                  <a:srgbClr val="CC0066"/>
                </a:solidFill>
                <a:latin typeface="Bahnschrift" panose="020B0502040204020203" pitchFamily="34" charset="0"/>
                <a:ea typeface="文道楷体" panose="02010600040101010101" pitchFamily="2" charset="-122"/>
              </a:rPr>
              <a:t>中文 </a:t>
            </a:r>
            <a:r>
              <a:rPr lang="en-US" altLang="zh-CN" sz="3000" dirty="0">
                <a:solidFill>
                  <a:srgbClr val="CC0066"/>
                </a:solidFill>
                <a:latin typeface="Bahnschrift" panose="020B0502040204020203" pitchFamily="34" charset="0"/>
                <a:ea typeface="文道楷体" panose="02010600040101010101" pitchFamily="2" charset="-122"/>
              </a:rPr>
              <a:t>shingling</a:t>
            </a:r>
          </a:p>
          <a:p>
            <a:pPr marL="89154" indent="0">
              <a:buNone/>
            </a:pPr>
            <a:endParaRPr lang="en-US" altLang="zh-CN" sz="3000" dirty="0">
              <a:solidFill>
                <a:srgbClr val="CC0066"/>
              </a:solidFill>
              <a:latin typeface="Bahnschrift" panose="020B0502040204020203" pitchFamily="34" charset="0"/>
              <a:ea typeface="文道楷体" panose="02010600040101010101" pitchFamily="2" charset="-122"/>
            </a:endParaRPr>
          </a:p>
          <a:p>
            <a:pPr marL="89154" indent="0">
              <a:buNone/>
            </a:pPr>
            <a:r>
              <a:rPr lang="zh-CN" altLang="en-US" sz="3075" dirty="0">
                <a:solidFill>
                  <a:srgbClr val="002060"/>
                </a:solidFill>
                <a:latin typeface="Bahnschrift" panose="020B0502040204020203" pitchFamily="34" charset="0"/>
                <a:ea typeface="方正卡通简体" panose="03000509000000000000" pitchFamily="65" charset="-122"/>
              </a:rPr>
              <a:t>示例：</a:t>
            </a:r>
            <a:r>
              <a:rPr lang="zh-CN" altLang="zh-CN" sz="3075" dirty="0">
                <a:solidFill>
                  <a:srgbClr val="002060"/>
                </a:solidFill>
                <a:latin typeface="Bahnschrift" panose="020B0502040204020203" pitchFamily="34" charset="0"/>
                <a:ea typeface="方正卡通简体" panose="03000509000000000000" pitchFamily="65" charset="-122"/>
              </a:rPr>
              <a:t>待分词的文本：</a:t>
            </a:r>
            <a:r>
              <a:rPr lang="zh-CN" altLang="en-US" sz="3075" dirty="0">
                <a:solidFill>
                  <a:srgbClr val="002060"/>
                </a:solidFill>
                <a:latin typeface="Bahnschrift" panose="020B0502040204020203" pitchFamily="34" charset="0"/>
                <a:ea typeface="方正卡通简体" panose="03000509000000000000" pitchFamily="65" charset="-122"/>
              </a:rPr>
              <a:t>公安</a:t>
            </a:r>
            <a:r>
              <a:rPr lang="zh-CN" altLang="zh-CN" sz="3075" dirty="0">
                <a:solidFill>
                  <a:srgbClr val="002060"/>
                </a:solidFill>
                <a:latin typeface="Bahnschrift" panose="020B0502040204020203" pitchFamily="34" charset="0"/>
                <a:ea typeface="方正卡通简体" panose="03000509000000000000" pitchFamily="65" charset="-122"/>
              </a:rPr>
              <a:t>人员在火车站台独自强守着岗位。</a:t>
            </a:r>
          </a:p>
          <a:p>
            <a:pPr marL="89154" indent="0" defTabSz="1088136">
              <a:lnSpc>
                <a:spcPct val="200000"/>
              </a:lnSpc>
              <a:spcBef>
                <a:spcPts val="451"/>
              </a:spcBef>
              <a:buNone/>
              <a:defRPr/>
            </a:pPr>
            <a:r>
              <a:rPr lang="en-US" altLang="zh-CN" sz="3075" dirty="0">
                <a:solidFill>
                  <a:srgbClr val="002060"/>
                </a:solidFill>
                <a:latin typeface="Bahnschrift" panose="020B0502040204020203" pitchFamily="34" charset="0"/>
                <a:ea typeface="方正卡通简体" panose="03000509000000000000" pitchFamily="65" charset="-122"/>
              </a:rPr>
              <a:t>  </a:t>
            </a:r>
            <a:r>
              <a:rPr lang="zh-CN" altLang="zh-CN" sz="3075" dirty="0">
                <a:solidFill>
                  <a:srgbClr val="002060"/>
                </a:solidFill>
                <a:latin typeface="Bahnschrift" panose="020B0502040204020203" pitchFamily="34" charset="0"/>
                <a:ea typeface="方正卡通简体" panose="03000509000000000000" pitchFamily="65" charset="-122"/>
              </a:rPr>
              <a:t>一般的分词：公安</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人员</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在</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火车</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站台</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独自</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强</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守</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着</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岗位</a:t>
            </a:r>
          </a:p>
          <a:p>
            <a:pPr marL="89154" indent="0" defTabSz="1088136">
              <a:lnSpc>
                <a:spcPct val="200000"/>
              </a:lnSpc>
              <a:spcBef>
                <a:spcPts val="451"/>
              </a:spcBef>
              <a:buNone/>
              <a:defRPr/>
            </a:pPr>
            <a:r>
              <a:rPr lang="en-US" altLang="zh-CN" sz="3075" dirty="0">
                <a:solidFill>
                  <a:srgbClr val="002060"/>
                </a:solidFill>
                <a:latin typeface="Bahnschrift" panose="020B0502040204020203" pitchFamily="34" charset="0"/>
                <a:ea typeface="方正卡通简体" panose="03000509000000000000" pitchFamily="65" charset="-122"/>
              </a:rPr>
              <a:t> </a:t>
            </a:r>
            <a:r>
              <a:rPr lang="en-US" altLang="zh-CN" sz="3075" dirty="0" err="1">
                <a:solidFill>
                  <a:srgbClr val="002060"/>
                </a:solidFill>
                <a:latin typeface="Bahnschrift" panose="020B0502040204020203" pitchFamily="34" charset="0"/>
                <a:ea typeface="方正卡通简体" panose="03000509000000000000" pitchFamily="65" charset="-122"/>
              </a:rPr>
              <a:t>IKAnalyzer</a:t>
            </a:r>
            <a:r>
              <a:rPr lang="zh-CN" altLang="zh-CN" sz="3075" dirty="0">
                <a:solidFill>
                  <a:srgbClr val="002060"/>
                </a:solidFill>
                <a:latin typeface="Bahnschrift" panose="020B0502040204020203" pitchFamily="34" charset="0"/>
                <a:ea typeface="方正卡通简体" panose="03000509000000000000" pitchFamily="65" charset="-122"/>
              </a:rPr>
              <a:t>：公安</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公安人员</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人员</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在</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火车</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火车站</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站台</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独自</a:t>
            </a:r>
            <a:r>
              <a:rPr lang="en-US" altLang="zh-CN" sz="3075" dirty="0">
                <a:solidFill>
                  <a:srgbClr val="002060"/>
                </a:solidFill>
                <a:latin typeface="Bahnschrift" panose="020B0502040204020203" pitchFamily="34" charset="0"/>
                <a:ea typeface="方正卡通简体" panose="03000509000000000000" pitchFamily="65" charset="-122"/>
              </a:rPr>
              <a:t>| </a:t>
            </a:r>
            <a:r>
              <a:rPr lang="zh-CN" altLang="zh-CN" sz="3075" dirty="0">
                <a:solidFill>
                  <a:srgbClr val="002060"/>
                </a:solidFill>
                <a:latin typeface="Bahnschrift" panose="020B0502040204020203" pitchFamily="34" charset="0"/>
                <a:ea typeface="方正卡通简体" panose="03000509000000000000" pitchFamily="65" charset="-122"/>
              </a:rPr>
              <a:t>自强</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守着</a:t>
            </a:r>
            <a:r>
              <a:rPr lang="en-US" altLang="zh-CN" sz="3075" dirty="0">
                <a:solidFill>
                  <a:srgbClr val="002060"/>
                </a:solidFill>
                <a:latin typeface="Bahnschrift" panose="020B0502040204020203" pitchFamily="34" charset="0"/>
                <a:ea typeface="方正卡通简体" panose="03000509000000000000" pitchFamily="65" charset="-122"/>
              </a:rPr>
              <a:t>|</a:t>
            </a:r>
            <a:r>
              <a:rPr lang="zh-CN" altLang="zh-CN" sz="3075" dirty="0">
                <a:solidFill>
                  <a:srgbClr val="002060"/>
                </a:solidFill>
                <a:latin typeface="Bahnschrift" panose="020B0502040204020203" pitchFamily="34" charset="0"/>
                <a:ea typeface="方正卡通简体" panose="03000509000000000000" pitchFamily="65" charset="-122"/>
              </a:rPr>
              <a:t>岗位</a:t>
            </a:r>
            <a:endParaRPr lang="en-US" altLang="zh-CN" sz="3075" dirty="0">
              <a:solidFill>
                <a:srgbClr val="002060"/>
              </a:solidFill>
              <a:latin typeface="Bahnschrift" panose="020B0502040204020203" pitchFamily="34" charset="0"/>
              <a:ea typeface="方正卡通简体" panose="03000509000000000000" pitchFamily="65" charset="-122"/>
            </a:endParaRPr>
          </a:p>
          <a:p>
            <a:pPr marL="89154" indent="0" defTabSz="1088136">
              <a:lnSpc>
                <a:spcPct val="200000"/>
              </a:lnSpc>
              <a:spcBef>
                <a:spcPts val="451"/>
              </a:spcBef>
              <a:buNone/>
              <a:defRPr/>
            </a:pPr>
            <a:r>
              <a:rPr lang="en-US" altLang="zh-CN" sz="3075" dirty="0">
                <a:solidFill>
                  <a:srgbClr val="002060"/>
                </a:solidFill>
                <a:latin typeface="Bahnschrift" panose="020B0502040204020203" pitchFamily="34" charset="0"/>
                <a:ea typeface="方正卡通简体" panose="03000509000000000000" pitchFamily="65" charset="-122"/>
              </a:rPr>
              <a:t>ICTCLAS</a:t>
            </a:r>
            <a:r>
              <a:rPr lang="zh-CN" altLang="en-US" sz="3075" dirty="0">
                <a:solidFill>
                  <a:srgbClr val="002060"/>
                </a:solidFill>
                <a:latin typeface="Bahnschrift" panose="020B0502040204020203" pitchFamily="34" charset="0"/>
                <a:ea typeface="方正卡通简体" panose="03000509000000000000" pitchFamily="65" charset="-122"/>
              </a:rPr>
              <a:t>：公安人员｜在｜火车站｜站台｜独自｜强守｜着｜岗位</a:t>
            </a:r>
            <a:endParaRPr lang="en-US" altLang="zh-CN" sz="3075" dirty="0">
              <a:solidFill>
                <a:srgbClr val="002060"/>
              </a:solidFill>
              <a:latin typeface="Bahnschrift" panose="020B0502040204020203" pitchFamily="34" charset="0"/>
              <a:ea typeface="方正卡通简体" panose="03000509000000000000" pitchFamily="65" charset="-122"/>
            </a:endParaRPr>
          </a:p>
          <a:p>
            <a:pPr marL="89154" indent="0" defTabSz="1088136">
              <a:lnSpc>
                <a:spcPct val="200000"/>
              </a:lnSpc>
              <a:spcBef>
                <a:spcPts val="451"/>
              </a:spcBef>
              <a:buNone/>
              <a:defRPr/>
            </a:pPr>
            <a:endParaRPr lang="zh-CN" altLang="en-US" sz="3075" dirty="0">
              <a:solidFill>
                <a:srgbClr val="002060"/>
              </a:solidFill>
              <a:latin typeface="Bahnschrift" panose="020B0502040204020203" pitchFamily="34" charset="0"/>
              <a:ea typeface="方正卡通简体" panose="03000509000000000000" pitchFamily="65" charset="-122"/>
            </a:endParaRPr>
          </a:p>
        </p:txBody>
      </p:sp>
    </p:spTree>
    <p:extLst>
      <p:ext uri="{BB962C8B-B14F-4D97-AF65-F5344CB8AC3E}">
        <p14:creationId xmlns:p14="http://schemas.microsoft.com/office/powerpoint/2010/main" val="42872339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38</a:t>
            </a:fld>
            <a:endParaRPr lang="en-US"/>
          </a:p>
        </p:txBody>
      </p:sp>
      <p:sp>
        <p:nvSpPr>
          <p:cNvPr id="13" name="内容占位符 2"/>
          <p:cNvSpPr>
            <a:spLocks noGrp="1"/>
          </p:cNvSpPr>
          <p:nvPr>
            <p:ph idx="1"/>
          </p:nvPr>
        </p:nvSpPr>
        <p:spPr>
          <a:xfrm>
            <a:off x="285750" y="1655065"/>
            <a:ext cx="8743950" cy="3943351"/>
          </a:xfrm>
        </p:spPr>
        <p:txBody>
          <a:bodyPr>
            <a:normAutofit/>
          </a:bodyPr>
          <a:lstStyle/>
          <a:p>
            <a:pPr marL="89154" indent="0">
              <a:buNone/>
            </a:pPr>
            <a:r>
              <a:rPr lang="en-US" altLang="zh-CN" sz="2700" dirty="0">
                <a:latin typeface="Bahnschrift" panose="020B0502040204020203" pitchFamily="34" charset="0"/>
              </a:rPr>
              <a:t>3.2.1  k-shingle</a:t>
            </a:r>
          </a:p>
        </p:txBody>
      </p:sp>
      <p:graphicFrame>
        <p:nvGraphicFramePr>
          <p:cNvPr id="6" name="对象 6"/>
          <p:cNvGraphicFramePr>
            <a:graphicFrameLocks noChangeAspect="1"/>
          </p:cNvGraphicFramePr>
          <p:nvPr/>
        </p:nvGraphicFramePr>
        <p:xfrm>
          <a:off x="1314450" y="2171700"/>
          <a:ext cx="6265069" cy="3921919"/>
        </p:xfrm>
        <a:graphic>
          <a:graphicData uri="http://schemas.openxmlformats.org/presentationml/2006/ole">
            <mc:AlternateContent xmlns:mc="http://schemas.openxmlformats.org/markup-compatibility/2006">
              <mc:Choice xmlns:v="urn:schemas-microsoft-com:vml" Requires="v">
                <p:oleObj r:id="rId3" imgW="3418427" imgH="2593241" progId="Visio.Drawing.11">
                  <p:embed/>
                </p:oleObj>
              </mc:Choice>
              <mc:Fallback>
                <p:oleObj r:id="rId3" imgW="3418427" imgH="2593241" progId="Visio.Drawing.11">
                  <p:embed/>
                  <p:pic>
                    <p:nvPicPr>
                      <p:cNvPr id="6" name="对象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4450" y="2171700"/>
                        <a:ext cx="6265069" cy="39219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 name="矩形 2">
            <a:extLst>
              <a:ext uri="{FF2B5EF4-FFF2-40B4-BE49-F238E27FC236}">
                <a16:creationId xmlns:a16="http://schemas.microsoft.com/office/drawing/2014/main" id="{5144F9ED-F9B5-57B3-3882-EC428B7C792B}"/>
              </a:ext>
            </a:extLst>
          </p:cNvPr>
          <p:cNvSpPr/>
          <p:nvPr/>
        </p:nvSpPr>
        <p:spPr>
          <a:xfrm>
            <a:off x="4267200" y="2895600"/>
            <a:ext cx="1066800" cy="609600"/>
          </a:xfrm>
          <a:prstGeom prst="rect">
            <a:avLst/>
          </a:prstGeom>
          <a:noFill/>
          <a:ln w="381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4" name="文本框 3">
            <a:extLst>
              <a:ext uri="{FF2B5EF4-FFF2-40B4-BE49-F238E27FC236}">
                <a16:creationId xmlns:a16="http://schemas.microsoft.com/office/drawing/2014/main" id="{694E3FE0-875B-0B34-8E64-C8F9BAA22050}"/>
              </a:ext>
            </a:extLst>
          </p:cNvPr>
          <p:cNvSpPr txBox="1"/>
          <p:nvPr/>
        </p:nvSpPr>
        <p:spPr>
          <a:xfrm>
            <a:off x="3456384" y="2171700"/>
            <a:ext cx="990600" cy="369332"/>
          </a:xfrm>
          <a:prstGeom prst="rect">
            <a:avLst/>
          </a:prstGeom>
          <a:noFill/>
        </p:spPr>
        <p:txBody>
          <a:bodyPr wrap="square" rtlCol="0">
            <a:spAutoFit/>
          </a:bodyPr>
          <a:lstStyle/>
          <a:p>
            <a:pPr algn="ctr"/>
            <a:r>
              <a:rPr kumimoji="1" lang="zh-CN" altLang="en-US" dirty="0">
                <a:solidFill>
                  <a:srgbClr val="FF0000"/>
                </a:solidFill>
              </a:rPr>
              <a:t>可替换</a:t>
            </a:r>
          </a:p>
        </p:txBody>
      </p:sp>
      <p:cxnSp>
        <p:nvCxnSpPr>
          <p:cNvPr id="8" name="直线连接符 7">
            <a:extLst>
              <a:ext uri="{FF2B5EF4-FFF2-40B4-BE49-F238E27FC236}">
                <a16:creationId xmlns:a16="http://schemas.microsoft.com/office/drawing/2014/main" id="{C51423AD-79A6-E73B-B1A5-56E886AB1A7A}"/>
              </a:ext>
            </a:extLst>
          </p:cNvPr>
          <p:cNvCxnSpPr>
            <a:stCxn id="4" idx="2"/>
            <a:endCxn id="3" idx="0"/>
          </p:cNvCxnSpPr>
          <p:nvPr/>
        </p:nvCxnSpPr>
        <p:spPr>
          <a:xfrm>
            <a:off x="3951684" y="2541032"/>
            <a:ext cx="848916" cy="354568"/>
          </a:xfrm>
          <a:prstGeom prst="line">
            <a:avLst/>
          </a:prstGeom>
          <a:ln w="19050">
            <a:solidFill>
              <a:srgbClr val="FF0000"/>
            </a:solidFill>
            <a:prstDash val="solid"/>
            <a:headEnd type="none" w="med" len="med"/>
            <a:tailEnd type="none" w="med" len="me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86467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39</a:t>
            </a:fld>
            <a:endParaRPr lang="en-US"/>
          </a:p>
        </p:txBody>
      </p:sp>
      <p:sp>
        <p:nvSpPr>
          <p:cNvPr id="13" name="内容占位符 2"/>
          <p:cNvSpPr>
            <a:spLocks noGrp="1"/>
          </p:cNvSpPr>
          <p:nvPr>
            <p:ph idx="1"/>
          </p:nvPr>
        </p:nvSpPr>
        <p:spPr>
          <a:xfrm>
            <a:off x="285750" y="1655065"/>
            <a:ext cx="8743950" cy="3943351"/>
          </a:xfrm>
        </p:spPr>
        <p:txBody>
          <a:bodyPr>
            <a:normAutofit fontScale="85000" lnSpcReduction="10000"/>
          </a:bodyPr>
          <a:lstStyle/>
          <a:p>
            <a:pPr marL="89154" indent="0">
              <a:buNone/>
            </a:pPr>
            <a:r>
              <a:rPr lang="en-US" altLang="zh-CN" sz="3525" dirty="0">
                <a:latin typeface="Bahnschrift" panose="020B0502040204020203" pitchFamily="34" charset="0"/>
                <a:ea typeface="方正卡通简体" panose="03000509000000000000" pitchFamily="65" charset="-122"/>
              </a:rPr>
              <a:t>3.2.2   shingle</a:t>
            </a:r>
            <a:r>
              <a:rPr lang="zh-CN" altLang="en-US" sz="3525" dirty="0">
                <a:latin typeface="Bahnschrift" panose="020B0502040204020203" pitchFamily="34" charset="0"/>
                <a:ea typeface="方正卡通简体" panose="03000509000000000000" pitchFamily="65" charset="-122"/>
              </a:rPr>
              <a:t>大小的选择</a:t>
            </a:r>
            <a:endParaRPr lang="en-US" altLang="zh-CN" sz="3525" dirty="0">
              <a:latin typeface="Bahnschrift" panose="020B0502040204020203" pitchFamily="34" charset="0"/>
              <a:ea typeface="方正卡通简体" panose="03000509000000000000" pitchFamily="65" charset="-122"/>
            </a:endParaRPr>
          </a:p>
          <a:p>
            <a:pPr marL="88900" indent="0">
              <a:lnSpc>
                <a:spcPct val="150000"/>
              </a:lnSpc>
              <a:spcBef>
                <a:spcPts val="450"/>
              </a:spcBef>
              <a:buNone/>
            </a:pPr>
            <a:r>
              <a:rPr lang="zh-CN" altLang="zh-CN" sz="3450" dirty="0">
                <a:latin typeface="宋体" panose="02010600030101010101" pitchFamily="2" charset="-122"/>
                <a:ea typeface="宋体" panose="02010600030101010101" pitchFamily="2" charset="-122"/>
              </a:rPr>
              <a:t>理论上，滑动窗口大小</a:t>
            </a:r>
            <a:r>
              <a:rPr lang="en-US" altLang="zh-CN" sz="3450" i="1" dirty="0">
                <a:latin typeface="宋体" panose="02010600030101010101" pitchFamily="2" charset="-122"/>
                <a:ea typeface="宋体" panose="02010600030101010101" pitchFamily="2" charset="-122"/>
              </a:rPr>
              <a:t>k</a:t>
            </a:r>
            <a:r>
              <a:rPr lang="zh-CN" altLang="zh-CN" sz="3450" dirty="0">
                <a:latin typeface="宋体" panose="02010600030101010101" pitchFamily="2" charset="-122"/>
                <a:ea typeface="宋体" panose="02010600030101010101" pitchFamily="2" charset="-122"/>
              </a:rPr>
              <a:t>可以取任意值。但是，如果</a:t>
            </a:r>
            <a:r>
              <a:rPr lang="en-US" altLang="zh-CN" sz="3450" i="1" dirty="0">
                <a:latin typeface="宋体" panose="02010600030101010101" pitchFamily="2" charset="-122"/>
                <a:ea typeface="宋体" panose="02010600030101010101" pitchFamily="2" charset="-122"/>
              </a:rPr>
              <a:t>k</a:t>
            </a:r>
            <a:r>
              <a:rPr lang="zh-CN" altLang="zh-CN" sz="3450" dirty="0">
                <a:latin typeface="宋体" panose="02010600030101010101" pitchFamily="2" charset="-122"/>
                <a:ea typeface="宋体" panose="02010600030101010101" pitchFamily="2" charset="-122"/>
              </a:rPr>
              <a:t>太小，那么可以推测大部分长度为</a:t>
            </a:r>
            <a:r>
              <a:rPr lang="en-US" altLang="zh-CN" sz="3450" i="1" dirty="0">
                <a:latin typeface="宋体" panose="02010600030101010101" pitchFamily="2" charset="-122"/>
                <a:ea typeface="宋体" panose="02010600030101010101" pitchFamily="2" charset="-122"/>
              </a:rPr>
              <a:t>k</a:t>
            </a:r>
            <a:r>
              <a:rPr lang="zh-CN" altLang="zh-CN" sz="3450" dirty="0">
                <a:latin typeface="宋体" panose="02010600030101010101" pitchFamily="2" charset="-122"/>
                <a:ea typeface="宋体" panose="02010600030101010101" pitchFamily="2" charset="-122"/>
              </a:rPr>
              <a:t>的字符串会出现在大部分文档中。譬如，当窗口大小</a:t>
            </a:r>
            <a:r>
              <a:rPr lang="en-US" altLang="zh-CN" sz="3450" i="1" dirty="0">
                <a:latin typeface="宋体" panose="02010600030101010101" pitchFamily="2" charset="-122"/>
                <a:ea typeface="宋体" panose="02010600030101010101" pitchFamily="2" charset="-122"/>
              </a:rPr>
              <a:t>k</a:t>
            </a:r>
            <a:r>
              <a:rPr lang="en-US" altLang="zh-CN" sz="3450" dirty="0">
                <a:latin typeface="宋体" panose="02010600030101010101" pitchFamily="2" charset="-122"/>
                <a:ea typeface="宋体" panose="02010600030101010101" pitchFamily="2" charset="-122"/>
              </a:rPr>
              <a:t>=1</a:t>
            </a:r>
            <a:r>
              <a:rPr lang="zh-CN" altLang="zh-CN" sz="3450" dirty="0">
                <a:latin typeface="宋体" panose="02010600030101010101" pitchFamily="2" charset="-122"/>
                <a:ea typeface="宋体" panose="02010600030101010101" pitchFamily="2" charset="-122"/>
              </a:rPr>
              <a:t>时，大部分</a:t>
            </a:r>
            <a:r>
              <a:rPr lang="en-US" altLang="zh-CN" sz="3450" dirty="0">
                <a:latin typeface="宋体" panose="02010600030101010101" pitchFamily="2" charset="-122"/>
                <a:ea typeface="宋体" panose="02010600030101010101" pitchFamily="2" charset="-122"/>
              </a:rPr>
              <a:t>Web</a:t>
            </a:r>
            <a:r>
              <a:rPr lang="zh-CN" altLang="zh-CN" sz="3450" dirty="0">
                <a:latin typeface="宋体" panose="02010600030101010101" pitchFamily="2" charset="-122"/>
                <a:ea typeface="宋体" panose="02010600030101010101" pitchFamily="2" charset="-122"/>
              </a:rPr>
              <a:t>网页中都有很多常见字符，而其它字符很少，此时几乎所有的</a:t>
            </a:r>
            <a:r>
              <a:rPr lang="en-US" altLang="zh-CN" sz="3450" dirty="0">
                <a:latin typeface="宋体" panose="02010600030101010101" pitchFamily="2" charset="-122"/>
                <a:ea typeface="宋体" panose="02010600030101010101" pitchFamily="2" charset="-122"/>
              </a:rPr>
              <a:t>Web</a:t>
            </a:r>
            <a:r>
              <a:rPr lang="zh-CN" altLang="zh-CN" sz="3450" dirty="0">
                <a:latin typeface="宋体" panose="02010600030101010101" pitchFamily="2" charset="-122"/>
                <a:ea typeface="宋体" panose="02010600030101010101" pitchFamily="2" charset="-122"/>
              </a:rPr>
              <a:t>网页之间都有较高的文档相似度。</a:t>
            </a:r>
          </a:p>
          <a:p>
            <a:pPr marL="89154" indent="0">
              <a:buNone/>
            </a:pPr>
            <a:endParaRPr lang="en-US" altLang="zh-CN" sz="3525" dirty="0">
              <a:latin typeface="Bahnschrift" panose="020B0502040204020203" pitchFamily="34" charset="0"/>
              <a:ea typeface="方正卡通简体" panose="03000509000000000000" pitchFamily="65" charset="-122"/>
            </a:endParaRPr>
          </a:p>
        </p:txBody>
      </p:sp>
    </p:spTree>
    <p:extLst>
      <p:ext uri="{BB962C8B-B14F-4D97-AF65-F5344CB8AC3E}">
        <p14:creationId xmlns:p14="http://schemas.microsoft.com/office/powerpoint/2010/main" val="4153631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a:t>
            </a:r>
            <a:r>
              <a:rPr lang="zh-CN" altLang="en-US" dirty="0"/>
              <a:t> 相似项发现</a:t>
            </a:r>
            <a:endParaRPr lang="en-US" dirty="0"/>
          </a:p>
        </p:txBody>
      </p:sp>
      <p:sp>
        <p:nvSpPr>
          <p:cNvPr id="5" name="灯片编号占位符 4"/>
          <p:cNvSpPr>
            <a:spLocks noGrp="1"/>
          </p:cNvSpPr>
          <p:nvPr>
            <p:ph type="sldNum" sz="quarter" idx="12"/>
          </p:nvPr>
        </p:nvSpPr>
        <p:spPr/>
        <p:txBody>
          <a:bodyPr/>
          <a:lstStyle/>
          <a:p>
            <a:fld id="{19B12225-5612-419B-A8D5-4B8EEE4C217E}" type="slidenum">
              <a:rPr lang="en-US" smtClean="0"/>
              <a:pPr/>
              <a:t>4</a:t>
            </a:fld>
            <a:endParaRPr lang="en-US"/>
          </a:p>
        </p:txBody>
      </p:sp>
      <p:sp>
        <p:nvSpPr>
          <p:cNvPr id="13" name="内容占位符 2"/>
          <p:cNvSpPr>
            <a:spLocks noGrp="1"/>
          </p:cNvSpPr>
          <p:nvPr>
            <p:ph idx="1"/>
          </p:nvPr>
        </p:nvSpPr>
        <p:spPr>
          <a:xfrm>
            <a:off x="308611" y="1330454"/>
            <a:ext cx="8743950" cy="2764535"/>
          </a:xfrm>
        </p:spPr>
        <p:txBody>
          <a:bodyPr>
            <a:normAutofit fontScale="85000" lnSpcReduction="20000"/>
          </a:bodyPr>
          <a:lstStyle/>
          <a:p>
            <a:pPr marL="89154" indent="0">
              <a:buNone/>
            </a:pPr>
            <a:r>
              <a:rPr lang="zh-CN" altLang="en-US" sz="3000" dirty="0">
                <a:solidFill>
                  <a:srgbClr val="C00000"/>
                </a:solidFill>
                <a:ea typeface="方正卡通简体" panose="03000509000000000000" pitchFamily="65" charset="-122"/>
              </a:rPr>
              <a:t>相似项</a:t>
            </a:r>
            <a:r>
              <a:rPr lang="zh-CN" altLang="en-US" sz="3000" dirty="0">
                <a:ea typeface="方正卡通简体" panose="03000509000000000000" pitchFamily="65" charset="-122"/>
              </a:rPr>
              <a:t>是一个基本数据挖掘问题</a:t>
            </a:r>
            <a:endParaRPr lang="en-US" altLang="zh-CN" sz="3000" dirty="0">
              <a:ea typeface="方正卡通简体" panose="03000509000000000000" pitchFamily="65" charset="-122"/>
            </a:endParaRPr>
          </a:p>
          <a:p>
            <a:pPr latinLnBrk="1">
              <a:lnSpc>
                <a:spcPct val="150000"/>
              </a:lnSpc>
            </a:pPr>
            <a:r>
              <a:rPr lang="zh-CN" altLang="en-US" sz="2625" dirty="0">
                <a:latin typeface="Bahnschrift" panose="020B0502040204020203" pitchFamily="34" charset="0"/>
                <a:ea typeface="方正卡通简体" panose="03000509000000000000" pitchFamily="65" charset="-122"/>
              </a:rPr>
              <a:t>相似项发现问题表述为寻找具有相对较大交集的集合问题</a:t>
            </a:r>
            <a:r>
              <a:rPr lang="en-US" altLang="zh-CN" sz="2625" dirty="0">
                <a:latin typeface="Bahnschrift" panose="020B0502040204020203" pitchFamily="34" charset="0"/>
                <a:ea typeface="方正卡通简体" panose="03000509000000000000" pitchFamily="65" charset="-122"/>
              </a:rPr>
              <a:t>;</a:t>
            </a:r>
          </a:p>
          <a:p>
            <a:pPr latinLnBrk="1">
              <a:lnSpc>
                <a:spcPct val="150000"/>
              </a:lnSpc>
            </a:pPr>
            <a:r>
              <a:rPr lang="zh-CN" altLang="en-US" sz="2625" dirty="0">
                <a:latin typeface="Bahnschrift" panose="020B0502040204020203" pitchFamily="34" charset="0"/>
                <a:ea typeface="方正卡通简体" panose="03000509000000000000" pitchFamily="65" charset="-122"/>
              </a:rPr>
              <a:t>文档的</a:t>
            </a:r>
            <a:r>
              <a:rPr lang="en-US" altLang="zh-CN" sz="2625" dirty="0">
                <a:latin typeface="Bahnschrift" panose="020B0502040204020203" pitchFamily="34" charset="0"/>
                <a:ea typeface="方正卡通简体" panose="03000509000000000000" pitchFamily="65" charset="-122"/>
              </a:rPr>
              <a:t> “shingling”</a:t>
            </a:r>
            <a:r>
              <a:rPr lang="zh-CN" altLang="en-US" sz="2625" dirty="0">
                <a:latin typeface="Bahnschrift" panose="020B0502040204020203" pitchFamily="34" charset="0"/>
                <a:ea typeface="方正卡通简体" panose="03000509000000000000" pitchFamily="65" charset="-122"/>
              </a:rPr>
              <a:t>技术</a:t>
            </a:r>
            <a:r>
              <a:rPr lang="en-US" altLang="zh-CN" sz="2625" dirty="0">
                <a:latin typeface="Bahnschrift" panose="020B0502040204020203" pitchFamily="34" charset="0"/>
                <a:ea typeface="方正卡通简体" panose="03000509000000000000" pitchFamily="65" charset="-122"/>
              </a:rPr>
              <a:t>; </a:t>
            </a:r>
            <a:r>
              <a:rPr lang="zh-CN" altLang="en-US" sz="2625" dirty="0">
                <a:latin typeface="Bahnschrift" panose="020B0502040204020203" pitchFamily="34" charset="0"/>
                <a:ea typeface="方正卡通简体" panose="03000509000000000000" pitchFamily="65" charset="-122"/>
              </a:rPr>
              <a:t> </a:t>
            </a:r>
            <a:endParaRPr lang="en-US" altLang="zh-CN" sz="2625" dirty="0">
              <a:latin typeface="Bahnschrift" panose="020B0502040204020203" pitchFamily="34" charset="0"/>
              <a:ea typeface="方正卡通简体" panose="03000509000000000000" pitchFamily="65" charset="-122"/>
            </a:endParaRPr>
          </a:p>
          <a:p>
            <a:pPr latinLnBrk="1">
              <a:lnSpc>
                <a:spcPct val="150000"/>
              </a:lnSpc>
            </a:pPr>
            <a:r>
              <a:rPr lang="zh-CN" altLang="en-US" sz="2625" dirty="0">
                <a:latin typeface="Bahnschrift" panose="020B0502040204020203" pitchFamily="34" charset="0"/>
                <a:ea typeface="方正卡通简体" panose="03000509000000000000" pitchFamily="65" charset="-122"/>
              </a:rPr>
              <a:t>最小哈希</a:t>
            </a:r>
            <a:r>
              <a:rPr lang="en-US" altLang="zh-CN" sz="2625" dirty="0">
                <a:latin typeface="Bahnschrift" panose="020B0502040204020203" pitchFamily="34" charset="0"/>
                <a:ea typeface="方正卡通简体" panose="03000509000000000000" pitchFamily="65" charset="-122"/>
              </a:rPr>
              <a:t>(</a:t>
            </a:r>
            <a:r>
              <a:rPr lang="en-US" altLang="zh-CN" sz="2625" dirty="0" err="1">
                <a:latin typeface="Bahnschrift" panose="020B0502040204020203" pitchFamily="34" charset="0"/>
                <a:ea typeface="方正卡通简体" panose="03000509000000000000" pitchFamily="65" charset="-122"/>
              </a:rPr>
              <a:t>minhashing</a:t>
            </a:r>
            <a:r>
              <a:rPr lang="en-US" altLang="zh-CN" sz="2625" dirty="0">
                <a:latin typeface="Bahnschrift" panose="020B0502040204020203" pitchFamily="34" charset="0"/>
                <a:ea typeface="方正卡通简体" panose="03000509000000000000" pitchFamily="65" charset="-122"/>
              </a:rPr>
              <a:t>)</a:t>
            </a:r>
            <a:r>
              <a:rPr lang="zh-CN" altLang="en-US" sz="2625" dirty="0">
                <a:latin typeface="Bahnschrift" panose="020B0502040204020203" pitchFamily="34" charset="0"/>
                <a:ea typeface="方正卡通简体" panose="03000509000000000000" pitchFamily="65" charset="-122"/>
              </a:rPr>
              <a:t>技术，它能够对大集合进行压缩，并且可以基于压缩后的结果推导原始集合的相似度</a:t>
            </a:r>
            <a:r>
              <a:rPr lang="en-US" altLang="zh-CN" sz="2625" dirty="0">
                <a:latin typeface="Bahnschrift" panose="020B0502040204020203" pitchFamily="34" charset="0"/>
                <a:ea typeface="方正卡通简体" panose="03000509000000000000" pitchFamily="65" charset="-122"/>
              </a:rPr>
              <a:t>;</a:t>
            </a:r>
          </a:p>
          <a:p>
            <a:pPr latinLnBrk="1">
              <a:lnSpc>
                <a:spcPct val="150000"/>
              </a:lnSpc>
            </a:pPr>
            <a:r>
              <a:rPr lang="zh-CN" altLang="en-US" sz="2625" dirty="0">
                <a:latin typeface="Bahnschrift" panose="020B0502040204020203" pitchFamily="34" charset="0"/>
                <a:ea typeface="方正卡通简体" panose="03000509000000000000" pitchFamily="65" charset="-122"/>
              </a:rPr>
              <a:t>局部敏感哈希</a:t>
            </a:r>
            <a:r>
              <a:rPr lang="en-US" altLang="zh-CN" sz="2625" dirty="0">
                <a:latin typeface="Bahnschrift" panose="020B0502040204020203" pitchFamily="34" charset="0"/>
                <a:ea typeface="方正卡通简体" panose="03000509000000000000" pitchFamily="65" charset="-122"/>
              </a:rPr>
              <a:t>(Locality-Sensitive Hashing</a:t>
            </a:r>
            <a:r>
              <a:rPr lang="zh-CN" altLang="en-US" sz="2625" dirty="0">
                <a:latin typeface="Bahnschrift" panose="020B0502040204020203" pitchFamily="34" charset="0"/>
                <a:ea typeface="方正卡通简体" panose="03000509000000000000" pitchFamily="65" charset="-122"/>
              </a:rPr>
              <a:t>，简称</a:t>
            </a:r>
            <a:r>
              <a:rPr lang="en-US" altLang="zh-CN" sz="2625" dirty="0">
                <a:latin typeface="Bahnschrift" panose="020B0502040204020203" pitchFamily="34" charset="0"/>
                <a:ea typeface="方正卡通简体" panose="03000509000000000000" pitchFamily="65" charset="-122"/>
              </a:rPr>
              <a:t>LSH)</a:t>
            </a:r>
            <a:r>
              <a:rPr lang="zh-CN" altLang="en-US" sz="2625" dirty="0">
                <a:latin typeface="Bahnschrift" panose="020B0502040204020203" pitchFamily="34" charset="0"/>
                <a:ea typeface="方正卡通简体" panose="03000509000000000000" pitchFamily="65" charset="-122"/>
              </a:rPr>
              <a:t>的技术</a:t>
            </a:r>
            <a:r>
              <a:rPr lang="en-US" altLang="zh-CN" sz="2625" dirty="0">
                <a:latin typeface="Bahnschrift" panose="020B0502040204020203" pitchFamily="34" charset="0"/>
                <a:ea typeface="方正卡通简体" panose="03000509000000000000" pitchFamily="65" charset="-122"/>
              </a:rPr>
              <a:t>.</a:t>
            </a:r>
          </a:p>
        </p:txBody>
      </p:sp>
      <p:sp>
        <p:nvSpPr>
          <p:cNvPr id="6" name="内容占位符 2"/>
          <p:cNvSpPr txBox="1">
            <a:spLocks/>
          </p:cNvSpPr>
          <p:nvPr/>
        </p:nvSpPr>
        <p:spPr>
          <a:xfrm>
            <a:off x="308611" y="4267201"/>
            <a:ext cx="8629650" cy="762000"/>
          </a:xfrm>
          <a:prstGeom prst="rect">
            <a:avLst/>
          </a:prstGeom>
        </p:spPr>
        <p:txBody>
          <a:bodyPr vert="horz" lIns="54864" tIns="91440" rtlCol="0">
            <a:normAutofit/>
          </a:bodyPr>
          <a:lstStyle>
            <a:lvl1pPr marL="329184" indent="-240030" algn="l" rtl="0" eaLnBrk="1" latinLnBrk="0" hangingPunct="1">
              <a:spcBef>
                <a:spcPts val="0"/>
              </a:spcBef>
              <a:buClr>
                <a:schemeClr val="accent1"/>
              </a:buClr>
              <a:buSzPct val="80000"/>
              <a:buFont typeface="Wingdings 2"/>
              <a:buChar char=""/>
              <a:defRPr kumimoji="0" sz="2400" kern="1200">
                <a:solidFill>
                  <a:schemeClr val="tx1"/>
                </a:solidFill>
                <a:latin typeface="Calibri" pitchFamily="34" charset="0"/>
                <a:ea typeface="+mn-ea"/>
                <a:cs typeface="Calibri" pitchFamily="34" charset="0"/>
              </a:defRPr>
            </a:lvl1pPr>
            <a:lvl2pPr marL="548640" indent="-205740" algn="l" rtl="0" eaLnBrk="1" latinLnBrk="0" hangingPunct="1">
              <a:spcBef>
                <a:spcPct val="20000"/>
              </a:spcBef>
              <a:buClr>
                <a:schemeClr val="accent2"/>
              </a:buClr>
              <a:buSzPct val="100000"/>
              <a:buFont typeface="Wingdings" pitchFamily="2" charset="2"/>
              <a:buChar char="§"/>
              <a:defRPr kumimoji="0" sz="2100" kern="1200">
                <a:solidFill>
                  <a:schemeClr val="tx1"/>
                </a:solidFill>
                <a:latin typeface="Calibri" pitchFamily="34" charset="0"/>
                <a:ea typeface="+mn-ea"/>
                <a:cs typeface="Calibri" pitchFamily="34" charset="0"/>
              </a:defRPr>
            </a:lvl2pPr>
            <a:lvl3pPr marL="747522" indent="-171450" algn="l" rtl="0" eaLnBrk="1" latinLnBrk="0" hangingPunct="1">
              <a:spcBef>
                <a:spcPct val="20000"/>
              </a:spcBef>
              <a:buClr>
                <a:schemeClr val="accent3"/>
              </a:buClr>
              <a:buSzPct val="100000"/>
              <a:buFont typeface="Wingdings" pitchFamily="2" charset="2"/>
              <a:buChar char="§"/>
              <a:defRPr kumimoji="0" sz="1800" kern="1200">
                <a:solidFill>
                  <a:schemeClr val="tx1"/>
                </a:solidFill>
                <a:latin typeface="Calibri" pitchFamily="34" charset="0"/>
                <a:ea typeface="+mn-ea"/>
                <a:cs typeface="Calibri" pitchFamily="34" charset="0"/>
              </a:defRPr>
            </a:lvl3pPr>
            <a:lvl4pPr marL="912114" indent="-137160" algn="l" rtl="0" eaLnBrk="1" latinLnBrk="0" hangingPunct="1">
              <a:spcBef>
                <a:spcPct val="20000"/>
              </a:spcBef>
              <a:buClr>
                <a:schemeClr val="accent4"/>
              </a:buClr>
              <a:buSzPct val="100000"/>
              <a:buFont typeface="Wingdings" pitchFamily="2" charset="2"/>
              <a:buChar char="§"/>
              <a:defRPr kumimoji="0" sz="1500" kern="1200">
                <a:solidFill>
                  <a:schemeClr val="tx1"/>
                </a:solidFill>
                <a:latin typeface="Calibri" pitchFamily="34" charset="0"/>
                <a:ea typeface="+mn-ea"/>
                <a:cs typeface="Calibri" pitchFamily="34" charset="0"/>
              </a:defRPr>
            </a:lvl4pPr>
            <a:lvl5pPr marL="1069848" indent="-137160" algn="l" rtl="0" eaLnBrk="1" latinLnBrk="0" hangingPunct="1">
              <a:spcBef>
                <a:spcPct val="20000"/>
              </a:spcBef>
              <a:buClr>
                <a:schemeClr val="accent5"/>
              </a:buClr>
              <a:buSzPct val="100000"/>
              <a:buFont typeface="Wingdings" pitchFamily="2" charset="2"/>
              <a:buChar char="§"/>
              <a:defRPr kumimoji="0" lang="en-US" sz="1500" kern="1200" smtClean="0">
                <a:solidFill>
                  <a:schemeClr val="tx1"/>
                </a:solidFill>
                <a:latin typeface="Calibri" pitchFamily="34" charset="0"/>
                <a:ea typeface="+mn-ea"/>
                <a:cs typeface="Calibri" pitchFamily="34" charset="0"/>
              </a:defRPr>
            </a:lvl5pPr>
            <a:lvl6pPr marL="1220724" indent="-137160" algn="l" rtl="0" eaLnBrk="1" latinLnBrk="0" hangingPunct="1">
              <a:spcBef>
                <a:spcPct val="20000"/>
              </a:spcBef>
              <a:buClr>
                <a:schemeClr val="accent6"/>
              </a:buClr>
              <a:buSzPct val="100000"/>
              <a:buFont typeface="Wingdings 2"/>
              <a:buChar char=""/>
              <a:defRPr kumimoji="0" sz="1500" kern="1200">
                <a:solidFill>
                  <a:schemeClr val="tx1"/>
                </a:solidFill>
                <a:latin typeface="+mn-lt"/>
                <a:ea typeface="+mn-ea"/>
                <a:cs typeface="+mn-cs"/>
              </a:defRPr>
            </a:lvl6pPr>
            <a:lvl7pPr marL="1371600" indent="-137160" algn="l" rtl="0" eaLnBrk="1" latinLnBrk="0" hangingPunct="1">
              <a:spcBef>
                <a:spcPct val="20000"/>
              </a:spcBef>
              <a:buClr>
                <a:schemeClr val="accent1"/>
              </a:buClr>
              <a:buSzPct val="100000"/>
              <a:buFont typeface="Wingdings 2"/>
              <a:buChar char=""/>
              <a:defRPr kumimoji="0" sz="1350" kern="1200">
                <a:solidFill>
                  <a:schemeClr val="tx1"/>
                </a:solidFill>
                <a:latin typeface="+mn-lt"/>
                <a:ea typeface="+mn-ea"/>
                <a:cs typeface="+mn-cs"/>
              </a:defRPr>
            </a:lvl7pPr>
            <a:lvl8pPr marL="1522476" indent="-137160" algn="l" rtl="0" eaLnBrk="1" latinLnBrk="0" hangingPunct="1">
              <a:spcBef>
                <a:spcPct val="20000"/>
              </a:spcBef>
              <a:buClr>
                <a:schemeClr val="accent2"/>
              </a:buClr>
              <a:buFont typeface="Wingdings 2" pitchFamily="18" charset="2"/>
              <a:buChar char=""/>
              <a:defRPr kumimoji="0" sz="1350" kern="1200">
                <a:solidFill>
                  <a:schemeClr val="tx1"/>
                </a:solidFill>
                <a:latin typeface="+mn-lt"/>
                <a:ea typeface="+mn-ea"/>
                <a:cs typeface="+mn-cs"/>
              </a:defRPr>
            </a:lvl8pPr>
            <a:lvl9pPr marL="1673352" indent="-137160" algn="l" rtl="0" eaLnBrk="1" latinLnBrk="0" hangingPunct="1">
              <a:spcBef>
                <a:spcPct val="20000"/>
              </a:spcBef>
              <a:buClr>
                <a:schemeClr val="accent3"/>
              </a:buClr>
              <a:buFont typeface="Wingdings 2" pitchFamily="18" charset="2"/>
              <a:buChar char=""/>
              <a:defRPr kumimoji="0" sz="1350" kern="1200" baseline="0">
                <a:solidFill>
                  <a:schemeClr val="tx1"/>
                </a:solidFill>
                <a:latin typeface="+mn-lt"/>
                <a:ea typeface="+mn-ea"/>
                <a:cs typeface="+mn-cs"/>
              </a:defRPr>
            </a:lvl9pPr>
            <a:extLst/>
          </a:lstStyle>
          <a:p>
            <a:pPr marL="89154" indent="0">
              <a:buFont typeface="Wingdings 2"/>
              <a:buNone/>
            </a:pPr>
            <a:r>
              <a:rPr lang="en-US" altLang="zh-CN" sz="2000" dirty="0">
                <a:solidFill>
                  <a:schemeClr val="accent2">
                    <a:lumMod val="50000"/>
                  </a:schemeClr>
                </a:solidFill>
                <a:latin typeface="Bahnschrift" panose="020B0502040204020203" pitchFamily="34" charset="0"/>
                <a:ea typeface="文道楷体" panose="02010600040101010101" pitchFamily="2" charset="-122"/>
              </a:rPr>
              <a:t>Shingling  </a:t>
            </a:r>
            <a:r>
              <a:rPr lang="zh-CN" altLang="en-US" sz="2000" dirty="0">
                <a:solidFill>
                  <a:schemeClr val="accent2">
                    <a:lumMod val="50000"/>
                  </a:schemeClr>
                </a:solidFill>
                <a:latin typeface="Bahnschrift" panose="020B0502040204020203" pitchFamily="34" charset="0"/>
                <a:ea typeface="文道楷体" panose="02010600040101010101" pitchFamily="2" charset="-122"/>
              </a:rPr>
              <a:t>英 </a:t>
            </a:r>
            <a:r>
              <a:rPr lang="en-US" altLang="zh-CN" sz="2000" dirty="0">
                <a:solidFill>
                  <a:schemeClr val="accent2">
                    <a:lumMod val="50000"/>
                  </a:schemeClr>
                </a:solidFill>
                <a:latin typeface="Bahnschrift" panose="020B0502040204020203" pitchFamily="34" charset="0"/>
                <a:ea typeface="文道楷体" panose="02010600040101010101" pitchFamily="2" charset="-122"/>
              </a:rPr>
              <a:t>[ˈ</a:t>
            </a:r>
            <a:r>
              <a:rPr lang="en-US" altLang="zh-CN" sz="2000" dirty="0" err="1">
                <a:solidFill>
                  <a:schemeClr val="accent2">
                    <a:lumMod val="50000"/>
                  </a:schemeClr>
                </a:solidFill>
                <a:latin typeface="Bahnschrift" panose="020B0502040204020203" pitchFamily="34" charset="0"/>
                <a:ea typeface="文道楷体" panose="02010600040101010101" pitchFamily="2" charset="-122"/>
              </a:rPr>
              <a:t>ʃɪŋglɪŋ</a:t>
            </a:r>
            <a:r>
              <a:rPr lang="en-US" altLang="zh-CN" sz="2000" dirty="0">
                <a:solidFill>
                  <a:schemeClr val="accent2">
                    <a:lumMod val="50000"/>
                  </a:schemeClr>
                </a:solidFill>
                <a:latin typeface="Bahnschrift" panose="020B0502040204020203" pitchFamily="34" charset="0"/>
                <a:ea typeface="文道楷体" panose="02010600040101010101" pitchFamily="2" charset="-122"/>
              </a:rPr>
              <a:t>]   </a:t>
            </a:r>
            <a:r>
              <a:rPr lang="zh-CN" altLang="en-US" sz="2000" dirty="0">
                <a:solidFill>
                  <a:schemeClr val="accent2">
                    <a:lumMod val="50000"/>
                  </a:schemeClr>
                </a:solidFill>
                <a:latin typeface="Bahnschrift" panose="020B0502040204020203" pitchFamily="34" charset="0"/>
                <a:ea typeface="文道楷体" panose="02010600040101010101" pitchFamily="2" charset="-122"/>
              </a:rPr>
              <a:t>美 </a:t>
            </a:r>
            <a:r>
              <a:rPr lang="en-US" altLang="zh-CN" sz="2000" dirty="0">
                <a:solidFill>
                  <a:schemeClr val="accent2">
                    <a:lumMod val="50000"/>
                  </a:schemeClr>
                </a:solidFill>
                <a:latin typeface="Bahnschrift" panose="020B0502040204020203" pitchFamily="34" charset="0"/>
                <a:ea typeface="文道楷体" panose="02010600040101010101" pitchFamily="2" charset="-122"/>
              </a:rPr>
              <a:t>[ˈ</a:t>
            </a:r>
            <a:r>
              <a:rPr lang="en-US" altLang="zh-CN" sz="2000" dirty="0" err="1">
                <a:solidFill>
                  <a:schemeClr val="accent2">
                    <a:lumMod val="50000"/>
                  </a:schemeClr>
                </a:solidFill>
                <a:latin typeface="Bahnschrift" panose="020B0502040204020203" pitchFamily="34" charset="0"/>
                <a:ea typeface="文道楷体" panose="02010600040101010101" pitchFamily="2" charset="-122"/>
              </a:rPr>
              <a:t>ʃɪŋgəlɪŋ</a:t>
            </a:r>
            <a:r>
              <a:rPr lang="en-US" altLang="zh-CN" sz="2000" dirty="0">
                <a:solidFill>
                  <a:schemeClr val="accent2">
                    <a:lumMod val="50000"/>
                  </a:schemeClr>
                </a:solidFill>
                <a:latin typeface="Bahnschrift" panose="020B0502040204020203" pitchFamily="34" charset="0"/>
                <a:ea typeface="文道楷体" panose="02010600040101010101" pitchFamily="2" charset="-122"/>
              </a:rPr>
              <a:t>] </a:t>
            </a:r>
          </a:p>
          <a:p>
            <a:pPr marL="89154" indent="0">
              <a:buFont typeface="Wingdings 2"/>
              <a:buNone/>
            </a:pPr>
            <a:r>
              <a:rPr lang="en-US" altLang="zh-CN" sz="2000" dirty="0">
                <a:solidFill>
                  <a:schemeClr val="accent2">
                    <a:lumMod val="50000"/>
                  </a:schemeClr>
                </a:solidFill>
                <a:latin typeface="Bahnschrift" panose="020B0502040204020203" pitchFamily="34" charset="0"/>
                <a:ea typeface="文道楷体" panose="02010600040101010101" pitchFamily="2" charset="-122"/>
              </a:rPr>
              <a:t> v.</a:t>
            </a:r>
            <a:r>
              <a:rPr lang="zh-CN" altLang="en-US" sz="2000" dirty="0">
                <a:solidFill>
                  <a:schemeClr val="accent2">
                    <a:lumMod val="50000"/>
                  </a:schemeClr>
                </a:solidFill>
                <a:latin typeface="Bahnschrift" panose="020B0502040204020203" pitchFamily="34" charset="0"/>
                <a:ea typeface="文道楷体" panose="02010600040101010101" pitchFamily="2" charset="-122"/>
              </a:rPr>
              <a:t>用木瓦盖</a:t>
            </a:r>
            <a:r>
              <a:rPr lang="en-US" altLang="zh-CN" sz="2000" dirty="0">
                <a:solidFill>
                  <a:schemeClr val="accent2">
                    <a:lumMod val="50000"/>
                  </a:schemeClr>
                </a:solidFill>
                <a:latin typeface="Bahnschrift" panose="020B0502040204020203" pitchFamily="34" charset="0"/>
                <a:ea typeface="文道楷体" panose="02010600040101010101" pitchFamily="2" charset="-122"/>
              </a:rPr>
              <a:t>…</a:t>
            </a:r>
            <a:r>
              <a:rPr lang="zh-CN" altLang="en-US" sz="2000" dirty="0">
                <a:solidFill>
                  <a:schemeClr val="accent2">
                    <a:lumMod val="50000"/>
                  </a:schemeClr>
                </a:solidFill>
                <a:latin typeface="Bahnschrift" panose="020B0502040204020203" pitchFamily="34" charset="0"/>
                <a:ea typeface="文道楷体" panose="02010600040101010101" pitchFamily="2" charset="-122"/>
              </a:rPr>
              <a:t>的屋顶</a:t>
            </a:r>
            <a:r>
              <a:rPr lang="en-US" altLang="zh-CN" sz="2000" dirty="0">
                <a:solidFill>
                  <a:schemeClr val="accent2">
                    <a:lumMod val="50000"/>
                  </a:schemeClr>
                </a:solidFill>
                <a:latin typeface="Bahnschrift" panose="020B0502040204020203" pitchFamily="34" charset="0"/>
                <a:ea typeface="文道楷体" panose="02010600040101010101" pitchFamily="2" charset="-122"/>
              </a:rPr>
              <a:t>;</a:t>
            </a:r>
            <a:r>
              <a:rPr lang="zh-CN" altLang="en-US" sz="2000" dirty="0">
                <a:solidFill>
                  <a:schemeClr val="accent2">
                    <a:lumMod val="50000"/>
                  </a:schemeClr>
                </a:solidFill>
                <a:latin typeface="Bahnschrift" panose="020B0502040204020203" pitchFamily="34" charset="0"/>
                <a:ea typeface="文道楷体" panose="02010600040101010101" pitchFamily="2" charset="-122"/>
              </a:rPr>
              <a:t>给</a:t>
            </a:r>
            <a:r>
              <a:rPr lang="en-US" altLang="zh-CN" sz="2000" dirty="0">
                <a:solidFill>
                  <a:schemeClr val="accent2">
                    <a:lumMod val="50000"/>
                  </a:schemeClr>
                </a:solidFill>
                <a:latin typeface="Bahnschrift" panose="020B0502040204020203" pitchFamily="34" charset="0"/>
                <a:ea typeface="文道楷体" panose="02010600040101010101" pitchFamily="2" charset="-122"/>
              </a:rPr>
              <a:t>…</a:t>
            </a:r>
            <a:r>
              <a:rPr lang="zh-CN" altLang="en-US" sz="2000" dirty="0">
                <a:solidFill>
                  <a:schemeClr val="accent2">
                    <a:lumMod val="50000"/>
                  </a:schemeClr>
                </a:solidFill>
                <a:latin typeface="Bahnschrift" panose="020B0502040204020203" pitchFamily="34" charset="0"/>
                <a:ea typeface="文道楷体" panose="02010600040101010101" pitchFamily="2" charset="-122"/>
              </a:rPr>
              <a:t>贴墙面板</a:t>
            </a:r>
            <a:endParaRPr lang="en-US" altLang="zh-CN" sz="2000" dirty="0">
              <a:solidFill>
                <a:schemeClr val="accent2">
                  <a:lumMod val="50000"/>
                </a:schemeClr>
              </a:solidFill>
              <a:latin typeface="Bahnschrift" panose="020B0502040204020203" pitchFamily="34" charset="0"/>
              <a:ea typeface="文道楷体" panose="02010600040101010101" pitchFamily="2" charset="-122"/>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5097639"/>
            <a:ext cx="6509949" cy="1623201"/>
          </a:xfrm>
          <a:prstGeom prst="rect">
            <a:avLst/>
          </a:prstGeom>
        </p:spPr>
      </p:pic>
    </p:spTree>
    <p:extLst>
      <p:ext uri="{BB962C8B-B14F-4D97-AF65-F5344CB8AC3E}">
        <p14:creationId xmlns:p14="http://schemas.microsoft.com/office/powerpoint/2010/main" val="14784317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40</a:t>
            </a:fld>
            <a:endParaRPr lang="en-US"/>
          </a:p>
        </p:txBody>
      </p:sp>
      <p:sp>
        <p:nvSpPr>
          <p:cNvPr id="13" name="内容占位符 2"/>
          <p:cNvSpPr>
            <a:spLocks noGrp="1"/>
          </p:cNvSpPr>
          <p:nvPr>
            <p:ph idx="1"/>
          </p:nvPr>
        </p:nvSpPr>
        <p:spPr>
          <a:xfrm>
            <a:off x="285750" y="1655065"/>
            <a:ext cx="8553450" cy="4745735"/>
          </a:xfrm>
        </p:spPr>
        <p:txBody>
          <a:bodyPr>
            <a:normAutofit lnSpcReduction="10000"/>
          </a:bodyPr>
          <a:lstStyle/>
          <a:p>
            <a:pPr marL="89154" indent="0">
              <a:buNone/>
            </a:pPr>
            <a:r>
              <a:rPr lang="en-US" altLang="zh-CN" sz="3525" dirty="0">
                <a:latin typeface="Bahnschrift" panose="020B0502040204020203" pitchFamily="34" charset="0"/>
                <a:ea typeface="方正卡通简体" panose="03000509000000000000" pitchFamily="65" charset="-122"/>
              </a:rPr>
              <a:t>3.2.2   shingle</a:t>
            </a:r>
            <a:r>
              <a:rPr lang="zh-CN" altLang="en-US" sz="3525" dirty="0">
                <a:latin typeface="Bahnschrift" panose="020B0502040204020203" pitchFamily="34" charset="0"/>
                <a:ea typeface="方正卡通简体" panose="03000509000000000000" pitchFamily="65" charset="-122"/>
              </a:rPr>
              <a:t>大小的选择</a:t>
            </a:r>
            <a:endParaRPr lang="en-US" altLang="zh-CN" sz="3525" dirty="0">
              <a:latin typeface="Bahnschrift" panose="020B0502040204020203" pitchFamily="34" charset="0"/>
              <a:ea typeface="方正卡通简体" panose="03000509000000000000" pitchFamily="65" charset="-122"/>
            </a:endParaRPr>
          </a:p>
          <a:p>
            <a:pPr marL="88900" indent="0">
              <a:lnSpc>
                <a:spcPct val="125000"/>
              </a:lnSpc>
              <a:spcBef>
                <a:spcPts val="450"/>
              </a:spcBef>
              <a:buNone/>
            </a:pPr>
            <a:r>
              <a:rPr lang="zh-CN" altLang="zh-CN" sz="3075" dirty="0">
                <a:latin typeface="Bahnschrift" panose="020B0502040204020203" pitchFamily="34" charset="0"/>
                <a:ea typeface="文道楷体" panose="02010600040101010101" pitchFamily="2" charset="-122"/>
              </a:rPr>
              <a:t>选择</a:t>
            </a:r>
            <a:r>
              <a:rPr lang="en-US" altLang="zh-CN" sz="3075" i="1" dirty="0">
                <a:latin typeface="Bahnschrift" panose="020B0502040204020203" pitchFamily="34" charset="0"/>
                <a:ea typeface="文道楷体" panose="02010600040101010101" pitchFamily="2" charset="-122"/>
              </a:rPr>
              <a:t>k</a:t>
            </a:r>
            <a:r>
              <a:rPr lang="zh-CN" altLang="zh-CN" sz="3075" dirty="0">
                <a:latin typeface="Bahnschrift" panose="020B0502040204020203" pitchFamily="34" charset="0"/>
                <a:ea typeface="文道楷体" panose="02010600040101010101" pitchFamily="2" charset="-122"/>
              </a:rPr>
              <a:t>值依赖于文档的典型长度以及典型的字符表大小。注意</a:t>
            </a:r>
            <a:r>
              <a:rPr lang="zh-CN" altLang="en-US" sz="3075" dirty="0">
                <a:latin typeface="Bahnschrift" panose="020B0502040204020203" pitchFamily="34" charset="0"/>
                <a:ea typeface="文道楷体" panose="02010600040101010101" pitchFamily="2" charset="-122"/>
              </a:rPr>
              <a:t>：</a:t>
            </a:r>
            <a:r>
              <a:rPr lang="en-US" altLang="zh-CN" sz="3075" i="1" dirty="0">
                <a:solidFill>
                  <a:srgbClr val="FF0000"/>
                </a:solidFill>
                <a:latin typeface="Bahnschrift" panose="020B0502040204020203" pitchFamily="34" charset="0"/>
                <a:ea typeface="文道楷体" panose="02010600040101010101" pitchFamily="2" charset="-122"/>
              </a:rPr>
              <a:t>k</a:t>
            </a:r>
            <a:r>
              <a:rPr lang="zh-CN" altLang="zh-CN" sz="3075" dirty="0">
                <a:solidFill>
                  <a:srgbClr val="FF0000"/>
                </a:solidFill>
                <a:latin typeface="Bahnschrift" panose="020B0502040204020203" pitchFamily="34" charset="0"/>
                <a:ea typeface="文道楷体" panose="02010600040101010101" pitchFamily="2" charset="-122"/>
              </a:rPr>
              <a:t>应足够大，以保证任意给定的</a:t>
            </a:r>
            <a:r>
              <a:rPr lang="en-US" altLang="zh-CN" sz="3075" dirty="0">
                <a:solidFill>
                  <a:srgbClr val="FF0000"/>
                </a:solidFill>
                <a:latin typeface="Bahnschrift" panose="020B0502040204020203" pitchFamily="34" charset="0"/>
                <a:ea typeface="文道楷体" panose="02010600040101010101" pitchFamily="2" charset="-122"/>
              </a:rPr>
              <a:t>shingle</a:t>
            </a:r>
            <a:r>
              <a:rPr lang="zh-CN" altLang="zh-CN" sz="3075" dirty="0">
                <a:solidFill>
                  <a:srgbClr val="FF0000"/>
                </a:solidFill>
                <a:latin typeface="Bahnschrift" panose="020B0502040204020203" pitchFamily="34" charset="0"/>
                <a:ea typeface="文道楷体" panose="02010600040101010101" pitchFamily="2" charset="-122"/>
              </a:rPr>
              <a:t>出现在任意文档中的概率较低。</a:t>
            </a:r>
          </a:p>
          <a:p>
            <a:pPr>
              <a:lnSpc>
                <a:spcPct val="125000"/>
              </a:lnSpc>
              <a:spcBef>
                <a:spcPts val="450"/>
              </a:spcBef>
              <a:buNone/>
            </a:pPr>
            <a:r>
              <a:rPr lang="zh-CN" altLang="zh-CN" sz="3075" dirty="0">
                <a:latin typeface="Bahnschrift" panose="020B0502040204020203" pitchFamily="34" charset="0"/>
                <a:ea typeface="文道楷体" panose="02010600040101010101" pitchFamily="2" charset="-122"/>
              </a:rPr>
              <a:t>对实验数据的统计表明</a:t>
            </a:r>
            <a:r>
              <a:rPr lang="en-US" altLang="zh-CN" sz="3075" dirty="0">
                <a:latin typeface="Bahnschrift" panose="020B0502040204020203" pitchFamily="34" charset="0"/>
                <a:ea typeface="文道楷体" panose="02010600040101010101" pitchFamily="2" charset="-122"/>
              </a:rPr>
              <a:t>:</a:t>
            </a:r>
          </a:p>
          <a:p>
            <a:pPr marL="204788" lvl="1" indent="-204788">
              <a:lnSpc>
                <a:spcPct val="125000"/>
              </a:lnSpc>
              <a:spcBef>
                <a:spcPts val="450"/>
              </a:spcBef>
              <a:buFont typeface="Wingdings" panose="05000000000000000000" pitchFamily="2" charset="2"/>
              <a:buChar char="l"/>
            </a:pPr>
            <a:r>
              <a:rPr lang="zh-CN" altLang="en-US" sz="3075" dirty="0">
                <a:latin typeface="Bahnschrift" panose="020B0502040204020203" pitchFamily="34" charset="0"/>
                <a:ea typeface="文道楷体" panose="02010600040101010101" pitchFamily="2" charset="-122"/>
              </a:rPr>
              <a:t>邮件类的</a:t>
            </a:r>
            <a:r>
              <a:rPr lang="zh-CN" altLang="zh-CN" sz="3075" dirty="0">
                <a:latin typeface="Bahnschrift" panose="020B0502040204020203" pitchFamily="34" charset="0"/>
                <a:ea typeface="文道楷体" panose="02010600040101010101" pitchFamily="2" charset="-122"/>
              </a:rPr>
              <a:t>段落级文档，</a:t>
            </a:r>
            <a:r>
              <a:rPr lang="en-US" altLang="zh-CN" sz="3075" i="1" dirty="0">
                <a:latin typeface="Bahnschrift" panose="020B0502040204020203" pitchFamily="34" charset="0"/>
                <a:ea typeface="文道楷体" panose="02010600040101010101" pitchFamily="2" charset="-122"/>
              </a:rPr>
              <a:t>k</a:t>
            </a:r>
            <a:r>
              <a:rPr lang="en-US" altLang="zh-CN" sz="3075" dirty="0">
                <a:latin typeface="Bahnschrift" panose="020B0502040204020203" pitchFamily="34" charset="0"/>
                <a:ea typeface="文道楷体" panose="02010600040101010101" pitchFamily="2" charset="-122"/>
              </a:rPr>
              <a:t>=5</a:t>
            </a:r>
            <a:r>
              <a:rPr lang="zh-CN" altLang="zh-CN" sz="3075" dirty="0">
                <a:latin typeface="Bahnschrift" panose="020B0502040204020203" pitchFamily="34" charset="0"/>
                <a:ea typeface="文道楷体" panose="02010600040101010101" pitchFamily="2" charset="-122"/>
              </a:rPr>
              <a:t>左右。</a:t>
            </a:r>
            <a:r>
              <a:rPr lang="en-US" altLang="zh-CN" sz="3075" dirty="0">
                <a:latin typeface="Bahnschrift" panose="020B0502040204020203" pitchFamily="34" charset="0"/>
                <a:ea typeface="文道楷体" panose="02010600040101010101" pitchFamily="2" charset="-122"/>
              </a:rPr>
              <a:t>27</a:t>
            </a:r>
            <a:r>
              <a:rPr lang="en-US" altLang="zh-CN" sz="3075" baseline="30000" dirty="0">
                <a:latin typeface="Bahnschrift" panose="020B0502040204020203" pitchFamily="34" charset="0"/>
                <a:ea typeface="文道楷体" panose="02010600040101010101" pitchFamily="2" charset="-122"/>
              </a:rPr>
              <a:t>5</a:t>
            </a:r>
            <a:r>
              <a:rPr lang="zh-CN" altLang="en-US" sz="3075" dirty="0">
                <a:latin typeface="Bahnschrift" panose="020B0502040204020203" pitchFamily="34" charset="0"/>
                <a:ea typeface="文道楷体" panose="02010600040101010101" pitchFamily="2" charset="-122"/>
              </a:rPr>
              <a:t>≈</a:t>
            </a:r>
            <a:r>
              <a:rPr lang="en-US" altLang="zh-CN" sz="3075" dirty="0">
                <a:latin typeface="Bahnschrift" panose="020B0502040204020203" pitchFamily="34" charset="0"/>
                <a:ea typeface="文道楷体" panose="02010600040101010101" pitchFamily="2" charset="-122"/>
              </a:rPr>
              <a:t>1400</a:t>
            </a:r>
            <a:r>
              <a:rPr lang="zh-CN" altLang="en-US" sz="3075" dirty="0">
                <a:latin typeface="Bahnschrift" panose="020B0502040204020203" pitchFamily="34" charset="0"/>
                <a:ea typeface="文道楷体" panose="02010600040101010101" pitchFamily="2" charset="-122"/>
              </a:rPr>
              <a:t>万，远远大于普通邮件的长度。</a:t>
            </a:r>
            <a:endParaRPr lang="en-US" altLang="zh-CN" sz="3075" dirty="0">
              <a:latin typeface="Bahnschrift" panose="020B0502040204020203" pitchFamily="34" charset="0"/>
              <a:ea typeface="文道楷体" panose="02010600040101010101" pitchFamily="2" charset="-122"/>
            </a:endParaRPr>
          </a:p>
          <a:p>
            <a:pPr marL="204788" lvl="1" indent="-204788">
              <a:lnSpc>
                <a:spcPct val="125000"/>
              </a:lnSpc>
              <a:spcBef>
                <a:spcPts val="450"/>
              </a:spcBef>
              <a:buFont typeface="Wingdings" panose="05000000000000000000" pitchFamily="2" charset="2"/>
              <a:buChar char="l"/>
            </a:pPr>
            <a:r>
              <a:rPr lang="zh-CN" altLang="en-US" sz="3075" dirty="0">
                <a:latin typeface="Bahnschrift" panose="020B0502040204020203" pitchFamily="34" charset="0"/>
                <a:ea typeface="文道楷体" panose="02010600040101010101" pitchFamily="2" charset="-122"/>
              </a:rPr>
              <a:t>论文类的长文档，选择</a:t>
            </a:r>
            <a:r>
              <a:rPr lang="en-US" altLang="zh-CN" sz="3075" dirty="0">
                <a:latin typeface="Bahnschrift" panose="020B0502040204020203" pitchFamily="34" charset="0"/>
                <a:ea typeface="文道楷体" panose="02010600040101010101" pitchFamily="2" charset="-122"/>
              </a:rPr>
              <a:t>k=9</a:t>
            </a:r>
            <a:r>
              <a:rPr lang="zh-CN" altLang="en-US" sz="3075" dirty="0">
                <a:latin typeface="Bahnschrift" panose="020B0502040204020203" pitchFamily="34" charset="0"/>
                <a:ea typeface="文道楷体" panose="02010600040101010101" pitchFamily="2" charset="-122"/>
              </a:rPr>
              <a:t>比较安全。</a:t>
            </a:r>
            <a:endParaRPr lang="zh-CN" altLang="zh-CN" sz="3075" dirty="0">
              <a:latin typeface="Bahnschrift" panose="020B0502040204020203" pitchFamily="34" charset="0"/>
              <a:ea typeface="文道楷体" panose="02010600040101010101" pitchFamily="2" charset="-122"/>
            </a:endParaRPr>
          </a:p>
        </p:txBody>
      </p:sp>
    </p:spTree>
    <p:extLst>
      <p:ext uri="{BB962C8B-B14F-4D97-AF65-F5344CB8AC3E}">
        <p14:creationId xmlns:p14="http://schemas.microsoft.com/office/powerpoint/2010/main" val="7209976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41</a:t>
            </a:fld>
            <a:endParaRPr lang="en-US"/>
          </a:p>
        </p:txBody>
      </p:sp>
      <p:sp>
        <p:nvSpPr>
          <p:cNvPr id="13" name="内容占位符 2"/>
          <p:cNvSpPr>
            <a:spLocks noGrp="1"/>
          </p:cNvSpPr>
          <p:nvPr>
            <p:ph idx="1"/>
          </p:nvPr>
        </p:nvSpPr>
        <p:spPr>
          <a:xfrm>
            <a:off x="285750" y="1655065"/>
            <a:ext cx="8801100" cy="4139945"/>
          </a:xfrm>
        </p:spPr>
        <p:txBody>
          <a:bodyPr>
            <a:normAutofit fontScale="92500"/>
          </a:bodyPr>
          <a:lstStyle/>
          <a:p>
            <a:pPr marL="89154" indent="0">
              <a:buNone/>
            </a:pPr>
            <a:r>
              <a:rPr lang="en-US" altLang="zh-CN" sz="3525" dirty="0">
                <a:latin typeface="Bahnschrift" panose="020B0502040204020203" pitchFamily="34" charset="0"/>
                <a:ea typeface="方正卡通简体" panose="03000509000000000000" pitchFamily="65" charset="-122"/>
              </a:rPr>
              <a:t>3.2.3   </a:t>
            </a:r>
            <a:r>
              <a:rPr lang="zh-CN" altLang="en-US" sz="3525" dirty="0">
                <a:latin typeface="Bahnschrift" panose="020B0502040204020203" pitchFamily="34" charset="0"/>
                <a:ea typeface="方正卡通简体" panose="03000509000000000000" pitchFamily="65" charset="-122"/>
              </a:rPr>
              <a:t>对</a:t>
            </a:r>
            <a:r>
              <a:rPr lang="en-US" altLang="zh-CN" sz="3525" dirty="0">
                <a:latin typeface="Bahnschrift" panose="020B0502040204020203" pitchFamily="34" charset="0"/>
                <a:ea typeface="方正卡通简体" panose="03000509000000000000" pitchFamily="65" charset="-122"/>
              </a:rPr>
              <a:t>shingle</a:t>
            </a:r>
            <a:r>
              <a:rPr lang="zh-CN" altLang="en-US" sz="3525" dirty="0">
                <a:latin typeface="Bahnschrift" panose="020B0502040204020203" pitchFamily="34" charset="0"/>
                <a:ea typeface="方正卡通简体" panose="03000509000000000000" pitchFamily="65" charset="-122"/>
              </a:rPr>
              <a:t>进行哈希</a:t>
            </a:r>
            <a:endParaRPr lang="en-US" altLang="zh-CN" sz="3525" dirty="0">
              <a:latin typeface="Bahnschrift" panose="020B0502040204020203" pitchFamily="34" charset="0"/>
              <a:ea typeface="方正卡通简体" panose="03000509000000000000" pitchFamily="65" charset="-122"/>
            </a:endParaRPr>
          </a:p>
          <a:p>
            <a:pPr marL="89154" indent="0">
              <a:buNone/>
            </a:pPr>
            <a:r>
              <a:rPr lang="zh-CN" altLang="en-US" dirty="0">
                <a:latin typeface="Bahnschrift" panose="020B0502040204020203" pitchFamily="34" charset="0"/>
                <a:ea typeface="文道楷体" panose="02010600040101010101" pitchFamily="2" charset="-122"/>
              </a:rPr>
              <a:t>直接将长度为</a:t>
            </a:r>
            <a:r>
              <a:rPr lang="en-US" altLang="zh-CN" dirty="0">
                <a:latin typeface="Bahnschrift" panose="020B0502040204020203" pitchFamily="34" charset="0"/>
                <a:ea typeface="文道楷体" panose="02010600040101010101" pitchFamily="2" charset="-122"/>
              </a:rPr>
              <a:t>k</a:t>
            </a:r>
            <a:r>
              <a:rPr lang="zh-CN" altLang="en-US" dirty="0">
                <a:latin typeface="Bahnschrift" panose="020B0502040204020203" pitchFamily="34" charset="0"/>
                <a:ea typeface="文道楷体" panose="02010600040101010101" pitchFamily="2" charset="-122"/>
              </a:rPr>
              <a:t>的字符串用哈希函数映射成桶的编号，用这些桶的编号的集合来表示文件。</a:t>
            </a:r>
            <a:endParaRPr lang="en-US" altLang="zh-CN" dirty="0">
              <a:latin typeface="Bahnschrift" panose="020B0502040204020203" pitchFamily="34" charset="0"/>
              <a:ea typeface="文道楷体" panose="02010600040101010101" pitchFamily="2" charset="-122"/>
            </a:endParaRPr>
          </a:p>
          <a:p>
            <a:pPr marL="88900" lvl="1" indent="180975"/>
            <a:r>
              <a:rPr lang="zh-CN" altLang="en-US" sz="2400" dirty="0">
                <a:latin typeface="Bahnschrift" panose="020B0502040204020203" pitchFamily="34" charset="0"/>
                <a:ea typeface="文道楷体" panose="02010600040101010101" pitchFamily="2" charset="-122"/>
              </a:rPr>
              <a:t>由文档产生</a:t>
            </a:r>
            <a:r>
              <a:rPr lang="en-US" altLang="zh-CN" sz="2400" dirty="0">
                <a:latin typeface="Bahnschrift" panose="020B0502040204020203" pitchFamily="34" charset="0"/>
                <a:ea typeface="文道楷体" panose="02010600040101010101" pitchFamily="2" charset="-122"/>
              </a:rPr>
              <a:t>9-shingle </a:t>
            </a:r>
            <a:r>
              <a:rPr lang="zh-CN" altLang="en-US" sz="2400" dirty="0">
                <a:latin typeface="Bahnschrift" panose="020B0502040204020203" pitchFamily="34" charset="0"/>
                <a:ea typeface="文道楷体" panose="02010600040101010101" pitchFamily="2" charset="-122"/>
              </a:rPr>
              <a:t>集合，然后将每个</a:t>
            </a:r>
            <a:r>
              <a:rPr lang="en-US" altLang="zh-CN" sz="2400" dirty="0">
                <a:latin typeface="Bahnschrift" panose="020B0502040204020203" pitchFamily="34" charset="0"/>
                <a:ea typeface="文道楷体" panose="02010600040101010101" pitchFamily="2" charset="-122"/>
              </a:rPr>
              <a:t>9-shingle</a:t>
            </a:r>
            <a:r>
              <a:rPr lang="zh-CN" altLang="en-US" sz="2400" dirty="0">
                <a:latin typeface="Bahnschrift" panose="020B0502040204020203" pitchFamily="34" charset="0"/>
                <a:ea typeface="文道楷体" panose="02010600040101010101" pitchFamily="2" charset="-122"/>
              </a:rPr>
              <a:t>映射为</a:t>
            </a:r>
            <a:r>
              <a:rPr lang="en-US" altLang="zh-CN" sz="2400" dirty="0">
                <a:latin typeface="Bahnschrift" panose="020B0502040204020203" pitchFamily="34" charset="0"/>
                <a:ea typeface="文道楷体" panose="02010600040101010101" pitchFamily="2" charset="-122"/>
              </a:rPr>
              <a:t>0</a:t>
            </a:r>
            <a:r>
              <a:rPr lang="zh-CN" altLang="en-US" sz="2400" dirty="0">
                <a:latin typeface="Bahnschrift" panose="020B0502040204020203" pitchFamily="34" charset="0"/>
                <a:ea typeface="文道楷体" panose="02010600040101010101" pitchFamily="2" charset="-122"/>
              </a:rPr>
              <a:t>到</a:t>
            </a:r>
            <a:r>
              <a:rPr lang="en-US" altLang="zh-CN" sz="2400" dirty="0">
                <a:latin typeface="Bahnschrift" panose="020B0502040204020203" pitchFamily="34" charset="0"/>
                <a:ea typeface="文道楷体" panose="02010600040101010101" pitchFamily="2" charset="-122"/>
              </a:rPr>
              <a:t>2</a:t>
            </a:r>
            <a:r>
              <a:rPr lang="en-US" altLang="zh-CN" sz="2400" baseline="30000" dirty="0">
                <a:latin typeface="Bahnschrift" panose="020B0502040204020203" pitchFamily="34" charset="0"/>
                <a:ea typeface="文道楷体" panose="02010600040101010101" pitchFamily="2" charset="-122"/>
              </a:rPr>
              <a:t>32</a:t>
            </a:r>
            <a:r>
              <a:rPr lang="en-US" altLang="zh-CN" sz="2400" dirty="0">
                <a:latin typeface="Bahnschrift" panose="020B0502040204020203" pitchFamily="34" charset="0"/>
                <a:ea typeface="文道楷体" panose="02010600040101010101" pitchFamily="2" charset="-122"/>
              </a:rPr>
              <a:t>-1</a:t>
            </a:r>
            <a:r>
              <a:rPr lang="zh-CN" altLang="en-US" sz="2400" dirty="0">
                <a:latin typeface="Bahnschrift" panose="020B0502040204020203" pitchFamily="34" charset="0"/>
                <a:ea typeface="文道楷体" panose="02010600040101010101" pitchFamily="2" charset="-122"/>
              </a:rPr>
              <a:t>之间的一个桶编号，因此每个</a:t>
            </a:r>
            <a:r>
              <a:rPr lang="en-US" altLang="zh-CN" sz="2400" dirty="0">
                <a:latin typeface="Bahnschrift" panose="020B0502040204020203" pitchFamily="34" charset="0"/>
                <a:ea typeface="文道楷体" panose="02010600040101010101" pitchFamily="2" charset="-122"/>
              </a:rPr>
              <a:t>9-shingle </a:t>
            </a:r>
            <a:r>
              <a:rPr lang="zh-CN" altLang="en-US" sz="2400" dirty="0">
                <a:latin typeface="Bahnschrift" panose="020B0502040204020203" pitchFamily="34" charset="0"/>
                <a:ea typeface="文道楷体" panose="02010600040101010101" pitchFamily="2" charset="-122"/>
              </a:rPr>
              <a:t>由</a:t>
            </a:r>
            <a:r>
              <a:rPr lang="en-US" altLang="zh-CN" sz="2400" dirty="0">
                <a:latin typeface="Bahnschrift" panose="020B0502040204020203" pitchFamily="34" charset="0"/>
                <a:ea typeface="文道楷体" panose="02010600040101010101" pitchFamily="2" charset="-122"/>
              </a:rPr>
              <a:t>4</a:t>
            </a:r>
            <a:r>
              <a:rPr lang="zh-CN" altLang="en-US" sz="2400" dirty="0">
                <a:latin typeface="Bahnschrift" panose="020B0502040204020203" pitchFamily="34" charset="0"/>
                <a:ea typeface="文道楷体" panose="02010600040101010101" pitchFamily="2" charset="-122"/>
              </a:rPr>
              <a:t>个字节来表示。</a:t>
            </a:r>
            <a:endParaRPr lang="en-US" altLang="zh-CN" sz="2400" dirty="0">
              <a:latin typeface="Bahnschrift" panose="020B0502040204020203" pitchFamily="34" charset="0"/>
              <a:ea typeface="文道楷体" panose="02010600040101010101" pitchFamily="2" charset="-122"/>
            </a:endParaRPr>
          </a:p>
          <a:p>
            <a:pPr marL="88900" lvl="1" indent="180975"/>
            <a:r>
              <a:rPr lang="zh-CN" altLang="en-US" sz="2400" dirty="0">
                <a:latin typeface="Bahnschrift" panose="020B0502040204020203" pitchFamily="34" charset="0"/>
                <a:ea typeface="文道楷体" panose="02010600040101010101" pitchFamily="2" charset="-122"/>
              </a:rPr>
              <a:t>如果采用</a:t>
            </a:r>
            <a:r>
              <a:rPr lang="en-US" altLang="zh-CN" sz="2400" dirty="0">
                <a:latin typeface="Bahnschrift" panose="020B0502040204020203" pitchFamily="34" charset="0"/>
                <a:ea typeface="文道楷体" panose="02010600040101010101" pitchFamily="2" charset="-122"/>
              </a:rPr>
              <a:t>4-shingle</a:t>
            </a:r>
            <a:r>
              <a:rPr lang="zh-CN" altLang="en-US" sz="2400" dirty="0">
                <a:latin typeface="Bahnschrift" panose="020B0502040204020203" pitchFamily="34" charset="0"/>
                <a:ea typeface="文道楷体" panose="02010600040101010101" pitchFamily="2" charset="-122"/>
              </a:rPr>
              <a:t>，与上面方法占用的空间相似。但是性能不一样。</a:t>
            </a:r>
            <a:endParaRPr lang="en-US" altLang="zh-CN" sz="2400" dirty="0">
              <a:latin typeface="Bahnschrift" panose="020B0502040204020203" pitchFamily="34" charset="0"/>
              <a:ea typeface="文道楷体" panose="02010600040101010101" pitchFamily="2" charset="-122"/>
            </a:endParaRPr>
          </a:p>
          <a:p>
            <a:pPr marL="88900" lvl="2" indent="180975"/>
            <a:r>
              <a:rPr lang="zh-CN" altLang="en-US" sz="2400" dirty="0">
                <a:latin typeface="Bahnschrift" panose="020B0502040204020203" pitchFamily="34" charset="0"/>
                <a:ea typeface="文道楷体" panose="02010600040101010101" pitchFamily="2" charset="-122"/>
              </a:rPr>
              <a:t>如果英文文本中只有</a:t>
            </a:r>
            <a:r>
              <a:rPr lang="en-US" altLang="zh-CN" sz="2400" dirty="0">
                <a:latin typeface="Bahnschrift" panose="020B0502040204020203" pitchFamily="34" charset="0"/>
                <a:ea typeface="文道楷体" panose="02010600040101010101" pitchFamily="2" charset="-122"/>
              </a:rPr>
              <a:t>20</a:t>
            </a:r>
            <a:r>
              <a:rPr lang="zh-CN" altLang="en-US" sz="2400" dirty="0">
                <a:latin typeface="Bahnschrift" panose="020B0502040204020203" pitchFamily="34" charset="0"/>
                <a:ea typeface="文道楷体" panose="02010600040101010101" pitchFamily="2" charset="-122"/>
              </a:rPr>
              <a:t>个字符出现频繁，则可能出现的不同的</a:t>
            </a:r>
            <a:r>
              <a:rPr lang="en-US" altLang="zh-CN" sz="2400" dirty="0">
                <a:latin typeface="Bahnschrift" panose="020B0502040204020203" pitchFamily="34" charset="0"/>
                <a:ea typeface="文道楷体" panose="02010600040101010101" pitchFamily="2" charset="-122"/>
              </a:rPr>
              <a:t>4-shingle</a:t>
            </a:r>
            <a:r>
              <a:rPr lang="zh-CN" altLang="en-US" sz="2400" dirty="0">
                <a:latin typeface="Bahnschrift" panose="020B0502040204020203" pitchFamily="34" charset="0"/>
                <a:ea typeface="文道楷体" panose="02010600040101010101" pitchFamily="2" charset="-122"/>
              </a:rPr>
              <a:t>的数量是</a:t>
            </a:r>
            <a:r>
              <a:rPr lang="en-US" altLang="zh-CN" sz="2400" dirty="0">
                <a:latin typeface="Bahnschrift" panose="020B0502040204020203" pitchFamily="34" charset="0"/>
                <a:ea typeface="文道楷体" panose="02010600040101010101" pitchFamily="2" charset="-122"/>
              </a:rPr>
              <a:t>20</a:t>
            </a:r>
            <a:r>
              <a:rPr lang="en-US" altLang="zh-CN" sz="2400" baseline="30000" dirty="0">
                <a:latin typeface="Bahnschrift" panose="020B0502040204020203" pitchFamily="34" charset="0"/>
                <a:ea typeface="文道楷体" panose="02010600040101010101" pitchFamily="2" charset="-122"/>
              </a:rPr>
              <a:t>4</a:t>
            </a:r>
            <a:r>
              <a:rPr lang="en-US" altLang="zh-CN" sz="2400" dirty="0">
                <a:latin typeface="Bahnschrift" panose="020B0502040204020203" pitchFamily="34" charset="0"/>
                <a:ea typeface="文道楷体" panose="02010600040101010101" pitchFamily="2" charset="-122"/>
              </a:rPr>
              <a:t>=160000&lt;&lt; 2</a:t>
            </a:r>
            <a:r>
              <a:rPr lang="en-US" altLang="zh-CN" sz="2400" baseline="30000" dirty="0">
                <a:latin typeface="Bahnschrift" panose="020B0502040204020203" pitchFamily="34" charset="0"/>
                <a:ea typeface="文道楷体" panose="02010600040101010101" pitchFamily="2" charset="-122"/>
              </a:rPr>
              <a:t>32</a:t>
            </a:r>
            <a:r>
              <a:rPr lang="zh-CN" altLang="en-US" sz="2400" dirty="0">
                <a:latin typeface="Bahnschrift" panose="020B0502040204020203" pitchFamily="34" charset="0"/>
                <a:ea typeface="文道楷体" panose="02010600040101010101" pitchFamily="2" charset="-122"/>
              </a:rPr>
              <a:t>。</a:t>
            </a:r>
            <a:endParaRPr lang="en-US" altLang="zh-CN" sz="2400" dirty="0">
              <a:latin typeface="Bahnschrift" panose="020B0502040204020203" pitchFamily="34" charset="0"/>
              <a:ea typeface="文道楷体" panose="02010600040101010101" pitchFamily="2" charset="-122"/>
            </a:endParaRPr>
          </a:p>
          <a:p>
            <a:pPr marL="88900" lvl="2" indent="180975"/>
            <a:r>
              <a:rPr lang="zh-CN" altLang="en-US" sz="2400" dirty="0">
                <a:latin typeface="Bahnschrift" panose="020B0502040204020203" pitchFamily="34" charset="0"/>
                <a:ea typeface="文道楷体" panose="02010600040101010101" pitchFamily="2" charset="-122"/>
              </a:rPr>
              <a:t>如果是</a:t>
            </a:r>
            <a:r>
              <a:rPr lang="en-US" altLang="zh-CN" sz="2400" dirty="0">
                <a:latin typeface="Bahnschrift" panose="020B0502040204020203" pitchFamily="34" charset="0"/>
                <a:ea typeface="文道楷体" panose="02010600040101010101" pitchFamily="2" charset="-122"/>
              </a:rPr>
              <a:t>9-shingle</a:t>
            </a:r>
            <a:r>
              <a:rPr lang="zh-CN" altLang="en-US" sz="2400" dirty="0">
                <a:latin typeface="Bahnschrift" panose="020B0502040204020203" pitchFamily="34" charset="0"/>
                <a:ea typeface="文道楷体" panose="02010600040101010101" pitchFamily="2" charset="-122"/>
              </a:rPr>
              <a:t>，数量大为增加（</a:t>
            </a:r>
            <a:r>
              <a:rPr lang="en-US" altLang="zh-CN" sz="2400" dirty="0">
                <a:latin typeface="Bahnschrift" panose="020B0502040204020203" pitchFamily="34" charset="0"/>
                <a:ea typeface="文道楷体" panose="02010600040101010101" pitchFamily="2" charset="-122"/>
              </a:rPr>
              <a:t>20</a:t>
            </a:r>
            <a:r>
              <a:rPr lang="en-US" altLang="zh-CN" sz="2400" baseline="30000" dirty="0">
                <a:latin typeface="Bahnschrift" panose="020B0502040204020203" pitchFamily="34" charset="0"/>
                <a:ea typeface="文道楷体" panose="02010600040101010101" pitchFamily="2" charset="-122"/>
              </a:rPr>
              <a:t>9</a:t>
            </a:r>
            <a:r>
              <a:rPr lang="en-US" altLang="zh-CN" sz="2400" dirty="0">
                <a:latin typeface="Bahnschrift" panose="020B0502040204020203" pitchFamily="34" charset="0"/>
                <a:ea typeface="文道楷体" panose="02010600040101010101" pitchFamily="2" charset="-122"/>
              </a:rPr>
              <a:t>&gt;&gt; 2</a:t>
            </a:r>
            <a:r>
              <a:rPr lang="en-US" altLang="zh-CN" sz="2400" baseline="30000" dirty="0">
                <a:latin typeface="Bahnschrift" panose="020B0502040204020203" pitchFamily="34" charset="0"/>
                <a:ea typeface="文道楷体" panose="02010600040101010101" pitchFamily="2" charset="-122"/>
              </a:rPr>
              <a:t>32 </a:t>
            </a:r>
            <a:r>
              <a:rPr lang="zh-CN" altLang="en-US" sz="2400" dirty="0">
                <a:latin typeface="Bahnschrift" panose="020B0502040204020203" pitchFamily="34" charset="0"/>
                <a:ea typeface="文道楷体" panose="02010600040101010101" pitchFamily="2" charset="-122"/>
              </a:rPr>
              <a:t>），映射到</a:t>
            </a:r>
            <a:r>
              <a:rPr lang="en-US" altLang="zh-CN" sz="2400" dirty="0">
                <a:latin typeface="Bahnschrift" panose="020B0502040204020203" pitchFamily="34" charset="0"/>
                <a:ea typeface="文道楷体" panose="02010600040101010101" pitchFamily="2" charset="-122"/>
              </a:rPr>
              <a:t>4</a:t>
            </a:r>
            <a:r>
              <a:rPr lang="zh-CN" altLang="en-US" sz="2400" dirty="0">
                <a:latin typeface="Bahnschrift" panose="020B0502040204020203" pitchFamily="34" charset="0"/>
                <a:ea typeface="文道楷体" panose="02010600040101010101" pitchFamily="2" charset="-122"/>
              </a:rPr>
              <a:t>个字节的桶，则差不多任意组合的</a:t>
            </a:r>
            <a:r>
              <a:rPr lang="en-US" altLang="zh-CN" sz="2400" dirty="0">
                <a:latin typeface="Bahnschrift" panose="020B0502040204020203" pitchFamily="34" charset="0"/>
                <a:ea typeface="文道楷体" panose="02010600040101010101" pitchFamily="2" charset="-122"/>
              </a:rPr>
              <a:t>4</a:t>
            </a:r>
            <a:r>
              <a:rPr lang="zh-CN" altLang="en-US" sz="2400" dirty="0">
                <a:latin typeface="Bahnschrift" panose="020B0502040204020203" pitchFamily="34" charset="0"/>
                <a:ea typeface="文道楷体" panose="02010600040101010101" pitchFamily="2" charset="-122"/>
              </a:rPr>
              <a:t>字节序列都有可能出现。</a:t>
            </a:r>
            <a:endParaRPr lang="en-US" altLang="zh-CN" sz="2400" dirty="0">
              <a:latin typeface="Bahnschrift" panose="020B0502040204020203" pitchFamily="34" charset="0"/>
              <a:ea typeface="文道楷体" panose="02010600040101010101" pitchFamily="2" charset="-122"/>
            </a:endParaRPr>
          </a:p>
        </p:txBody>
      </p:sp>
    </p:spTree>
    <p:extLst>
      <p:ext uri="{BB962C8B-B14F-4D97-AF65-F5344CB8AC3E}">
        <p14:creationId xmlns:p14="http://schemas.microsoft.com/office/powerpoint/2010/main" val="4820807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42</a:t>
            </a:fld>
            <a:endParaRPr lang="en-US"/>
          </a:p>
        </p:txBody>
      </p:sp>
      <p:sp>
        <p:nvSpPr>
          <p:cNvPr id="13" name="内容占位符 2"/>
          <p:cNvSpPr>
            <a:spLocks noGrp="1"/>
          </p:cNvSpPr>
          <p:nvPr>
            <p:ph idx="1"/>
          </p:nvPr>
        </p:nvSpPr>
        <p:spPr>
          <a:xfrm>
            <a:off x="285750" y="1655065"/>
            <a:ext cx="8801100" cy="4139945"/>
          </a:xfrm>
        </p:spPr>
        <p:txBody>
          <a:bodyPr>
            <a:normAutofit lnSpcReduction="10000"/>
          </a:bodyPr>
          <a:lstStyle/>
          <a:p>
            <a:pPr marL="89154" indent="0">
              <a:buNone/>
            </a:pPr>
            <a:r>
              <a:rPr lang="en-US" altLang="zh-CN" sz="3525" dirty="0">
                <a:latin typeface="Bahnschrift" panose="020B0502040204020203" pitchFamily="34" charset="0"/>
                <a:ea typeface="方正卡通简体" panose="03000509000000000000" pitchFamily="65" charset="-122"/>
              </a:rPr>
              <a:t>3.2.4 </a:t>
            </a:r>
            <a:r>
              <a:rPr lang="zh-CN" altLang="en-US" sz="3525" dirty="0">
                <a:latin typeface="Bahnschrift" panose="020B0502040204020203" pitchFamily="34" charset="0"/>
                <a:ea typeface="方正卡通简体" panose="03000509000000000000" pitchFamily="65" charset="-122"/>
              </a:rPr>
              <a:t>基于词的</a:t>
            </a:r>
            <a:r>
              <a:rPr lang="en-US" altLang="zh-CN" sz="3525" dirty="0">
                <a:latin typeface="Bahnschrift" panose="020B0502040204020203" pitchFamily="34" charset="0"/>
                <a:ea typeface="方正卡通简体" panose="03000509000000000000" pitchFamily="65" charset="-122"/>
              </a:rPr>
              <a:t>shingle</a:t>
            </a:r>
          </a:p>
          <a:p>
            <a:r>
              <a:rPr lang="zh-CN" altLang="en-US" sz="3000" dirty="0">
                <a:solidFill>
                  <a:srgbClr val="002060"/>
                </a:solidFill>
                <a:latin typeface="Bahnschrift" panose="020B0502040204020203" pitchFamily="34" charset="0"/>
                <a:ea typeface="文道楷体" panose="02010600040101010101" pitchFamily="2" charset="-122"/>
              </a:rPr>
              <a:t>在一个网页中，即有新闻报导，也有周边元素。</a:t>
            </a:r>
            <a:endParaRPr lang="en-US" altLang="zh-CN" sz="3000" dirty="0">
              <a:solidFill>
                <a:srgbClr val="002060"/>
              </a:solidFill>
              <a:latin typeface="Bahnschrift" panose="020B0502040204020203" pitchFamily="34" charset="0"/>
              <a:ea typeface="文道楷体" panose="02010600040101010101" pitchFamily="2" charset="-122"/>
            </a:endParaRPr>
          </a:p>
          <a:p>
            <a:r>
              <a:rPr lang="zh-CN" altLang="en-US" sz="3000" dirty="0">
                <a:solidFill>
                  <a:srgbClr val="002060"/>
                </a:solidFill>
                <a:latin typeface="Bahnschrift" panose="020B0502040204020203" pitchFamily="34" charset="0"/>
                <a:ea typeface="文道楷体" panose="02010600040101010101" pitchFamily="2" charset="-122"/>
              </a:rPr>
              <a:t>在新闻报导和大量散文中，包括大量停用词，</a:t>
            </a:r>
            <a:r>
              <a:rPr lang="en-US" altLang="zh-CN" sz="3000" dirty="0">
                <a:solidFill>
                  <a:srgbClr val="002060"/>
                </a:solidFill>
                <a:latin typeface="Bahnschrift" panose="020B0502040204020203" pitchFamily="34" charset="0"/>
                <a:ea typeface="文道楷体" panose="02010600040101010101" pitchFamily="2" charset="-122"/>
              </a:rPr>
              <a:t>and, you, to</a:t>
            </a:r>
            <a:r>
              <a:rPr lang="zh-CN" altLang="en-US" sz="3000" dirty="0">
                <a:solidFill>
                  <a:srgbClr val="002060"/>
                </a:solidFill>
                <a:latin typeface="Bahnschrift" panose="020B0502040204020203" pitchFamily="34" charset="0"/>
                <a:ea typeface="文道楷体" panose="02010600040101010101" pitchFamily="2" charset="-122"/>
              </a:rPr>
              <a:t>等，频率高于周边元素。在多数应用中，都忽略掉这些词。</a:t>
            </a:r>
            <a:endParaRPr lang="en-US" altLang="zh-CN" sz="3000" dirty="0">
              <a:solidFill>
                <a:srgbClr val="002060"/>
              </a:solidFill>
              <a:latin typeface="Bahnschrift" panose="020B0502040204020203" pitchFamily="34" charset="0"/>
              <a:ea typeface="文道楷体" panose="02010600040101010101" pitchFamily="2" charset="-122"/>
            </a:endParaRPr>
          </a:p>
          <a:p>
            <a:r>
              <a:rPr lang="zh-CN" altLang="en-US" sz="3000" dirty="0">
                <a:solidFill>
                  <a:srgbClr val="002060"/>
                </a:solidFill>
                <a:latin typeface="Bahnschrift" panose="020B0502040204020203" pitchFamily="34" charset="0"/>
                <a:ea typeface="文道楷体" panose="02010600040101010101" pitchFamily="2" charset="-122"/>
              </a:rPr>
              <a:t>如果是想比较新闻文本的相似性，则可以利用这个特点。</a:t>
            </a:r>
            <a:endParaRPr lang="en-US" altLang="zh-CN" sz="3000" dirty="0">
              <a:solidFill>
                <a:srgbClr val="002060"/>
              </a:solidFill>
              <a:latin typeface="Bahnschrift" panose="020B0502040204020203" pitchFamily="34" charset="0"/>
              <a:ea typeface="文道楷体" panose="02010600040101010101" pitchFamily="2" charset="-122"/>
            </a:endParaRPr>
          </a:p>
          <a:p>
            <a:pPr lvl="1"/>
            <a:r>
              <a:rPr lang="en-US" altLang="zh-CN" sz="3000" dirty="0">
                <a:solidFill>
                  <a:srgbClr val="002060"/>
                </a:solidFill>
                <a:latin typeface="Bahnschrift" panose="020B0502040204020203" pitchFamily="34" charset="0"/>
                <a:ea typeface="文道楷体" panose="02010600040101010101" pitchFamily="2" charset="-122"/>
              </a:rPr>
              <a:t>Shingle</a:t>
            </a:r>
            <a:r>
              <a:rPr lang="zh-CN" altLang="en-US" sz="3000" dirty="0">
                <a:solidFill>
                  <a:srgbClr val="002060"/>
                </a:solidFill>
                <a:latin typeface="Bahnschrift" panose="020B0502040204020203" pitchFamily="34" charset="0"/>
                <a:ea typeface="文道楷体" panose="02010600040101010101" pitchFamily="2" charset="-122"/>
              </a:rPr>
              <a:t>定义为一个停用词加上后续的两个词（不管是否是停用词）</a:t>
            </a:r>
            <a:endParaRPr lang="en-US" altLang="zh-CN" sz="3000" dirty="0">
              <a:solidFill>
                <a:srgbClr val="002060"/>
              </a:solidFill>
              <a:latin typeface="Bahnschrift" panose="020B0502040204020203" pitchFamily="34" charset="0"/>
              <a:ea typeface="文道楷体" panose="02010600040101010101" pitchFamily="2" charset="-122"/>
            </a:endParaRPr>
          </a:p>
        </p:txBody>
      </p:sp>
    </p:spTree>
    <p:extLst>
      <p:ext uri="{BB962C8B-B14F-4D97-AF65-F5344CB8AC3E}">
        <p14:creationId xmlns:p14="http://schemas.microsoft.com/office/powerpoint/2010/main" val="14060703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3 .2  </a:t>
            </a:r>
            <a:r>
              <a:rPr lang="zh-CN" altLang="en-US" dirty="0"/>
              <a:t> </a:t>
            </a:r>
            <a:r>
              <a:rPr lang="zh-CN" altLang="en-US" dirty="0">
                <a:latin typeface="Bahnschrift" panose="020B0502040204020203" pitchFamily="34" charset="0"/>
                <a:ea typeface="方正卡通简体" panose="03000509000000000000" pitchFamily="65" charset="-122"/>
              </a:rPr>
              <a:t>文档的</a:t>
            </a:r>
            <a:r>
              <a:rPr lang="en-US" altLang="zh-CN" dirty="0">
                <a:latin typeface="Bahnschrift" panose="020B0502040204020203" pitchFamily="34" charset="0"/>
                <a:ea typeface="方正卡通简体" panose="03000509000000000000" pitchFamily="65" charset="-122"/>
              </a:rPr>
              <a:t>Shingling</a:t>
            </a:r>
            <a:endParaRPr lang="zh-CN" altLang="en-US" dirty="0">
              <a:latin typeface="Bahnschrift" panose="020B0502040204020203" pitchFamily="34" charset="0"/>
              <a:ea typeface="方正卡通简体" panose="03000509000000000000" pitchFamily="65" charset="-122"/>
            </a:endParaRPr>
          </a:p>
        </p:txBody>
      </p:sp>
      <p:sp>
        <p:nvSpPr>
          <p:cNvPr id="5" name="灯片编号占位符 4"/>
          <p:cNvSpPr>
            <a:spLocks noGrp="1"/>
          </p:cNvSpPr>
          <p:nvPr>
            <p:ph type="sldNum" sz="quarter" idx="12"/>
          </p:nvPr>
        </p:nvSpPr>
        <p:spPr/>
        <p:txBody>
          <a:bodyPr/>
          <a:lstStyle/>
          <a:p>
            <a:fld id="{19B12225-5612-419B-A8D5-4B8EEE4C217E}" type="slidenum">
              <a:rPr lang="en-US" smtClean="0"/>
              <a:pPr/>
              <a:t>43</a:t>
            </a:fld>
            <a:endParaRPr lang="en-US"/>
          </a:p>
        </p:txBody>
      </p:sp>
      <p:sp>
        <p:nvSpPr>
          <p:cNvPr id="13" name="内容占位符 2"/>
          <p:cNvSpPr>
            <a:spLocks noGrp="1"/>
          </p:cNvSpPr>
          <p:nvPr>
            <p:ph idx="1"/>
          </p:nvPr>
        </p:nvSpPr>
        <p:spPr>
          <a:xfrm>
            <a:off x="285750" y="1655065"/>
            <a:ext cx="8801100" cy="4139945"/>
          </a:xfrm>
        </p:spPr>
        <p:txBody>
          <a:bodyPr>
            <a:normAutofit fontScale="92500" lnSpcReduction="10000"/>
          </a:bodyPr>
          <a:lstStyle/>
          <a:p>
            <a:pPr marL="89154" indent="0">
              <a:buNone/>
            </a:pPr>
            <a:r>
              <a:rPr lang="en-US" altLang="zh-CN" sz="3525" dirty="0">
                <a:latin typeface="Bahnschrift" panose="020B0502040204020203" pitchFamily="34" charset="0"/>
                <a:ea typeface="方正卡通简体" panose="03000509000000000000" pitchFamily="65" charset="-122"/>
              </a:rPr>
              <a:t>3.2.4 </a:t>
            </a:r>
            <a:r>
              <a:rPr lang="zh-CN" altLang="en-US" sz="3525" dirty="0">
                <a:latin typeface="Bahnschrift" panose="020B0502040204020203" pitchFamily="34" charset="0"/>
                <a:ea typeface="方正卡通简体" panose="03000509000000000000" pitchFamily="65" charset="-122"/>
              </a:rPr>
              <a:t>基于词的</a:t>
            </a:r>
            <a:r>
              <a:rPr lang="en-US" altLang="zh-CN" sz="3525" dirty="0">
                <a:latin typeface="Bahnschrift" panose="020B0502040204020203" pitchFamily="34" charset="0"/>
                <a:ea typeface="方正卡通简体" panose="03000509000000000000" pitchFamily="65" charset="-122"/>
              </a:rPr>
              <a:t>shingle</a:t>
            </a:r>
          </a:p>
          <a:p>
            <a:r>
              <a:rPr lang="en-US" altLang="zh-CN" sz="3150" i="1" dirty="0">
                <a:solidFill>
                  <a:srgbClr val="FF0000"/>
                </a:solidFill>
              </a:rPr>
              <a:t>A</a:t>
            </a:r>
            <a:r>
              <a:rPr lang="en-US" altLang="zh-CN" sz="3150" dirty="0"/>
              <a:t> </a:t>
            </a:r>
            <a:r>
              <a:rPr lang="en-US" altLang="zh-CN" sz="3150" dirty="0" err="1"/>
              <a:t>spokeperson</a:t>
            </a:r>
            <a:r>
              <a:rPr lang="en-US" altLang="zh-CN" sz="3150" dirty="0"/>
              <a:t> </a:t>
            </a:r>
            <a:r>
              <a:rPr lang="en-US" altLang="zh-CN" sz="3150" i="1" dirty="0">
                <a:solidFill>
                  <a:srgbClr val="FF0000"/>
                </a:solidFill>
              </a:rPr>
              <a:t>for the</a:t>
            </a:r>
            <a:r>
              <a:rPr lang="en-US" altLang="zh-CN" sz="3150" dirty="0">
                <a:solidFill>
                  <a:srgbClr val="FF0000"/>
                </a:solidFill>
              </a:rPr>
              <a:t> </a:t>
            </a:r>
            <a:r>
              <a:rPr lang="en-US" altLang="zh-CN" sz="3150" dirty="0" err="1"/>
              <a:t>sudzo</a:t>
            </a:r>
            <a:r>
              <a:rPr lang="en-US" altLang="zh-CN" sz="3150" dirty="0"/>
              <a:t> Corporation revealed today </a:t>
            </a:r>
            <a:r>
              <a:rPr lang="en-US" altLang="zh-CN" sz="3150" i="1" dirty="0">
                <a:solidFill>
                  <a:srgbClr val="FF0000"/>
                </a:solidFill>
              </a:rPr>
              <a:t>that</a:t>
            </a:r>
            <a:r>
              <a:rPr lang="en-US" altLang="zh-CN" sz="3150" dirty="0">
                <a:solidFill>
                  <a:schemeClr val="accent3"/>
                </a:solidFill>
              </a:rPr>
              <a:t> </a:t>
            </a:r>
            <a:r>
              <a:rPr lang="en-US" altLang="zh-CN" sz="3150" dirty="0"/>
              <a:t>studies </a:t>
            </a:r>
            <a:r>
              <a:rPr lang="en-US" altLang="zh-CN" sz="3150" i="1" dirty="0">
                <a:solidFill>
                  <a:srgbClr val="FF0000"/>
                </a:solidFill>
              </a:rPr>
              <a:t>have</a:t>
            </a:r>
            <a:r>
              <a:rPr lang="en-US" altLang="zh-CN" sz="3150" dirty="0"/>
              <a:t> shown </a:t>
            </a:r>
            <a:r>
              <a:rPr lang="en-US" altLang="zh-CN" sz="3150" i="1" dirty="0">
                <a:solidFill>
                  <a:srgbClr val="FF0000"/>
                </a:solidFill>
              </a:rPr>
              <a:t>it</a:t>
            </a:r>
            <a:r>
              <a:rPr lang="en-US" altLang="zh-CN" sz="3150" dirty="0">
                <a:solidFill>
                  <a:srgbClr val="FF0000"/>
                </a:solidFill>
              </a:rPr>
              <a:t> </a:t>
            </a:r>
            <a:r>
              <a:rPr lang="en-US" altLang="zh-CN" sz="3150" i="1" dirty="0">
                <a:solidFill>
                  <a:srgbClr val="FF0000"/>
                </a:solidFill>
              </a:rPr>
              <a:t>is</a:t>
            </a:r>
            <a:r>
              <a:rPr lang="en-US" altLang="zh-CN" sz="3150" dirty="0">
                <a:solidFill>
                  <a:srgbClr val="FF0000"/>
                </a:solidFill>
              </a:rPr>
              <a:t> </a:t>
            </a:r>
            <a:r>
              <a:rPr lang="en-US" altLang="zh-CN" sz="3150" dirty="0"/>
              <a:t>good </a:t>
            </a:r>
            <a:r>
              <a:rPr lang="en-US" altLang="zh-CN" sz="3150" i="1" dirty="0">
                <a:solidFill>
                  <a:srgbClr val="FF0000"/>
                </a:solidFill>
              </a:rPr>
              <a:t>for</a:t>
            </a:r>
            <a:r>
              <a:rPr lang="en-US" altLang="zh-CN" sz="3150" i="1" dirty="0"/>
              <a:t> </a:t>
            </a:r>
            <a:r>
              <a:rPr lang="en-US" altLang="zh-CN" sz="3150" dirty="0"/>
              <a:t>people </a:t>
            </a:r>
            <a:r>
              <a:rPr lang="en-US" altLang="zh-CN" sz="3150" i="1" dirty="0">
                <a:solidFill>
                  <a:srgbClr val="FF0000"/>
                </a:solidFill>
              </a:rPr>
              <a:t>to</a:t>
            </a:r>
            <a:r>
              <a:rPr lang="en-US" altLang="zh-CN" sz="3150" i="1" dirty="0">
                <a:solidFill>
                  <a:schemeClr val="accent3"/>
                </a:solidFill>
              </a:rPr>
              <a:t> </a:t>
            </a:r>
            <a:r>
              <a:rPr lang="en-US" altLang="zh-CN" sz="3150" dirty="0"/>
              <a:t>buy </a:t>
            </a:r>
            <a:r>
              <a:rPr lang="en-US" altLang="zh-CN" sz="3150" dirty="0" err="1"/>
              <a:t>sudzo</a:t>
            </a:r>
            <a:r>
              <a:rPr lang="en-US" altLang="zh-CN" sz="3150" dirty="0"/>
              <a:t> products.</a:t>
            </a:r>
          </a:p>
          <a:p>
            <a:pPr lvl="1"/>
            <a:r>
              <a:rPr lang="en-US" altLang="zh-CN" sz="3150" i="1" dirty="0">
                <a:solidFill>
                  <a:srgbClr val="FF0000"/>
                </a:solidFill>
              </a:rPr>
              <a:t>A</a:t>
            </a:r>
            <a:r>
              <a:rPr lang="en-US" altLang="zh-CN" sz="3150" dirty="0"/>
              <a:t> </a:t>
            </a:r>
            <a:r>
              <a:rPr lang="en-US" altLang="zh-CN" sz="3150" dirty="0" err="1"/>
              <a:t>spokeperson</a:t>
            </a:r>
            <a:r>
              <a:rPr lang="en-US" altLang="zh-CN" sz="3150" dirty="0"/>
              <a:t> </a:t>
            </a:r>
            <a:r>
              <a:rPr lang="en-US" altLang="zh-CN" sz="3150" i="1" dirty="0">
                <a:solidFill>
                  <a:srgbClr val="FF0000"/>
                </a:solidFill>
              </a:rPr>
              <a:t>for</a:t>
            </a:r>
          </a:p>
          <a:p>
            <a:pPr lvl="1"/>
            <a:r>
              <a:rPr lang="en-US" altLang="zh-CN" sz="3150" i="1" dirty="0">
                <a:solidFill>
                  <a:srgbClr val="FF0000"/>
                </a:solidFill>
              </a:rPr>
              <a:t>for</a:t>
            </a:r>
            <a:r>
              <a:rPr lang="en-US" altLang="zh-CN" sz="3150" i="1" dirty="0"/>
              <a:t> </a:t>
            </a:r>
            <a:r>
              <a:rPr lang="en-US" altLang="zh-CN" sz="3150" dirty="0"/>
              <a:t>the </a:t>
            </a:r>
            <a:r>
              <a:rPr lang="en-US" altLang="zh-CN" sz="3150" dirty="0" err="1"/>
              <a:t>sudzo</a:t>
            </a:r>
            <a:endParaRPr lang="en-US" altLang="zh-CN" sz="3150" dirty="0"/>
          </a:p>
          <a:p>
            <a:pPr lvl="1"/>
            <a:r>
              <a:rPr lang="en-US" altLang="zh-CN" sz="3150" i="1" dirty="0">
                <a:solidFill>
                  <a:srgbClr val="FF0000"/>
                </a:solidFill>
              </a:rPr>
              <a:t>the</a:t>
            </a:r>
            <a:r>
              <a:rPr lang="en-US" altLang="zh-CN" sz="3150" dirty="0"/>
              <a:t> </a:t>
            </a:r>
            <a:r>
              <a:rPr lang="en-US" altLang="zh-CN" sz="3150" dirty="0" err="1"/>
              <a:t>sudzo</a:t>
            </a:r>
            <a:r>
              <a:rPr lang="en-US" altLang="zh-CN" sz="3150" dirty="0"/>
              <a:t> Corporation</a:t>
            </a:r>
          </a:p>
          <a:p>
            <a:pPr lvl="1"/>
            <a:r>
              <a:rPr lang="en-US" altLang="zh-CN" sz="3150" dirty="0"/>
              <a:t>…</a:t>
            </a:r>
          </a:p>
          <a:p>
            <a:r>
              <a:rPr lang="en-US" altLang="zh-CN" sz="3150" dirty="0"/>
              <a:t>Buy </a:t>
            </a:r>
            <a:r>
              <a:rPr lang="en-US" altLang="zh-CN" sz="3150" dirty="0" err="1"/>
              <a:t>sudzo</a:t>
            </a:r>
            <a:endParaRPr lang="en-US" altLang="zh-CN" sz="3150" dirty="0"/>
          </a:p>
          <a:p>
            <a:endParaRPr lang="en-US" altLang="zh-CN" sz="3000" dirty="0">
              <a:solidFill>
                <a:srgbClr val="002060"/>
              </a:solidFill>
              <a:latin typeface="Bahnschrift" panose="020B0502040204020203" pitchFamily="34" charset="0"/>
              <a:ea typeface="文道楷体" panose="02010600040101010101" pitchFamily="2" charset="-122"/>
            </a:endParaRPr>
          </a:p>
        </p:txBody>
      </p:sp>
    </p:spTree>
    <p:extLst>
      <p:ext uri="{BB962C8B-B14F-4D97-AF65-F5344CB8AC3E}">
        <p14:creationId xmlns:p14="http://schemas.microsoft.com/office/powerpoint/2010/main" val="23510205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44</a:t>
            </a:fld>
            <a:endParaRPr lang="en-US"/>
          </a:p>
        </p:txBody>
      </p:sp>
      <p:sp>
        <p:nvSpPr>
          <p:cNvPr id="13" name="内容占位符 2"/>
          <p:cNvSpPr>
            <a:spLocks noGrp="1"/>
          </p:cNvSpPr>
          <p:nvPr>
            <p:ph idx="1"/>
          </p:nvPr>
        </p:nvSpPr>
        <p:spPr>
          <a:xfrm>
            <a:off x="285750" y="1655065"/>
            <a:ext cx="8801100" cy="4139945"/>
          </a:xfrm>
        </p:spPr>
        <p:txBody>
          <a:bodyPr>
            <a:normAutofit/>
          </a:bodyPr>
          <a:lstStyle/>
          <a:p>
            <a:pPr>
              <a:buFont typeface="Wingdings" panose="05000000000000000000" pitchFamily="2" charset="2"/>
              <a:buChar char="l"/>
            </a:pPr>
            <a:r>
              <a:rPr lang="en-US" altLang="zh-CN" sz="2850" dirty="0"/>
              <a:t> Shingle </a:t>
            </a:r>
            <a:r>
              <a:rPr lang="zh-CN" altLang="en-US" sz="2850" dirty="0">
                <a:solidFill>
                  <a:srgbClr val="FF0066"/>
                </a:solidFill>
              </a:rPr>
              <a:t>集合非常大</a:t>
            </a:r>
            <a:r>
              <a:rPr lang="zh-CN" altLang="en-US" sz="2850" dirty="0"/>
              <a:t>。一个</a:t>
            </a:r>
            <a:r>
              <a:rPr lang="en-US" altLang="zh-CN" sz="2850" dirty="0"/>
              <a:t>4 shingle </a:t>
            </a:r>
            <a:r>
              <a:rPr lang="zh-CN" altLang="en-US" sz="2850" dirty="0"/>
              <a:t>集合也是原始文档的</a:t>
            </a:r>
            <a:r>
              <a:rPr lang="en-US" altLang="zh-CN" sz="2850" dirty="0"/>
              <a:t>4</a:t>
            </a:r>
            <a:r>
              <a:rPr lang="zh-CN" altLang="en-US" sz="2850" dirty="0"/>
              <a:t>倍。如果有数百万文档，很可能不能将这些文档的</a:t>
            </a:r>
            <a:r>
              <a:rPr lang="en-US" altLang="zh-CN" sz="2850" dirty="0"/>
              <a:t>shingle</a:t>
            </a:r>
            <a:r>
              <a:rPr lang="zh-CN" altLang="en-US" sz="2850" dirty="0"/>
              <a:t>集合都放入内存中。</a:t>
            </a:r>
            <a:endParaRPr lang="en-US" altLang="zh-CN" sz="2850" dirty="0"/>
          </a:p>
          <a:p>
            <a:pPr>
              <a:buFont typeface="Wingdings" panose="05000000000000000000" pitchFamily="2" charset="2"/>
              <a:buChar char="l"/>
            </a:pPr>
            <a:r>
              <a:rPr lang="en-US" altLang="zh-CN" sz="2850" dirty="0"/>
              <a:t> </a:t>
            </a:r>
            <a:r>
              <a:rPr lang="zh-CN" altLang="en-US" sz="2850" dirty="0"/>
              <a:t>目标：</a:t>
            </a:r>
            <a:r>
              <a:rPr lang="zh-CN" altLang="en-US" sz="2850" dirty="0">
                <a:solidFill>
                  <a:srgbClr val="FF0066"/>
                </a:solidFill>
              </a:rPr>
              <a:t>“签名”</a:t>
            </a:r>
            <a:r>
              <a:rPr lang="en-US" altLang="zh-CN" sz="2850" dirty="0">
                <a:solidFill>
                  <a:srgbClr val="FF0066"/>
                </a:solidFill>
              </a:rPr>
              <a:t>( signature)</a:t>
            </a:r>
            <a:r>
              <a:rPr lang="zh-CN" altLang="en-US" sz="2850" dirty="0">
                <a:solidFill>
                  <a:srgbClr val="FF0066"/>
                </a:solidFill>
              </a:rPr>
              <a:t> </a:t>
            </a:r>
            <a:r>
              <a:rPr lang="zh-CN" altLang="en-US" sz="2850" dirty="0"/>
              <a:t>可以看成</a:t>
            </a:r>
            <a:r>
              <a:rPr lang="zh-CN" altLang="en-US" sz="2850" dirty="0">
                <a:solidFill>
                  <a:srgbClr val="FF0066"/>
                </a:solidFill>
              </a:rPr>
              <a:t>一种特征</a:t>
            </a:r>
            <a:r>
              <a:rPr lang="zh-CN" altLang="en-US" sz="2850" dirty="0"/>
              <a:t>，需要保持变换后的相似度</a:t>
            </a:r>
            <a:r>
              <a:rPr lang="zh-CN" altLang="en-US" sz="2850" dirty="0">
                <a:solidFill>
                  <a:srgbClr val="FF0066"/>
                </a:solidFill>
              </a:rPr>
              <a:t>接近于</a:t>
            </a:r>
            <a:r>
              <a:rPr lang="zh-CN" altLang="en-US" sz="2850" dirty="0"/>
              <a:t>原始的</a:t>
            </a:r>
            <a:r>
              <a:rPr lang="en-US" altLang="zh-CN" sz="2850" dirty="0" err="1"/>
              <a:t>Jaccard</a:t>
            </a:r>
            <a:r>
              <a:rPr lang="zh-CN" altLang="en-US" sz="2850" dirty="0"/>
              <a:t>相似度。</a:t>
            </a:r>
            <a:endParaRPr lang="en-US" altLang="zh-CN" sz="2850" dirty="0"/>
          </a:p>
          <a:p>
            <a:pPr>
              <a:buFont typeface="Wingdings" panose="05000000000000000000" pitchFamily="2" charset="2"/>
              <a:buChar char="l"/>
            </a:pPr>
            <a:r>
              <a:rPr lang="en-US" altLang="zh-CN" sz="2850" dirty="0"/>
              <a:t>  </a:t>
            </a:r>
            <a:r>
              <a:rPr lang="zh-CN" altLang="en-US" sz="2850" dirty="0"/>
              <a:t>结果：基于最终签名集合得到的原始文档</a:t>
            </a:r>
            <a:r>
              <a:rPr lang="en-US" altLang="zh-CN" sz="2850" dirty="0" err="1"/>
              <a:t>Jaccard</a:t>
            </a:r>
            <a:r>
              <a:rPr lang="zh-CN" altLang="en-US" sz="2850" dirty="0"/>
              <a:t>相似度的估计值与真实值的差异也就在几个百分点之内。</a:t>
            </a:r>
            <a:endParaRPr lang="en-US" altLang="zh-CN" sz="2850" dirty="0"/>
          </a:p>
          <a:p>
            <a:pPr>
              <a:buFont typeface="Wingdings" panose="05000000000000000000" pitchFamily="2" charset="2"/>
              <a:buChar char="l"/>
            </a:pPr>
            <a:endParaRPr lang="en-US" altLang="zh-CN" sz="2850" dirty="0"/>
          </a:p>
          <a:p>
            <a:pPr marL="89154" indent="0">
              <a:buNone/>
            </a:pPr>
            <a:endParaRPr lang="en-US" altLang="zh-CN" sz="3525" dirty="0">
              <a:latin typeface="Bahnschrift" panose="020B0502040204020203" pitchFamily="34" charset="0"/>
              <a:ea typeface="方正卡通简体" panose="03000509000000000000" pitchFamily="65" charset="-122"/>
            </a:endParaRPr>
          </a:p>
        </p:txBody>
      </p:sp>
      <p:sp>
        <p:nvSpPr>
          <p:cNvPr id="3" name="矩形 2">
            <a:extLst>
              <a:ext uri="{FF2B5EF4-FFF2-40B4-BE49-F238E27FC236}">
                <a16:creationId xmlns:a16="http://schemas.microsoft.com/office/drawing/2014/main" id="{6154C6A5-E435-A4D8-4659-147EAF21FEDE}"/>
              </a:ext>
            </a:extLst>
          </p:cNvPr>
          <p:cNvSpPr/>
          <p:nvPr/>
        </p:nvSpPr>
        <p:spPr>
          <a:xfrm>
            <a:off x="1828800" y="3048000"/>
            <a:ext cx="2743200" cy="457200"/>
          </a:xfrm>
          <a:prstGeom prst="rect">
            <a:avLst/>
          </a:prstGeom>
          <a:noFill/>
          <a:ln w="38100">
            <a:solidFill>
              <a:srgbClr val="00B05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4" name="文本框 3">
            <a:extLst>
              <a:ext uri="{FF2B5EF4-FFF2-40B4-BE49-F238E27FC236}">
                <a16:creationId xmlns:a16="http://schemas.microsoft.com/office/drawing/2014/main" id="{707887B8-850B-4624-E792-59A00D9CDC90}"/>
              </a:ext>
            </a:extLst>
          </p:cNvPr>
          <p:cNvSpPr txBox="1"/>
          <p:nvPr/>
        </p:nvSpPr>
        <p:spPr>
          <a:xfrm>
            <a:off x="4343400" y="5148679"/>
            <a:ext cx="3048000" cy="646331"/>
          </a:xfrm>
          <a:prstGeom prst="rect">
            <a:avLst/>
          </a:prstGeom>
          <a:noFill/>
          <a:ln w="28575">
            <a:solidFill>
              <a:srgbClr val="00B050"/>
            </a:solidFill>
          </a:ln>
        </p:spPr>
        <p:txBody>
          <a:bodyPr wrap="square" rtlCol="0">
            <a:spAutoFit/>
          </a:bodyPr>
          <a:lstStyle/>
          <a:p>
            <a:r>
              <a:rPr kumimoji="1" lang="zh-CN" altLang="en-US" b="1" dirty="0">
                <a:solidFill>
                  <a:srgbClr val="00B050"/>
                </a:solidFill>
              </a:rPr>
              <a:t>可以理解为一个文档的便签，或者标注信息</a:t>
            </a:r>
          </a:p>
        </p:txBody>
      </p:sp>
      <p:cxnSp>
        <p:nvCxnSpPr>
          <p:cNvPr id="7" name="直线连接符 6">
            <a:extLst>
              <a:ext uri="{FF2B5EF4-FFF2-40B4-BE49-F238E27FC236}">
                <a16:creationId xmlns:a16="http://schemas.microsoft.com/office/drawing/2014/main" id="{4DDE842E-7219-8172-FE01-235C0382241D}"/>
              </a:ext>
            </a:extLst>
          </p:cNvPr>
          <p:cNvCxnSpPr>
            <a:stCxn id="3" idx="2"/>
            <a:endCxn id="4" idx="0"/>
          </p:cNvCxnSpPr>
          <p:nvPr/>
        </p:nvCxnSpPr>
        <p:spPr>
          <a:xfrm>
            <a:off x="3200400" y="3505200"/>
            <a:ext cx="2667000" cy="1643479"/>
          </a:xfrm>
          <a:prstGeom prst="line">
            <a:avLst/>
          </a:prstGeom>
          <a:ln w="25400">
            <a:solidFill>
              <a:srgbClr val="00B050"/>
            </a:solidFill>
            <a:prstDash val="sysDash"/>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20233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45</a:t>
            </a:fld>
            <a:endParaRPr lang="en-US"/>
          </a:p>
        </p:txBody>
      </p:sp>
      <p:sp>
        <p:nvSpPr>
          <p:cNvPr id="13" name="内容占位符 2"/>
          <p:cNvSpPr>
            <a:spLocks noGrp="1"/>
          </p:cNvSpPr>
          <p:nvPr>
            <p:ph idx="1"/>
          </p:nvPr>
        </p:nvSpPr>
        <p:spPr>
          <a:xfrm>
            <a:off x="285750" y="1655065"/>
            <a:ext cx="8801100" cy="4139945"/>
          </a:xfrm>
        </p:spPr>
        <p:txBody>
          <a:bodyPr>
            <a:normAutofit/>
          </a:bodyPr>
          <a:lstStyle/>
          <a:p>
            <a:pPr marL="89154" indent="0">
              <a:buNone/>
            </a:pPr>
            <a:r>
              <a:rPr lang="en-US" altLang="zh-CN" sz="2850" dirty="0"/>
              <a:t>3.3.1 </a:t>
            </a:r>
            <a:r>
              <a:rPr lang="zh-CN" altLang="en-US" sz="2850" dirty="0"/>
              <a:t>集合的矩阵表示</a:t>
            </a:r>
            <a:endParaRPr lang="en-US" altLang="zh-CN" sz="2850" dirty="0"/>
          </a:p>
          <a:p>
            <a:pPr marL="89154" indent="0">
              <a:buNone/>
            </a:pPr>
            <a:r>
              <a:rPr lang="zh-CN" altLang="en-US" sz="2850" dirty="0"/>
              <a:t>一系列集合表示成其特征矩阵</a:t>
            </a:r>
            <a:r>
              <a:rPr lang="en-US" altLang="zh-CN" sz="2850" dirty="0"/>
              <a:t>(characteristic matrix)</a:t>
            </a:r>
            <a:r>
              <a:rPr lang="zh-CN" altLang="en-US" sz="2850" dirty="0"/>
              <a:t>，具体说如果行</a:t>
            </a:r>
            <a:r>
              <a:rPr lang="en-US" altLang="zh-CN" sz="2850" dirty="0"/>
              <a:t>r</a:t>
            </a:r>
            <a:r>
              <a:rPr lang="zh-CN" altLang="en-US" sz="2850" dirty="0"/>
              <a:t>对应的元素属于列</a:t>
            </a:r>
            <a:r>
              <a:rPr lang="en-US" altLang="zh-CN" sz="2850" dirty="0"/>
              <a:t>c</a:t>
            </a:r>
            <a:r>
              <a:rPr lang="zh-CN" altLang="en-US" sz="2850" dirty="0"/>
              <a:t>对应的集合，那么矩阵第</a:t>
            </a:r>
            <a:r>
              <a:rPr lang="en-US" altLang="zh-CN" sz="2850" dirty="0"/>
              <a:t>r</a:t>
            </a:r>
            <a:r>
              <a:rPr lang="zh-CN" altLang="en-US" sz="2850" dirty="0"/>
              <a:t>行第</a:t>
            </a:r>
            <a:r>
              <a:rPr lang="en-US" altLang="zh-CN" sz="2850" dirty="0"/>
              <a:t>c</a:t>
            </a:r>
            <a:r>
              <a:rPr lang="zh-CN" altLang="en-US" sz="2850" dirty="0"/>
              <a:t>列的元素为</a:t>
            </a:r>
            <a:r>
              <a:rPr lang="en-US" altLang="zh-CN" sz="2850" dirty="0"/>
              <a:t>1</a:t>
            </a:r>
            <a:r>
              <a:rPr lang="zh-CN" altLang="en-US" sz="2850" dirty="0"/>
              <a:t>，否则为</a:t>
            </a:r>
            <a:r>
              <a:rPr lang="en-US" altLang="zh-CN" sz="2850" dirty="0"/>
              <a:t>0</a:t>
            </a:r>
            <a:r>
              <a:rPr lang="zh-CN" altLang="en-US" sz="2850" dirty="0"/>
              <a:t>。</a:t>
            </a:r>
            <a:endParaRPr lang="en-US" altLang="zh-CN" sz="2850" dirty="0"/>
          </a:p>
          <a:p>
            <a:pPr marL="89154" indent="0">
              <a:buNone/>
            </a:pPr>
            <a:endParaRPr lang="en-US" altLang="zh-CN" sz="2850" dirty="0"/>
          </a:p>
          <a:p>
            <a:pPr marL="89154" indent="0">
              <a:buNone/>
            </a:pPr>
            <a:r>
              <a:rPr lang="zh-CN" altLang="en-US" sz="2850" dirty="0"/>
              <a:t>例</a:t>
            </a:r>
            <a:r>
              <a:rPr lang="en-US" altLang="zh-CN" sz="2850" dirty="0"/>
              <a:t>3.6 </a:t>
            </a:r>
            <a:r>
              <a:rPr lang="zh-CN" altLang="en-US" sz="2850" dirty="0"/>
              <a:t>全集</a:t>
            </a:r>
            <a:r>
              <a:rPr lang="en-US" altLang="zh-CN" sz="2850" dirty="0"/>
              <a:t>{a, b, c, d, e}</a:t>
            </a:r>
            <a:r>
              <a:rPr lang="zh-CN" altLang="en-US" sz="2850" dirty="0"/>
              <a:t>， </a:t>
            </a:r>
            <a:endParaRPr lang="en-US" altLang="zh-CN" sz="2850" dirty="0"/>
          </a:p>
          <a:p>
            <a:pPr marL="89154" indent="0">
              <a:buNone/>
            </a:pPr>
            <a:r>
              <a:rPr lang="en-US" altLang="zh-CN" sz="3000" dirty="0"/>
              <a:t>S1={a, d}, s2={c}, s3={b, d, e}, s4={a, c, d}</a:t>
            </a:r>
            <a:endParaRPr lang="zh-CN" altLang="en-US" sz="3000" dirty="0"/>
          </a:p>
          <a:p>
            <a:pPr marL="89154" indent="0">
              <a:buNone/>
            </a:pPr>
            <a:endParaRPr lang="en-US" altLang="zh-CN" sz="2850" dirty="0"/>
          </a:p>
          <a:p>
            <a:pPr>
              <a:buFont typeface="Wingdings" panose="05000000000000000000" pitchFamily="2" charset="2"/>
              <a:buChar char="l"/>
            </a:pPr>
            <a:endParaRPr lang="en-US" altLang="zh-CN" sz="2850" dirty="0"/>
          </a:p>
          <a:p>
            <a:pPr marL="89154" indent="0">
              <a:buNone/>
            </a:pPr>
            <a:endParaRPr lang="en-US" altLang="zh-CN" sz="3525" dirty="0">
              <a:latin typeface="Bahnschrift" panose="020B0502040204020203" pitchFamily="34" charset="0"/>
              <a:ea typeface="方正卡通简体" panose="03000509000000000000" pitchFamily="65" charset="-122"/>
            </a:endParaRPr>
          </a:p>
        </p:txBody>
      </p:sp>
      <p:sp>
        <p:nvSpPr>
          <p:cNvPr id="3" name="文本框 2">
            <a:extLst>
              <a:ext uri="{FF2B5EF4-FFF2-40B4-BE49-F238E27FC236}">
                <a16:creationId xmlns:a16="http://schemas.microsoft.com/office/drawing/2014/main" id="{D9E6B09A-851F-EA01-2061-B0DA478B22A2}"/>
              </a:ext>
            </a:extLst>
          </p:cNvPr>
          <p:cNvSpPr txBox="1"/>
          <p:nvPr/>
        </p:nvSpPr>
        <p:spPr>
          <a:xfrm>
            <a:off x="4076700" y="3962400"/>
            <a:ext cx="1219200" cy="400110"/>
          </a:xfrm>
          <a:prstGeom prst="rect">
            <a:avLst/>
          </a:prstGeom>
          <a:noFill/>
          <a:ln w="28575">
            <a:solidFill>
              <a:schemeClr val="accent2">
                <a:lumMod val="75000"/>
              </a:schemeClr>
            </a:solidFill>
          </a:ln>
        </p:spPr>
        <p:txBody>
          <a:bodyPr wrap="square" rtlCol="0">
            <a:spAutoFit/>
          </a:bodyPr>
          <a:lstStyle/>
          <a:p>
            <a:pPr algn="ctr"/>
            <a:r>
              <a:rPr kumimoji="1" lang="zh-CN" altLang="en-US" sz="2000" b="1" dirty="0">
                <a:solidFill>
                  <a:schemeClr val="accent2">
                    <a:lumMod val="75000"/>
                  </a:schemeClr>
                </a:solidFill>
              </a:rPr>
              <a:t>属性全集</a:t>
            </a:r>
          </a:p>
        </p:txBody>
      </p:sp>
      <p:sp>
        <p:nvSpPr>
          <p:cNvPr id="4" name="文本框 3">
            <a:extLst>
              <a:ext uri="{FF2B5EF4-FFF2-40B4-BE49-F238E27FC236}">
                <a16:creationId xmlns:a16="http://schemas.microsoft.com/office/drawing/2014/main" id="{3EEF146C-ACE9-3ACA-14DE-5820845958A6}"/>
              </a:ext>
            </a:extLst>
          </p:cNvPr>
          <p:cNvSpPr txBox="1"/>
          <p:nvPr/>
        </p:nvSpPr>
        <p:spPr>
          <a:xfrm>
            <a:off x="6781800" y="4362510"/>
            <a:ext cx="1219200" cy="400110"/>
          </a:xfrm>
          <a:prstGeom prst="rect">
            <a:avLst/>
          </a:prstGeom>
          <a:noFill/>
          <a:ln w="28575">
            <a:solidFill>
              <a:schemeClr val="accent4">
                <a:lumMod val="75000"/>
              </a:schemeClr>
            </a:solidFill>
          </a:ln>
        </p:spPr>
        <p:txBody>
          <a:bodyPr wrap="square" rtlCol="0">
            <a:spAutoFit/>
          </a:bodyPr>
          <a:lstStyle/>
          <a:p>
            <a:pPr algn="ctr"/>
            <a:r>
              <a:rPr kumimoji="1" lang="zh-CN" altLang="en-US" sz="2000" b="1" dirty="0">
                <a:solidFill>
                  <a:schemeClr val="accent4">
                    <a:lumMod val="75000"/>
                  </a:schemeClr>
                </a:solidFill>
              </a:rPr>
              <a:t>对象表示</a:t>
            </a:r>
          </a:p>
        </p:txBody>
      </p:sp>
    </p:spTree>
    <p:extLst>
      <p:ext uri="{BB962C8B-B14F-4D97-AF65-F5344CB8AC3E}">
        <p14:creationId xmlns:p14="http://schemas.microsoft.com/office/powerpoint/2010/main" val="374929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46</a:t>
            </a:fld>
            <a:endParaRPr lang="en-US"/>
          </a:p>
        </p:txBody>
      </p:sp>
      <p:sp>
        <p:nvSpPr>
          <p:cNvPr id="13" name="内容占位符 2"/>
          <p:cNvSpPr>
            <a:spLocks noGrp="1"/>
          </p:cNvSpPr>
          <p:nvPr>
            <p:ph idx="1"/>
          </p:nvPr>
        </p:nvSpPr>
        <p:spPr>
          <a:xfrm>
            <a:off x="285750" y="1655065"/>
            <a:ext cx="8801100" cy="1545335"/>
          </a:xfrm>
        </p:spPr>
        <p:txBody>
          <a:bodyPr>
            <a:normAutofit/>
          </a:bodyPr>
          <a:lstStyle/>
          <a:p>
            <a:pPr marL="89154" indent="0">
              <a:buNone/>
            </a:pPr>
            <a:r>
              <a:rPr lang="en-US" altLang="zh-CN" sz="2850" dirty="0"/>
              <a:t>3.3.1 </a:t>
            </a:r>
            <a:r>
              <a:rPr lang="zh-CN" altLang="en-US" sz="2850" dirty="0"/>
              <a:t>集合的矩阵表示</a:t>
            </a:r>
            <a:endParaRPr lang="en-US" altLang="zh-CN" sz="2850" dirty="0"/>
          </a:p>
          <a:p>
            <a:pPr marL="89154" indent="0">
              <a:buNone/>
            </a:pPr>
            <a:r>
              <a:rPr lang="zh-CN" altLang="en-US" sz="2850" dirty="0"/>
              <a:t>例</a:t>
            </a:r>
            <a:r>
              <a:rPr lang="en-US" altLang="zh-CN" sz="2850" dirty="0"/>
              <a:t>3.6 </a:t>
            </a:r>
            <a:r>
              <a:rPr lang="zh-CN" altLang="en-US" sz="2850" dirty="0"/>
              <a:t>全集</a:t>
            </a:r>
            <a:r>
              <a:rPr lang="en-US" altLang="zh-CN" sz="2850" dirty="0"/>
              <a:t>{a, b, c, d, e}</a:t>
            </a:r>
            <a:r>
              <a:rPr lang="zh-CN" altLang="en-US" sz="2850" dirty="0"/>
              <a:t>， </a:t>
            </a:r>
            <a:endParaRPr lang="en-US" altLang="zh-CN" sz="2850" dirty="0"/>
          </a:p>
          <a:p>
            <a:pPr marL="89154" indent="0">
              <a:buNone/>
            </a:pPr>
            <a:r>
              <a:rPr lang="en-US" altLang="zh-CN" sz="3000" dirty="0"/>
              <a:t>S1={a, d}, s2={c}, s3={b, d, e}, s4={a, c, d}</a:t>
            </a:r>
            <a:endParaRPr lang="zh-CN" altLang="en-US" sz="3000" dirty="0"/>
          </a:p>
          <a:p>
            <a:pPr marL="89154" indent="0">
              <a:buNone/>
            </a:pPr>
            <a:endParaRPr lang="en-US" altLang="zh-CN" sz="2850" dirty="0"/>
          </a:p>
          <a:p>
            <a:pPr>
              <a:buFont typeface="Wingdings" panose="05000000000000000000" pitchFamily="2" charset="2"/>
              <a:buChar char="l"/>
            </a:pPr>
            <a:endParaRPr lang="en-US" altLang="zh-CN" sz="2850" dirty="0"/>
          </a:p>
          <a:p>
            <a:pPr marL="89154" indent="0">
              <a:buNone/>
            </a:pPr>
            <a:endParaRPr lang="en-US" altLang="zh-CN" sz="3525" dirty="0">
              <a:latin typeface="Bahnschrift" panose="020B0502040204020203" pitchFamily="34" charset="0"/>
              <a:ea typeface="方正卡通简体" panose="03000509000000000000" pitchFamily="65" charset="-122"/>
            </a:endParaRPr>
          </a:p>
        </p:txBody>
      </p:sp>
      <p:pic>
        <p:nvPicPr>
          <p:cNvPr id="3" name="图片 2"/>
          <p:cNvPicPr>
            <a:picLocks noChangeAspect="1"/>
          </p:cNvPicPr>
          <p:nvPr/>
        </p:nvPicPr>
        <p:blipFill>
          <a:blip r:embed="rId3"/>
          <a:stretch>
            <a:fillRect/>
          </a:stretch>
        </p:blipFill>
        <p:spPr>
          <a:xfrm>
            <a:off x="457201" y="3312241"/>
            <a:ext cx="4411265" cy="2482769"/>
          </a:xfrm>
          <a:prstGeom prst="rect">
            <a:avLst/>
          </a:prstGeom>
        </p:spPr>
      </p:pic>
      <p:sp>
        <p:nvSpPr>
          <p:cNvPr id="6" name="内容占位符 2"/>
          <p:cNvSpPr txBox="1">
            <a:spLocks/>
          </p:cNvSpPr>
          <p:nvPr/>
        </p:nvSpPr>
        <p:spPr>
          <a:xfrm>
            <a:off x="4860508" y="3148243"/>
            <a:ext cx="4077752" cy="2698925"/>
          </a:xfrm>
          <a:prstGeom prst="rect">
            <a:avLst/>
          </a:prstGeom>
        </p:spPr>
        <p:txBody>
          <a:bodyPr vert="horz" lIns="41148" tIns="68580" rtlCol="0">
            <a:normAutofit fontScale="92500"/>
          </a:bodyPr>
          <a:lst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Calibri" pitchFamily="34" charset="0"/>
                <a:ea typeface="+mn-ea"/>
                <a:cs typeface="Calibri" pitchFamily="34" charset="0"/>
              </a:defRPr>
            </a:lvl1pPr>
            <a:lvl2pPr marL="731520" indent="-274320" algn="l" rtl="0" eaLnBrk="1" latinLnBrk="0" hangingPunct="1">
              <a:spcBef>
                <a:spcPct val="20000"/>
              </a:spcBef>
              <a:buClr>
                <a:schemeClr val="accent2"/>
              </a:buClr>
              <a:buSzPct val="100000"/>
              <a:buFont typeface="Wingdings" pitchFamily="2" charset="2"/>
              <a:buChar char="§"/>
              <a:defRPr kumimoji="0" sz="2800" kern="1200">
                <a:solidFill>
                  <a:schemeClr val="tx1"/>
                </a:solidFill>
                <a:latin typeface="Calibri" pitchFamily="34" charset="0"/>
                <a:ea typeface="+mn-ea"/>
                <a:cs typeface="Calibri" pitchFamily="34" charset="0"/>
              </a:defRPr>
            </a:lvl2pPr>
            <a:lvl3pPr marL="996696" indent="-228600" algn="l" rtl="0" eaLnBrk="1" latinLnBrk="0" hangingPunct="1">
              <a:spcBef>
                <a:spcPct val="20000"/>
              </a:spcBef>
              <a:buClr>
                <a:schemeClr val="accent3"/>
              </a:buClr>
              <a:buSzPct val="100000"/>
              <a:buFont typeface="Wingdings" pitchFamily="2" charset="2"/>
              <a:buChar char="§"/>
              <a:defRPr kumimoji="0" sz="2400" kern="1200">
                <a:solidFill>
                  <a:schemeClr val="tx1"/>
                </a:solidFill>
                <a:latin typeface="Calibri" pitchFamily="34" charset="0"/>
                <a:ea typeface="+mn-ea"/>
                <a:cs typeface="Calibri" pitchFamily="34" charset="0"/>
              </a:defRPr>
            </a:lvl3pPr>
            <a:lvl4pPr marL="1216152" indent="-182880" algn="l" rtl="0" eaLnBrk="1" latinLnBrk="0" hangingPunct="1">
              <a:spcBef>
                <a:spcPct val="20000"/>
              </a:spcBef>
              <a:buClr>
                <a:schemeClr val="accent4"/>
              </a:buClr>
              <a:buSzPct val="100000"/>
              <a:buFont typeface="Wingdings" pitchFamily="2" charset="2"/>
              <a:buChar char="§"/>
              <a:defRPr kumimoji="0" sz="2000" kern="1200">
                <a:solidFill>
                  <a:schemeClr val="tx1"/>
                </a:solidFill>
                <a:latin typeface="Calibri" pitchFamily="34" charset="0"/>
                <a:ea typeface="+mn-ea"/>
                <a:cs typeface="Calibri" pitchFamily="34" charset="0"/>
              </a:defRPr>
            </a:lvl4pPr>
            <a:lvl5pPr marL="1426464" indent="-182880" algn="l" rtl="0" eaLnBrk="1" latinLnBrk="0" hangingPunct="1">
              <a:spcBef>
                <a:spcPct val="20000"/>
              </a:spcBef>
              <a:buClr>
                <a:schemeClr val="accent5"/>
              </a:buClr>
              <a:buSzPct val="100000"/>
              <a:buFont typeface="Wingdings" pitchFamily="2" charset="2"/>
              <a:buChar char="§"/>
              <a:defRPr kumimoji="0" lang="en-US" sz="2000" kern="1200" smtClean="0">
                <a:solidFill>
                  <a:schemeClr val="tx1"/>
                </a:solidFill>
                <a:latin typeface="Calibri" pitchFamily="34" charset="0"/>
                <a:ea typeface="+mn-ea"/>
                <a:cs typeface="Calibri"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a:lstStyle>
          <a:p>
            <a:pPr>
              <a:buFont typeface="Wingdings" panose="05000000000000000000" pitchFamily="2" charset="2"/>
              <a:buChar char="n"/>
            </a:pPr>
            <a:r>
              <a:rPr lang="zh-CN" altLang="en-US" sz="2850" dirty="0">
                <a:latin typeface="Cambria Math" panose="02040503050406030204" pitchFamily="18" charset="0"/>
                <a:ea typeface="楷体" panose="02010609060101010101" pitchFamily="49" charset="-122"/>
              </a:rPr>
              <a:t> </a:t>
            </a:r>
            <a:r>
              <a:rPr lang="zh-CN" altLang="en-US" sz="2850" dirty="0">
                <a:solidFill>
                  <a:srgbClr val="FF0000"/>
                </a:solidFill>
                <a:latin typeface="Cambria Math" panose="02040503050406030204" pitchFamily="18" charset="0"/>
                <a:ea typeface="楷体" panose="02010609060101010101" pitchFamily="49" charset="-122"/>
              </a:rPr>
              <a:t>特征矩阵并非数据真正的存储方式</a:t>
            </a:r>
            <a:r>
              <a:rPr lang="zh-CN" altLang="en-US" sz="2850" dirty="0">
                <a:latin typeface="Cambria Math" panose="02040503050406030204" pitchFamily="18" charset="0"/>
                <a:ea typeface="楷体" panose="02010609060101010101" pitchFamily="49" charset="-122"/>
              </a:rPr>
              <a:t>，但是作为数据可视化的一种方式则是非常有用的。</a:t>
            </a:r>
            <a:endParaRPr lang="en-US" altLang="zh-CN" sz="2850" dirty="0">
              <a:latin typeface="Cambria Math" panose="02040503050406030204" pitchFamily="18" charset="0"/>
              <a:ea typeface="Cambria Math" panose="02040503050406030204" pitchFamily="18" charset="0"/>
            </a:endParaRPr>
          </a:p>
          <a:p>
            <a:pPr>
              <a:buFont typeface="Wingdings" panose="05000000000000000000" pitchFamily="2" charset="2"/>
              <a:buChar char="n"/>
            </a:pPr>
            <a:r>
              <a:rPr lang="en-US" altLang="zh-CN" sz="2850" dirty="0">
                <a:latin typeface="Cambria Math" panose="02040503050406030204" pitchFamily="18" charset="0"/>
                <a:ea typeface="Cambria Math" panose="02040503050406030204" pitchFamily="18" charset="0"/>
              </a:rPr>
              <a:t> </a:t>
            </a:r>
            <a:r>
              <a:rPr lang="zh-CN" altLang="en-US" sz="2850" dirty="0">
                <a:latin typeface="Cambria Math" panose="02040503050406030204" pitchFamily="18" charset="0"/>
                <a:ea typeface="楷体" panose="02010609060101010101" pitchFamily="49" charset="-122"/>
              </a:rPr>
              <a:t>大部分是</a:t>
            </a:r>
            <a:r>
              <a:rPr lang="en-US" altLang="zh-CN" sz="2850" dirty="0">
                <a:latin typeface="Cambria Math" panose="02040503050406030204" pitchFamily="18" charset="0"/>
                <a:ea typeface="Cambria Math" panose="02040503050406030204" pitchFamily="18" charset="0"/>
              </a:rPr>
              <a:t>0</a:t>
            </a:r>
            <a:r>
              <a:rPr lang="zh-CN" altLang="en-US" sz="2850" dirty="0">
                <a:latin typeface="Cambria Math" panose="02040503050406030204" pitchFamily="18" charset="0"/>
                <a:ea typeface="楷体" panose="02010609060101010101" pitchFamily="49" charset="-122"/>
              </a:rPr>
              <a:t>，</a:t>
            </a:r>
            <a:r>
              <a:rPr lang="zh-CN" altLang="en-US" sz="2850" dirty="0">
                <a:solidFill>
                  <a:srgbClr val="FF0000"/>
                </a:solidFill>
                <a:latin typeface="Cambria Math" panose="02040503050406030204" pitchFamily="18" charset="0"/>
                <a:ea typeface="楷体" panose="02010609060101010101" pitchFamily="49" charset="-122"/>
              </a:rPr>
              <a:t>只需存储</a:t>
            </a:r>
            <a:r>
              <a:rPr lang="en-US" altLang="zh-CN" sz="2850" dirty="0">
                <a:solidFill>
                  <a:srgbClr val="FF0000"/>
                </a:solidFill>
                <a:latin typeface="Cambria Math" panose="02040503050406030204" pitchFamily="18" charset="0"/>
                <a:ea typeface="楷体" panose="02010609060101010101" pitchFamily="49" charset="-122"/>
              </a:rPr>
              <a:t>1</a:t>
            </a:r>
            <a:r>
              <a:rPr lang="zh-CN" altLang="en-US" sz="2850" dirty="0">
                <a:solidFill>
                  <a:srgbClr val="FF0000"/>
                </a:solidFill>
                <a:latin typeface="Cambria Math" panose="02040503050406030204" pitchFamily="18" charset="0"/>
                <a:ea typeface="楷体" panose="02010609060101010101" pitchFamily="49" charset="-122"/>
              </a:rPr>
              <a:t>所在的</a:t>
            </a:r>
            <a:r>
              <a:rPr lang="zh-CN" altLang="en-US" sz="2850" b="1" dirty="0">
                <a:solidFill>
                  <a:srgbClr val="FF0000"/>
                </a:solidFill>
                <a:latin typeface="Cambria Math" panose="02040503050406030204" pitchFamily="18" charset="0"/>
                <a:ea typeface="楷体" panose="02010609060101010101" pitchFamily="49" charset="-122"/>
              </a:rPr>
              <a:t>位置</a:t>
            </a:r>
            <a:r>
              <a:rPr lang="zh-CN" altLang="en-US" sz="2850" dirty="0">
                <a:latin typeface="Cambria Math" panose="02040503050406030204" pitchFamily="18" charset="0"/>
                <a:ea typeface="楷体" panose="02010609060101010101" pitchFamily="49" charset="-122"/>
              </a:rPr>
              <a:t>。</a:t>
            </a:r>
            <a:endParaRPr lang="en-US" altLang="zh-CN" sz="2850" dirty="0">
              <a:latin typeface="Cambria Math" panose="02040503050406030204" pitchFamily="18" charset="0"/>
              <a:ea typeface="Cambria Math" panose="02040503050406030204" pitchFamily="18" charset="0"/>
            </a:endParaRPr>
          </a:p>
          <a:p>
            <a:pPr marL="89154" indent="0">
              <a:buNone/>
            </a:pPr>
            <a:endParaRPr lang="en-US" altLang="zh-CN" sz="2850" dirty="0"/>
          </a:p>
          <a:p>
            <a:pPr>
              <a:buFont typeface="Wingdings" panose="05000000000000000000" pitchFamily="2" charset="2"/>
              <a:buChar char="l"/>
            </a:pPr>
            <a:endParaRPr lang="en-US" altLang="zh-CN" sz="2850" dirty="0"/>
          </a:p>
          <a:p>
            <a:pPr marL="89154" indent="0">
              <a:buNone/>
            </a:pPr>
            <a:endParaRPr lang="en-US" altLang="zh-CN" sz="3525" dirty="0">
              <a:latin typeface="Bahnschrift" panose="020B0502040204020203" pitchFamily="34" charset="0"/>
              <a:ea typeface="方正卡通简体" panose="03000509000000000000" pitchFamily="65" charset="-122"/>
            </a:endParaRPr>
          </a:p>
        </p:txBody>
      </p:sp>
    </p:spTree>
    <p:extLst>
      <p:ext uri="{BB962C8B-B14F-4D97-AF65-F5344CB8AC3E}">
        <p14:creationId xmlns:p14="http://schemas.microsoft.com/office/powerpoint/2010/main" val="21772982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47</a:t>
            </a:fld>
            <a:endParaRPr lang="en-US"/>
          </a:p>
        </p:txBody>
      </p:sp>
      <p:sp>
        <p:nvSpPr>
          <p:cNvPr id="13" name="内容占位符 2"/>
          <p:cNvSpPr>
            <a:spLocks noGrp="1"/>
          </p:cNvSpPr>
          <p:nvPr>
            <p:ph idx="1"/>
          </p:nvPr>
        </p:nvSpPr>
        <p:spPr>
          <a:xfrm>
            <a:off x="285750" y="1655065"/>
            <a:ext cx="8801100" cy="4345685"/>
          </a:xfrm>
        </p:spPr>
        <p:txBody>
          <a:bodyPr>
            <a:normAutofit/>
          </a:bodyPr>
          <a:lstStyle/>
          <a:p>
            <a:pPr marL="89154" indent="0">
              <a:buNone/>
            </a:pPr>
            <a:r>
              <a:rPr lang="en-US" altLang="zh-CN" sz="3900" dirty="0"/>
              <a:t>3.3.2  </a:t>
            </a:r>
            <a:r>
              <a:rPr lang="zh-CN" altLang="en-US" sz="3900" dirty="0"/>
              <a:t>最小哈希  </a:t>
            </a:r>
            <a:r>
              <a:rPr lang="en-US" altLang="zh-CN" sz="3900" dirty="0" err="1"/>
              <a:t>minhashing</a:t>
            </a:r>
            <a:endParaRPr lang="en-US" altLang="zh-CN" sz="3225" dirty="0"/>
          </a:p>
          <a:p>
            <a:pPr>
              <a:buFont typeface="Wingdings" panose="05000000000000000000" pitchFamily="2" charset="2"/>
              <a:buChar char="n"/>
            </a:pPr>
            <a:r>
              <a:rPr lang="zh-CN" altLang="en-US" sz="2850" dirty="0">
                <a:latin typeface="文道楷体" panose="02010600040101010101" pitchFamily="2" charset="-122"/>
                <a:ea typeface="文道楷体" panose="02010600040101010101" pitchFamily="2" charset="-122"/>
              </a:rPr>
              <a:t>可以看成是</a:t>
            </a:r>
            <a:r>
              <a:rPr lang="zh-CN" altLang="en-US" sz="2850" dirty="0">
                <a:solidFill>
                  <a:srgbClr val="FF0066"/>
                </a:solidFill>
                <a:latin typeface="文道楷体" panose="02010600040101010101" pitchFamily="2" charset="-122"/>
                <a:ea typeface="文道楷体" panose="02010600040101010101" pitchFamily="2" charset="-122"/>
              </a:rPr>
              <a:t>一个</a:t>
            </a:r>
            <a:r>
              <a:rPr lang="zh-CN" altLang="en-US" sz="2850" dirty="0">
                <a:latin typeface="文道楷体" panose="02010600040101010101" pitchFamily="2" charset="-122"/>
                <a:ea typeface="文道楷体" panose="02010600040101010101" pitchFamily="2" charset="-122"/>
              </a:rPr>
              <a:t>特征提取的过程。</a:t>
            </a:r>
            <a:endParaRPr lang="en-US" altLang="zh-CN" sz="2850" dirty="0">
              <a:latin typeface="文道楷体" panose="02010600040101010101" pitchFamily="2" charset="-122"/>
              <a:ea typeface="文道楷体" panose="02010600040101010101" pitchFamily="2" charset="-122"/>
            </a:endParaRPr>
          </a:p>
          <a:p>
            <a:pPr>
              <a:buFont typeface="Wingdings" panose="05000000000000000000" pitchFamily="2" charset="2"/>
              <a:buChar char="n"/>
            </a:pPr>
            <a:r>
              <a:rPr lang="zh-CN" altLang="en-US" sz="2850" dirty="0">
                <a:latin typeface="文道楷体" panose="02010600040101010101" pitchFamily="2" charset="-122"/>
                <a:ea typeface="文道楷体" panose="02010600040101010101" pitchFamily="2" charset="-122"/>
              </a:rPr>
              <a:t>集合的签名由大量计算</a:t>
            </a:r>
            <a:r>
              <a:rPr lang="en-US" altLang="zh-CN" sz="2850" dirty="0">
                <a:latin typeface="文道楷体" panose="02010600040101010101" pitchFamily="2" charset="-122"/>
                <a:ea typeface="文道楷体" panose="02010600040101010101" pitchFamily="2" charset="-122"/>
              </a:rPr>
              <a:t>(</a:t>
            </a:r>
            <a:r>
              <a:rPr lang="zh-CN" altLang="en-US" sz="2850" dirty="0">
                <a:latin typeface="文道楷体" panose="02010600040101010101" pitchFamily="2" charset="-122"/>
                <a:ea typeface="文道楷体" panose="02010600040101010101" pitchFamily="2" charset="-122"/>
              </a:rPr>
              <a:t>比如数百次</a:t>
            </a:r>
            <a:r>
              <a:rPr lang="en-US" altLang="zh-CN" sz="2850" dirty="0">
                <a:latin typeface="文道楷体" panose="02010600040101010101" pitchFamily="2" charset="-122"/>
                <a:ea typeface="文道楷体" panose="02010600040101010101" pitchFamily="2" charset="-122"/>
              </a:rPr>
              <a:t>)</a:t>
            </a:r>
            <a:r>
              <a:rPr lang="zh-CN" altLang="en-US" sz="2850" dirty="0">
                <a:latin typeface="文道楷体" panose="02010600040101010101" pitchFamily="2" charset="-122"/>
                <a:ea typeface="文道楷体" panose="02010600040101010101" pitchFamily="2" charset="-122"/>
              </a:rPr>
              <a:t>的结果组成，而每次计算是特征矩阵的最小哈希</a:t>
            </a:r>
            <a:r>
              <a:rPr lang="en-US" altLang="zh-CN" sz="2850" dirty="0">
                <a:latin typeface="文道楷体" panose="02010600040101010101" pitchFamily="2" charset="-122"/>
                <a:ea typeface="文道楷体" panose="02010600040101010101" pitchFamily="2" charset="-122"/>
              </a:rPr>
              <a:t>(</a:t>
            </a:r>
            <a:r>
              <a:rPr lang="en-US" altLang="zh-CN" sz="2850" dirty="0" err="1">
                <a:latin typeface="文道楷体" panose="02010600040101010101" pitchFamily="2" charset="-122"/>
                <a:ea typeface="文道楷体" panose="02010600040101010101" pitchFamily="2" charset="-122"/>
              </a:rPr>
              <a:t>minhashing</a:t>
            </a:r>
            <a:r>
              <a:rPr lang="en-US" altLang="zh-CN" sz="2850" dirty="0">
                <a:latin typeface="文道楷体" panose="02010600040101010101" pitchFamily="2" charset="-122"/>
                <a:ea typeface="文道楷体" panose="02010600040101010101" pitchFamily="2" charset="-122"/>
              </a:rPr>
              <a:t>)</a:t>
            </a:r>
            <a:r>
              <a:rPr lang="zh-CN" altLang="en-US" sz="2850" dirty="0">
                <a:latin typeface="文道楷体" panose="02010600040101010101" pitchFamily="2" charset="-122"/>
                <a:ea typeface="文道楷体" panose="02010600040101010101" pitchFamily="2" charset="-122"/>
              </a:rPr>
              <a:t>过程</a:t>
            </a:r>
            <a:endParaRPr lang="en-US" altLang="zh-CN" sz="2850" dirty="0">
              <a:latin typeface="文道楷体" panose="02010600040101010101" pitchFamily="2" charset="-122"/>
              <a:ea typeface="文道楷体" panose="02010600040101010101" pitchFamily="2" charset="-122"/>
            </a:endParaRPr>
          </a:p>
          <a:p>
            <a:pPr>
              <a:buFont typeface="Wingdings" panose="05000000000000000000" pitchFamily="2" charset="2"/>
              <a:buChar char="n"/>
            </a:pPr>
            <a:r>
              <a:rPr lang="zh-CN" altLang="en-US" sz="2850" dirty="0">
                <a:latin typeface="文道楷体" panose="02010600040101010101" pitchFamily="2" charset="-122"/>
                <a:ea typeface="文道楷体" panose="02010600040101010101" pitchFamily="2" charset="-122"/>
              </a:rPr>
              <a:t>选择行的</a:t>
            </a:r>
            <a:r>
              <a:rPr lang="zh-CN" altLang="en-US" sz="2850" dirty="0">
                <a:solidFill>
                  <a:srgbClr val="FF0066"/>
                </a:solidFill>
                <a:latin typeface="文道楷体" panose="02010600040101010101" pitchFamily="2" charset="-122"/>
                <a:ea typeface="文道楷体" panose="02010600040101010101" pitchFamily="2" charset="-122"/>
              </a:rPr>
              <a:t>一个排列转换</a:t>
            </a:r>
            <a:r>
              <a:rPr lang="zh-CN" altLang="en-US" sz="2850" dirty="0">
                <a:latin typeface="文道楷体" panose="02010600040101010101" pitchFamily="2" charset="-122"/>
                <a:ea typeface="文道楷体" panose="02010600040101010101" pitchFamily="2" charset="-122"/>
              </a:rPr>
              <a:t>。</a:t>
            </a:r>
            <a:r>
              <a:rPr lang="zh-CN" altLang="en-US" sz="2850" dirty="0">
                <a:solidFill>
                  <a:srgbClr val="FF0066"/>
                </a:solidFill>
                <a:latin typeface="文道楷体" panose="02010600040101010101" pitchFamily="2" charset="-122"/>
                <a:ea typeface="文道楷体" panose="02010600040101010101" pitchFamily="2" charset="-122"/>
              </a:rPr>
              <a:t>任意一</a:t>
            </a:r>
            <a:r>
              <a:rPr lang="zh-CN" altLang="en-US" sz="2850" dirty="0">
                <a:latin typeface="文道楷体" panose="02010600040101010101" pitchFamily="2" charset="-122"/>
                <a:ea typeface="文道楷体" panose="02010600040101010101" pitchFamily="2" charset="-122"/>
              </a:rPr>
              <a:t>列的</a:t>
            </a:r>
            <a:r>
              <a:rPr lang="zh-CN" altLang="en-US" sz="2850" dirty="0">
                <a:solidFill>
                  <a:srgbClr val="FF0066"/>
                </a:solidFill>
                <a:latin typeface="文道楷体" panose="02010600040101010101" pitchFamily="2" charset="-122"/>
                <a:ea typeface="文道楷体" panose="02010600040101010101" pitchFamily="2" charset="-122"/>
              </a:rPr>
              <a:t>最小哈希值</a:t>
            </a:r>
            <a:r>
              <a:rPr lang="zh-CN" altLang="en-US" sz="2850" dirty="0">
                <a:latin typeface="文道楷体" panose="02010600040101010101" pitchFamily="2" charset="-122"/>
                <a:ea typeface="文道楷体" panose="02010600040101010101" pitchFamily="2" charset="-122"/>
              </a:rPr>
              <a:t>是在排列</a:t>
            </a:r>
            <a:r>
              <a:rPr lang="zh-CN" altLang="en-US" sz="2850" dirty="0">
                <a:solidFill>
                  <a:srgbClr val="FF0066"/>
                </a:solidFill>
                <a:latin typeface="文道楷体" panose="02010600040101010101" pitchFamily="2" charset="-122"/>
                <a:ea typeface="文道楷体" panose="02010600040101010101" pitchFamily="2" charset="-122"/>
              </a:rPr>
              <a:t>转换后</a:t>
            </a:r>
            <a:r>
              <a:rPr lang="zh-CN" altLang="en-US" sz="2850" dirty="0">
                <a:latin typeface="文道楷体" panose="02010600040101010101" pitchFamily="2" charset="-122"/>
                <a:ea typeface="文道楷体" panose="02010600040101010101" pitchFamily="2" charset="-122"/>
              </a:rPr>
              <a:t>的行排列次序下第一个列值为</a:t>
            </a:r>
            <a:r>
              <a:rPr lang="en-US" altLang="zh-CN" sz="2850" dirty="0">
                <a:latin typeface="文道楷体" panose="02010600040101010101" pitchFamily="2" charset="-122"/>
                <a:ea typeface="文道楷体" panose="02010600040101010101" pitchFamily="2" charset="-122"/>
              </a:rPr>
              <a:t>1</a:t>
            </a:r>
            <a:r>
              <a:rPr lang="zh-CN" altLang="en-US" sz="2850" dirty="0">
                <a:latin typeface="文道楷体" panose="02010600040101010101" pitchFamily="2" charset="-122"/>
                <a:ea typeface="文道楷体" panose="02010600040101010101" pitchFamily="2" charset="-122"/>
              </a:rPr>
              <a:t>的行的</a:t>
            </a:r>
            <a:r>
              <a:rPr lang="zh-CN" altLang="en-US" sz="2850" dirty="0">
                <a:solidFill>
                  <a:srgbClr val="FF0066"/>
                </a:solidFill>
                <a:latin typeface="文道楷体" panose="02010600040101010101" pitchFamily="2" charset="-122"/>
                <a:ea typeface="文道楷体" panose="02010600040101010101" pitchFamily="2" charset="-122"/>
              </a:rPr>
              <a:t>行号</a:t>
            </a:r>
            <a:r>
              <a:rPr lang="zh-CN" altLang="en-US" sz="2850" dirty="0">
                <a:latin typeface="文道楷体" panose="02010600040101010101" pitchFamily="2" charset="-122"/>
                <a:ea typeface="文道楷体" panose="02010600040101010101" pitchFamily="2" charset="-122"/>
              </a:rPr>
              <a:t>。</a:t>
            </a:r>
            <a:endParaRPr lang="en-US" altLang="zh-CN" sz="2850" dirty="0">
              <a:latin typeface="文道楷体" panose="02010600040101010101" pitchFamily="2" charset="-122"/>
              <a:ea typeface="文道楷体" panose="02010600040101010101" pitchFamily="2" charset="-122"/>
            </a:endParaRPr>
          </a:p>
          <a:p>
            <a:pPr>
              <a:buFont typeface="Wingdings" panose="05000000000000000000" pitchFamily="2" charset="2"/>
              <a:buChar char="n"/>
            </a:pPr>
            <a:r>
              <a:rPr lang="en-US" altLang="zh-CN" sz="2850" dirty="0">
                <a:latin typeface="文道楷体" panose="02010600040101010101" pitchFamily="2" charset="-122"/>
                <a:ea typeface="文道楷体" panose="02010600040101010101" pitchFamily="2" charset="-122"/>
              </a:rPr>
              <a:t> </a:t>
            </a:r>
            <a:r>
              <a:rPr lang="zh-CN" altLang="en-US" sz="2850" dirty="0">
                <a:latin typeface="文道楷体" panose="02010600040101010101" pitchFamily="2" charset="-122"/>
                <a:ea typeface="文道楷体" panose="02010600040101010101" pitchFamily="2" charset="-122"/>
              </a:rPr>
              <a:t>每个排列转换定义了一个最小哈希函数</a:t>
            </a:r>
            <a:r>
              <a:rPr lang="en-US" altLang="zh-CN" sz="2850" dirty="0">
                <a:latin typeface="文道楷体" panose="02010600040101010101" pitchFamily="2" charset="-122"/>
                <a:ea typeface="文道楷体" panose="02010600040101010101" pitchFamily="2" charset="-122"/>
              </a:rPr>
              <a:t>h</a:t>
            </a:r>
            <a:r>
              <a:rPr lang="zh-CN" altLang="en-US" sz="2850" dirty="0">
                <a:latin typeface="文道楷体" panose="02010600040101010101" pitchFamily="2" charset="-122"/>
                <a:ea typeface="文道楷体" panose="02010600040101010101" pitchFamily="2" charset="-122"/>
              </a:rPr>
              <a:t>。</a:t>
            </a:r>
            <a:endParaRPr lang="en-US" altLang="zh-CN" sz="2850" dirty="0">
              <a:latin typeface="文道楷体" panose="02010600040101010101" pitchFamily="2" charset="-122"/>
              <a:ea typeface="文道楷体" panose="02010600040101010101" pitchFamily="2" charset="-122"/>
            </a:endParaRPr>
          </a:p>
          <a:p>
            <a:pPr marL="89154" indent="0">
              <a:buNone/>
            </a:pPr>
            <a:endParaRPr lang="en-US" altLang="zh-CN" sz="2850" dirty="0"/>
          </a:p>
          <a:p>
            <a:pPr marL="89154" indent="0">
              <a:buNone/>
            </a:pPr>
            <a:endParaRPr lang="en-US" altLang="zh-CN" sz="3525" dirty="0">
              <a:latin typeface="Bahnschrift" panose="020B0502040204020203" pitchFamily="34" charset="0"/>
              <a:ea typeface="方正卡通简体" panose="03000509000000000000" pitchFamily="65" charset="-122"/>
            </a:endParaRPr>
          </a:p>
        </p:txBody>
      </p:sp>
    </p:spTree>
    <p:extLst>
      <p:ext uri="{BB962C8B-B14F-4D97-AF65-F5344CB8AC3E}">
        <p14:creationId xmlns:p14="http://schemas.microsoft.com/office/powerpoint/2010/main" val="25548505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48</a:t>
            </a:fld>
            <a:endParaRPr lang="en-US"/>
          </a:p>
        </p:txBody>
      </p:sp>
      <p:sp>
        <p:nvSpPr>
          <p:cNvPr id="13" name="内容占位符 2"/>
          <p:cNvSpPr>
            <a:spLocks noGrp="1"/>
          </p:cNvSpPr>
          <p:nvPr>
            <p:ph idx="1"/>
          </p:nvPr>
        </p:nvSpPr>
        <p:spPr>
          <a:xfrm>
            <a:off x="285750" y="1655065"/>
            <a:ext cx="8801100" cy="4345685"/>
          </a:xfrm>
        </p:spPr>
        <p:txBody>
          <a:bodyPr>
            <a:normAutofit/>
          </a:bodyPr>
          <a:lstStyle/>
          <a:p>
            <a:pPr marL="89154" indent="0">
              <a:buNone/>
            </a:pPr>
            <a:r>
              <a:rPr lang="en-US" altLang="zh-CN" sz="3900" dirty="0"/>
              <a:t>3.3.2  </a:t>
            </a:r>
            <a:r>
              <a:rPr lang="zh-CN" altLang="en-US" sz="3900" dirty="0"/>
              <a:t>最小哈希  </a:t>
            </a:r>
            <a:r>
              <a:rPr lang="en-US" altLang="zh-CN" sz="3900" dirty="0" err="1"/>
              <a:t>minhashing</a:t>
            </a:r>
            <a:endParaRPr lang="en-US" altLang="zh-CN" sz="3225" dirty="0"/>
          </a:p>
          <a:p>
            <a:pPr marL="89154" indent="0">
              <a:buNone/>
            </a:pPr>
            <a:r>
              <a:rPr lang="zh-CN" altLang="en-US" sz="2850" dirty="0">
                <a:latin typeface="文道楷体" panose="02010600040101010101" pitchFamily="2" charset="-122"/>
                <a:ea typeface="文道楷体" panose="02010600040101010101" pitchFamily="2" charset="-122"/>
              </a:rPr>
              <a:t>例</a:t>
            </a:r>
            <a:r>
              <a:rPr lang="en-US" altLang="zh-CN" sz="2850" dirty="0">
                <a:latin typeface="文道楷体" panose="02010600040101010101" pitchFamily="2" charset="-122"/>
                <a:ea typeface="文道楷体" panose="02010600040101010101" pitchFamily="2" charset="-122"/>
              </a:rPr>
              <a:t>3.7 </a:t>
            </a:r>
            <a:r>
              <a:rPr lang="zh-CN" altLang="en-US" sz="2850" dirty="0">
                <a:latin typeface="文道楷体" panose="02010600040101010101" pitchFamily="2" charset="-122"/>
                <a:ea typeface="文道楷体" panose="02010600040101010101" pitchFamily="2" charset="-122"/>
              </a:rPr>
              <a:t>按照</a:t>
            </a:r>
            <a:r>
              <a:rPr lang="en-US" altLang="zh-CN" sz="2850" dirty="0" err="1">
                <a:latin typeface="文道楷体" panose="02010600040101010101" pitchFamily="2" charset="-122"/>
                <a:ea typeface="文道楷体" panose="02010600040101010101" pitchFamily="2" charset="-122"/>
              </a:rPr>
              <a:t>beadc</a:t>
            </a:r>
            <a:r>
              <a:rPr lang="zh-CN" altLang="en-US" sz="2850" dirty="0">
                <a:latin typeface="文道楷体" panose="02010600040101010101" pitchFamily="2" charset="-122"/>
                <a:ea typeface="文道楷体" panose="02010600040101010101" pitchFamily="2" charset="-122"/>
              </a:rPr>
              <a:t>的行序重新排列</a:t>
            </a:r>
            <a:endParaRPr lang="en-US" altLang="zh-CN" sz="2850" dirty="0"/>
          </a:p>
          <a:p>
            <a:pPr marL="89154" indent="0">
              <a:buNone/>
            </a:pPr>
            <a:endParaRPr lang="en-US" altLang="zh-CN" sz="3525" dirty="0">
              <a:latin typeface="Bahnschrift" panose="020B0502040204020203" pitchFamily="34" charset="0"/>
              <a:ea typeface="方正卡通简体" panose="03000509000000000000" pitchFamily="65" charset="-122"/>
            </a:endParaRPr>
          </a:p>
        </p:txBody>
      </p:sp>
      <p:pic>
        <p:nvPicPr>
          <p:cNvPr id="3" name="图片 2"/>
          <p:cNvPicPr>
            <a:picLocks noChangeAspect="1"/>
          </p:cNvPicPr>
          <p:nvPr/>
        </p:nvPicPr>
        <p:blipFill>
          <a:blip r:embed="rId3"/>
          <a:stretch>
            <a:fillRect/>
          </a:stretch>
        </p:blipFill>
        <p:spPr>
          <a:xfrm>
            <a:off x="5007014" y="2950842"/>
            <a:ext cx="4067539" cy="2537460"/>
          </a:xfrm>
          <a:prstGeom prst="rect">
            <a:avLst/>
          </a:prstGeom>
        </p:spPr>
      </p:pic>
      <p:pic>
        <p:nvPicPr>
          <p:cNvPr id="4" name="图片 3"/>
          <p:cNvPicPr>
            <a:picLocks noChangeAspect="1"/>
          </p:cNvPicPr>
          <p:nvPr/>
        </p:nvPicPr>
        <p:blipFill>
          <a:blip r:embed="rId4"/>
          <a:stretch>
            <a:fillRect/>
          </a:stretch>
        </p:blipFill>
        <p:spPr>
          <a:xfrm>
            <a:off x="145407" y="2950842"/>
            <a:ext cx="4400550" cy="2262593"/>
          </a:xfrm>
          <a:prstGeom prst="rect">
            <a:avLst/>
          </a:prstGeom>
        </p:spPr>
      </p:pic>
      <p:cxnSp>
        <p:nvCxnSpPr>
          <p:cNvPr id="7" name="直接箭头连接符 6"/>
          <p:cNvCxnSpPr/>
          <p:nvPr/>
        </p:nvCxnSpPr>
        <p:spPr>
          <a:xfrm>
            <a:off x="4171950" y="3943350"/>
            <a:ext cx="742950" cy="0"/>
          </a:xfrm>
          <a:prstGeom prst="straightConnector1">
            <a:avLst/>
          </a:prstGeom>
          <a:ln w="73025">
            <a:solidFill>
              <a:srgbClr val="FF0000"/>
            </a:solidFill>
            <a:prstDash val="sysDash"/>
            <a:tailEnd type="triangle"/>
          </a:ln>
        </p:spPr>
        <p:style>
          <a:lnRef idx="1">
            <a:schemeClr val="dk1"/>
          </a:lnRef>
          <a:fillRef idx="0">
            <a:schemeClr val="dk1"/>
          </a:fillRef>
          <a:effectRef idx="0">
            <a:schemeClr val="dk1"/>
          </a:effectRef>
          <a:fontRef idx="minor">
            <a:schemeClr val="tx1"/>
          </a:fontRef>
        </p:style>
      </p:cxnSp>
      <p:sp>
        <p:nvSpPr>
          <p:cNvPr id="6" name="文本框 5">
            <a:extLst>
              <a:ext uri="{FF2B5EF4-FFF2-40B4-BE49-F238E27FC236}">
                <a16:creationId xmlns:a16="http://schemas.microsoft.com/office/drawing/2014/main" id="{759B6E9E-16D3-D8E1-6D9C-0078C23104FE}"/>
              </a:ext>
            </a:extLst>
          </p:cNvPr>
          <p:cNvSpPr txBox="1"/>
          <p:nvPr/>
        </p:nvSpPr>
        <p:spPr>
          <a:xfrm>
            <a:off x="285750" y="5769917"/>
            <a:ext cx="7086600" cy="461665"/>
          </a:xfrm>
          <a:prstGeom prst="rect">
            <a:avLst/>
          </a:prstGeom>
          <a:noFill/>
        </p:spPr>
        <p:txBody>
          <a:bodyPr wrap="square" rtlCol="0">
            <a:spAutoFit/>
          </a:bodyPr>
          <a:lstStyle/>
          <a:p>
            <a:pPr algn="ctr"/>
            <a:r>
              <a:rPr kumimoji="1" lang="zh-CN" altLang="en-US" sz="2400" dirty="0">
                <a:solidFill>
                  <a:srgbClr val="FF0000"/>
                </a:solidFill>
              </a:rPr>
              <a:t>一个行排列转换就是对矩阵的行进行一次重新排列</a:t>
            </a:r>
          </a:p>
        </p:txBody>
      </p:sp>
    </p:spTree>
    <p:extLst>
      <p:ext uri="{BB962C8B-B14F-4D97-AF65-F5344CB8AC3E}">
        <p14:creationId xmlns:p14="http://schemas.microsoft.com/office/powerpoint/2010/main" val="433102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49</a:t>
            </a:fld>
            <a:endParaRPr lang="en-US"/>
          </a:p>
        </p:txBody>
      </p:sp>
      <p:sp>
        <p:nvSpPr>
          <p:cNvPr id="13" name="内容占位符 2"/>
          <p:cNvSpPr>
            <a:spLocks noGrp="1"/>
          </p:cNvSpPr>
          <p:nvPr>
            <p:ph idx="1"/>
          </p:nvPr>
        </p:nvSpPr>
        <p:spPr>
          <a:xfrm>
            <a:off x="285750" y="1655065"/>
            <a:ext cx="8801100" cy="1373885"/>
          </a:xfrm>
        </p:spPr>
        <p:txBody>
          <a:bodyPr>
            <a:normAutofit/>
          </a:bodyPr>
          <a:lstStyle/>
          <a:p>
            <a:pPr marL="89154" indent="0">
              <a:buNone/>
            </a:pPr>
            <a:r>
              <a:rPr lang="en-US" altLang="zh-CN" sz="3900" dirty="0"/>
              <a:t>3.3.2  </a:t>
            </a:r>
            <a:r>
              <a:rPr lang="zh-CN" altLang="en-US" sz="3900" dirty="0"/>
              <a:t>最小哈希  </a:t>
            </a:r>
            <a:r>
              <a:rPr lang="en-US" altLang="zh-CN" sz="3900" dirty="0" err="1"/>
              <a:t>minhashing</a:t>
            </a:r>
            <a:endParaRPr lang="en-US" altLang="zh-CN" sz="3225" dirty="0"/>
          </a:p>
          <a:p>
            <a:pPr marL="89154" indent="0">
              <a:buNone/>
            </a:pPr>
            <a:r>
              <a:rPr lang="zh-CN" altLang="en-US" sz="2850" dirty="0">
                <a:latin typeface="文道楷体" panose="02010600040101010101" pitchFamily="2" charset="-122"/>
                <a:ea typeface="文道楷体" panose="02010600040101010101" pitchFamily="2" charset="-122"/>
              </a:rPr>
              <a:t>例</a:t>
            </a:r>
            <a:r>
              <a:rPr lang="en-US" altLang="zh-CN" sz="2850" dirty="0">
                <a:latin typeface="文道楷体" panose="02010600040101010101" pitchFamily="2" charset="-122"/>
                <a:ea typeface="文道楷体" panose="02010600040101010101" pitchFamily="2" charset="-122"/>
              </a:rPr>
              <a:t>3.7 </a:t>
            </a:r>
            <a:r>
              <a:rPr lang="zh-CN" altLang="en-US" sz="2850" dirty="0">
                <a:latin typeface="文道楷体" panose="02010600040101010101" pitchFamily="2" charset="-122"/>
                <a:ea typeface="文道楷体" panose="02010600040101010101" pitchFamily="2" charset="-122"/>
              </a:rPr>
              <a:t>按照</a:t>
            </a:r>
            <a:r>
              <a:rPr lang="en-US" altLang="zh-CN" sz="2850" dirty="0" err="1">
                <a:latin typeface="文道楷体" panose="02010600040101010101" pitchFamily="2" charset="-122"/>
                <a:ea typeface="文道楷体" panose="02010600040101010101" pitchFamily="2" charset="-122"/>
              </a:rPr>
              <a:t>beadc</a:t>
            </a:r>
            <a:r>
              <a:rPr lang="zh-CN" altLang="en-US" sz="2850" dirty="0">
                <a:latin typeface="文道楷体" panose="02010600040101010101" pitchFamily="2" charset="-122"/>
                <a:ea typeface="文道楷体" panose="02010600040101010101" pitchFamily="2" charset="-122"/>
              </a:rPr>
              <a:t>的行序重新排列</a:t>
            </a:r>
            <a:endParaRPr lang="en-US" altLang="zh-CN" sz="2850" dirty="0"/>
          </a:p>
          <a:p>
            <a:pPr marL="89154" indent="0">
              <a:buNone/>
            </a:pPr>
            <a:endParaRPr lang="en-US" altLang="zh-CN" sz="3525" dirty="0">
              <a:latin typeface="Bahnschrift" panose="020B0502040204020203" pitchFamily="34" charset="0"/>
              <a:ea typeface="方正卡通简体" panose="03000509000000000000" pitchFamily="65" charset="-122"/>
            </a:endParaRPr>
          </a:p>
        </p:txBody>
      </p:sp>
      <p:pic>
        <p:nvPicPr>
          <p:cNvPr id="3" name="图片 2"/>
          <p:cNvPicPr>
            <a:picLocks noChangeAspect="1"/>
          </p:cNvPicPr>
          <p:nvPr/>
        </p:nvPicPr>
        <p:blipFill>
          <a:blip r:embed="rId3"/>
          <a:stretch>
            <a:fillRect/>
          </a:stretch>
        </p:blipFill>
        <p:spPr>
          <a:xfrm>
            <a:off x="455030" y="3028950"/>
            <a:ext cx="4067539" cy="2537460"/>
          </a:xfrm>
          <a:prstGeom prst="rect">
            <a:avLst/>
          </a:prstGeom>
        </p:spPr>
      </p:pic>
      <p:sp>
        <p:nvSpPr>
          <p:cNvPr id="8" name="文本框 7"/>
          <p:cNvSpPr txBox="1"/>
          <p:nvPr/>
        </p:nvSpPr>
        <p:spPr>
          <a:xfrm>
            <a:off x="4714997" y="3028950"/>
            <a:ext cx="1547218" cy="1938992"/>
          </a:xfrm>
          <a:prstGeom prst="rect">
            <a:avLst/>
          </a:prstGeom>
          <a:noFill/>
        </p:spPr>
        <p:txBody>
          <a:bodyPr wrap="none" rtlCol="0">
            <a:spAutoFit/>
          </a:bodyPr>
          <a:lstStyle/>
          <a:p>
            <a:r>
              <a:rPr lang="en-US" altLang="zh-CN" sz="3000" dirty="0">
                <a:solidFill>
                  <a:srgbClr val="002060"/>
                </a:solidFill>
                <a:latin typeface="Cambria Math" panose="02040503050406030204" pitchFamily="18" charset="0"/>
                <a:ea typeface="Cambria Math" panose="02040503050406030204" pitchFamily="18" charset="0"/>
              </a:rPr>
              <a:t>h(S</a:t>
            </a:r>
            <a:r>
              <a:rPr lang="en-US" altLang="zh-CN" sz="3000" baseline="-25000" dirty="0">
                <a:solidFill>
                  <a:srgbClr val="002060"/>
                </a:solidFill>
                <a:latin typeface="Cambria Math" panose="02040503050406030204" pitchFamily="18" charset="0"/>
                <a:ea typeface="Cambria Math" panose="02040503050406030204" pitchFamily="18" charset="0"/>
              </a:rPr>
              <a:t>1</a:t>
            </a:r>
            <a:r>
              <a:rPr lang="en-US" altLang="zh-CN" sz="3000" dirty="0">
                <a:solidFill>
                  <a:srgbClr val="002060"/>
                </a:solidFill>
                <a:latin typeface="Cambria Math" panose="02040503050406030204" pitchFamily="18" charset="0"/>
                <a:ea typeface="Cambria Math" panose="02040503050406030204" pitchFamily="18" charset="0"/>
              </a:rPr>
              <a:t>)=a</a:t>
            </a:r>
          </a:p>
          <a:p>
            <a:r>
              <a:rPr lang="en-US" altLang="zh-CN" sz="3000" dirty="0">
                <a:solidFill>
                  <a:srgbClr val="002060"/>
                </a:solidFill>
                <a:latin typeface="Cambria Math" panose="02040503050406030204" pitchFamily="18" charset="0"/>
                <a:ea typeface="Cambria Math" panose="02040503050406030204" pitchFamily="18" charset="0"/>
              </a:rPr>
              <a:t>h(S</a:t>
            </a:r>
            <a:r>
              <a:rPr lang="en-US" altLang="zh-CN" sz="3000" baseline="-25000" dirty="0">
                <a:solidFill>
                  <a:srgbClr val="002060"/>
                </a:solidFill>
                <a:latin typeface="Cambria Math" panose="02040503050406030204" pitchFamily="18" charset="0"/>
                <a:ea typeface="Cambria Math" panose="02040503050406030204" pitchFamily="18" charset="0"/>
              </a:rPr>
              <a:t>2</a:t>
            </a:r>
            <a:r>
              <a:rPr lang="en-US" altLang="zh-CN" sz="3000" dirty="0">
                <a:solidFill>
                  <a:srgbClr val="002060"/>
                </a:solidFill>
                <a:latin typeface="Cambria Math" panose="02040503050406030204" pitchFamily="18" charset="0"/>
                <a:ea typeface="Cambria Math" panose="02040503050406030204" pitchFamily="18" charset="0"/>
              </a:rPr>
              <a:t>)=c</a:t>
            </a:r>
          </a:p>
          <a:p>
            <a:r>
              <a:rPr lang="en-US" altLang="zh-CN" sz="3000" dirty="0">
                <a:solidFill>
                  <a:srgbClr val="002060"/>
                </a:solidFill>
                <a:latin typeface="Cambria Math" panose="02040503050406030204" pitchFamily="18" charset="0"/>
                <a:ea typeface="Cambria Math" panose="02040503050406030204" pitchFamily="18" charset="0"/>
              </a:rPr>
              <a:t>h(S</a:t>
            </a:r>
            <a:r>
              <a:rPr lang="en-US" altLang="zh-CN" sz="3000" baseline="-25000" dirty="0">
                <a:solidFill>
                  <a:srgbClr val="002060"/>
                </a:solidFill>
                <a:latin typeface="Cambria Math" panose="02040503050406030204" pitchFamily="18" charset="0"/>
                <a:ea typeface="Cambria Math" panose="02040503050406030204" pitchFamily="18" charset="0"/>
              </a:rPr>
              <a:t>3</a:t>
            </a:r>
            <a:r>
              <a:rPr lang="en-US" altLang="zh-CN" sz="3000" dirty="0">
                <a:solidFill>
                  <a:srgbClr val="002060"/>
                </a:solidFill>
                <a:latin typeface="Cambria Math" panose="02040503050406030204" pitchFamily="18" charset="0"/>
                <a:ea typeface="Cambria Math" panose="02040503050406030204" pitchFamily="18" charset="0"/>
              </a:rPr>
              <a:t>)=b</a:t>
            </a:r>
          </a:p>
          <a:p>
            <a:r>
              <a:rPr lang="en-US" altLang="zh-CN" sz="3000" dirty="0">
                <a:solidFill>
                  <a:srgbClr val="002060"/>
                </a:solidFill>
                <a:latin typeface="Cambria Math" panose="02040503050406030204" pitchFamily="18" charset="0"/>
                <a:ea typeface="Cambria Math" panose="02040503050406030204" pitchFamily="18" charset="0"/>
              </a:rPr>
              <a:t>h(S</a:t>
            </a:r>
            <a:r>
              <a:rPr lang="en-US" altLang="zh-CN" sz="3000" baseline="-25000" dirty="0">
                <a:solidFill>
                  <a:srgbClr val="002060"/>
                </a:solidFill>
                <a:latin typeface="Cambria Math" panose="02040503050406030204" pitchFamily="18" charset="0"/>
                <a:ea typeface="Cambria Math" panose="02040503050406030204" pitchFamily="18" charset="0"/>
              </a:rPr>
              <a:t>4</a:t>
            </a:r>
            <a:r>
              <a:rPr lang="en-US" altLang="zh-CN" sz="3000" dirty="0">
                <a:solidFill>
                  <a:srgbClr val="002060"/>
                </a:solidFill>
                <a:latin typeface="Cambria Math" panose="02040503050406030204" pitchFamily="18" charset="0"/>
                <a:ea typeface="Cambria Math" panose="02040503050406030204" pitchFamily="18" charset="0"/>
              </a:rPr>
              <a:t>)=a</a:t>
            </a:r>
            <a:endParaRPr lang="zh-CN" altLang="en-US" sz="3000" dirty="0">
              <a:solidFill>
                <a:srgbClr val="002060"/>
              </a:solidFill>
              <a:latin typeface="Cambria Math" panose="02040503050406030204" pitchFamily="18" charset="0"/>
            </a:endParaRPr>
          </a:p>
        </p:txBody>
      </p:sp>
      <p:sp>
        <p:nvSpPr>
          <p:cNvPr id="6" name="矩形 5"/>
          <p:cNvSpPr/>
          <p:nvPr/>
        </p:nvSpPr>
        <p:spPr>
          <a:xfrm>
            <a:off x="6552427" y="1752600"/>
            <a:ext cx="2133600" cy="1477328"/>
          </a:xfrm>
          <a:prstGeom prst="rect">
            <a:avLst/>
          </a:prstGeom>
        </p:spPr>
        <p:txBody>
          <a:bodyPr wrap="square">
            <a:spAutoFit/>
          </a:bodyPr>
          <a:lstStyle/>
          <a:p>
            <a:r>
              <a:rPr lang="zh-CN" altLang="en-US" dirty="0">
                <a:solidFill>
                  <a:srgbClr val="FF0066"/>
                </a:solidFill>
                <a:latin typeface="文道楷体" panose="02010600040101010101" pitchFamily="2" charset="-122"/>
                <a:ea typeface="文道楷体" panose="02010600040101010101" pitchFamily="2" charset="-122"/>
              </a:rPr>
              <a:t>任意一</a:t>
            </a:r>
            <a:r>
              <a:rPr lang="zh-CN" altLang="en-US" dirty="0">
                <a:latin typeface="文道楷体" panose="02010600040101010101" pitchFamily="2" charset="-122"/>
                <a:ea typeface="文道楷体" panose="02010600040101010101" pitchFamily="2" charset="-122"/>
              </a:rPr>
              <a:t>列的</a:t>
            </a:r>
            <a:r>
              <a:rPr lang="zh-CN" altLang="en-US" dirty="0">
                <a:solidFill>
                  <a:srgbClr val="FF0066"/>
                </a:solidFill>
                <a:latin typeface="文道楷体" panose="02010600040101010101" pitchFamily="2" charset="-122"/>
                <a:ea typeface="文道楷体" panose="02010600040101010101" pitchFamily="2" charset="-122"/>
              </a:rPr>
              <a:t>最小哈希值</a:t>
            </a:r>
            <a:r>
              <a:rPr lang="zh-CN" altLang="en-US" dirty="0">
                <a:latin typeface="文道楷体" panose="02010600040101010101" pitchFamily="2" charset="-122"/>
                <a:ea typeface="文道楷体" panose="02010600040101010101" pitchFamily="2" charset="-122"/>
              </a:rPr>
              <a:t>是在排列</a:t>
            </a:r>
            <a:r>
              <a:rPr lang="zh-CN" altLang="en-US" dirty="0">
                <a:solidFill>
                  <a:srgbClr val="FF0066"/>
                </a:solidFill>
                <a:latin typeface="文道楷体" panose="02010600040101010101" pitchFamily="2" charset="-122"/>
                <a:ea typeface="文道楷体" panose="02010600040101010101" pitchFamily="2" charset="-122"/>
              </a:rPr>
              <a:t>转换后</a:t>
            </a:r>
            <a:r>
              <a:rPr lang="zh-CN" altLang="en-US" dirty="0">
                <a:latin typeface="文道楷体" panose="02010600040101010101" pitchFamily="2" charset="-122"/>
                <a:ea typeface="文道楷体" panose="02010600040101010101" pitchFamily="2" charset="-122"/>
              </a:rPr>
              <a:t>的行排列次序下第一个列值为</a:t>
            </a:r>
            <a:r>
              <a:rPr lang="en-US" altLang="zh-CN" dirty="0">
                <a:latin typeface="文道楷体" panose="02010600040101010101" pitchFamily="2" charset="-122"/>
                <a:ea typeface="文道楷体" panose="02010600040101010101" pitchFamily="2" charset="-122"/>
              </a:rPr>
              <a:t>1</a:t>
            </a:r>
            <a:r>
              <a:rPr lang="zh-CN" altLang="en-US" dirty="0">
                <a:latin typeface="文道楷体" panose="02010600040101010101" pitchFamily="2" charset="-122"/>
                <a:ea typeface="文道楷体" panose="02010600040101010101" pitchFamily="2" charset="-122"/>
              </a:rPr>
              <a:t>的行的</a:t>
            </a:r>
            <a:r>
              <a:rPr lang="zh-CN" altLang="en-US" dirty="0">
                <a:solidFill>
                  <a:srgbClr val="FF0066"/>
                </a:solidFill>
                <a:latin typeface="文道楷体" panose="02010600040101010101" pitchFamily="2" charset="-122"/>
                <a:ea typeface="文道楷体" panose="02010600040101010101" pitchFamily="2" charset="-122"/>
              </a:rPr>
              <a:t>行号</a:t>
            </a:r>
            <a:r>
              <a:rPr lang="zh-CN" altLang="en-US" dirty="0">
                <a:latin typeface="文道楷体" panose="02010600040101010101" pitchFamily="2" charset="-122"/>
                <a:ea typeface="文道楷体" panose="02010600040101010101" pitchFamily="2" charset="-122"/>
              </a:rPr>
              <a:t>。</a:t>
            </a:r>
            <a:endParaRPr lang="zh-CN" altLang="en-US" dirty="0"/>
          </a:p>
        </p:txBody>
      </p:sp>
    </p:spTree>
    <p:extLst>
      <p:ext uri="{BB962C8B-B14F-4D97-AF65-F5344CB8AC3E}">
        <p14:creationId xmlns:p14="http://schemas.microsoft.com/office/powerpoint/2010/main" val="2694325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a:t>
            </a:r>
            <a:r>
              <a:rPr lang="zh-CN" altLang="en-US" dirty="0"/>
              <a:t> 相似项发现</a:t>
            </a:r>
            <a:endParaRPr lang="en-US" dirty="0"/>
          </a:p>
        </p:txBody>
      </p:sp>
      <p:sp>
        <p:nvSpPr>
          <p:cNvPr id="5" name="灯片编号占位符 4"/>
          <p:cNvSpPr>
            <a:spLocks noGrp="1"/>
          </p:cNvSpPr>
          <p:nvPr>
            <p:ph type="sldNum" sz="quarter" idx="12"/>
          </p:nvPr>
        </p:nvSpPr>
        <p:spPr/>
        <p:txBody>
          <a:bodyPr/>
          <a:lstStyle/>
          <a:p>
            <a:fld id="{19B12225-5612-419B-A8D5-4B8EEE4C217E}" type="slidenum">
              <a:rPr lang="en-US" smtClean="0"/>
              <a:pPr/>
              <a:t>5</a:t>
            </a:fld>
            <a:endParaRPr lang="en-US"/>
          </a:p>
        </p:txBody>
      </p:sp>
      <p:sp>
        <p:nvSpPr>
          <p:cNvPr id="13" name="内容占位符 2"/>
          <p:cNvSpPr>
            <a:spLocks noGrp="1"/>
          </p:cNvSpPr>
          <p:nvPr>
            <p:ph idx="1"/>
          </p:nvPr>
        </p:nvSpPr>
        <p:spPr>
          <a:xfrm>
            <a:off x="285750" y="1655065"/>
            <a:ext cx="8477250" cy="3943351"/>
          </a:xfrm>
        </p:spPr>
        <p:txBody>
          <a:bodyPr>
            <a:normAutofit/>
          </a:bodyPr>
          <a:lstStyle/>
          <a:p>
            <a:pPr marL="89154" indent="0">
              <a:buNone/>
            </a:pPr>
            <a:r>
              <a:rPr lang="zh-CN" altLang="en-US" sz="3200" dirty="0">
                <a:ea typeface="方正卡通简体" panose="03000509000000000000" pitchFamily="65" charset="-122"/>
              </a:rPr>
              <a:t>本章教学大纲要求</a:t>
            </a:r>
            <a:r>
              <a:rPr lang="en-US" altLang="zh-CN" sz="3200" dirty="0">
                <a:ea typeface="Fira Code" panose="020B0809050000020004" pitchFamily="49" charset="0"/>
              </a:rPr>
              <a:t> </a:t>
            </a:r>
            <a:r>
              <a:rPr lang="zh-CN" altLang="en-US" sz="3200" dirty="0">
                <a:ea typeface="Fira Code" panose="020B0809050000020004" pitchFamily="49" charset="0"/>
              </a:rPr>
              <a:t> </a:t>
            </a:r>
            <a:endParaRPr lang="en-US" altLang="zh-CN" sz="3200" dirty="0">
              <a:latin typeface="方正卡通简体" panose="03000509000000000000" pitchFamily="65" charset="-122"/>
              <a:ea typeface="方正卡通简体" panose="03000509000000000000" pitchFamily="65" charset="-122"/>
            </a:endParaRPr>
          </a:p>
          <a:p>
            <a:pPr marL="89154" indent="0">
              <a:buNone/>
            </a:pPr>
            <a:r>
              <a:rPr lang="zh-CN" altLang="zh-CN" sz="3300" dirty="0">
                <a:latin typeface="Cambria Math" panose="02040503050406030204" pitchFamily="18" charset="0"/>
                <a:ea typeface="方正卡通简体" panose="03000509000000000000" pitchFamily="65" charset="-122"/>
              </a:rPr>
              <a:t>（</a:t>
            </a:r>
            <a:r>
              <a:rPr lang="en-US" altLang="zh-CN" sz="3300" dirty="0">
                <a:latin typeface="Cambria Math" panose="02040503050406030204" pitchFamily="18" charset="0"/>
                <a:ea typeface="Cambria Math" panose="02040503050406030204" pitchFamily="18" charset="0"/>
              </a:rPr>
              <a:t>1</a:t>
            </a:r>
            <a:r>
              <a:rPr lang="zh-CN" altLang="zh-CN" sz="3300" dirty="0">
                <a:latin typeface="Cambria Math" panose="02040503050406030204" pitchFamily="18" charset="0"/>
                <a:ea typeface="方正卡通简体" panose="03000509000000000000" pitchFamily="65" charset="-122"/>
              </a:rPr>
              <a:t>）文本相似性与</a:t>
            </a:r>
            <a:r>
              <a:rPr lang="en-US" altLang="zh-CN" sz="3300" dirty="0">
                <a:latin typeface="Cambria Math" panose="02040503050406030204" pitchFamily="18" charset="0"/>
                <a:ea typeface="Cambria Math" panose="02040503050406030204" pitchFamily="18" charset="0"/>
              </a:rPr>
              <a:t>Shingling</a:t>
            </a:r>
            <a:r>
              <a:rPr lang="zh-CN" altLang="zh-CN" sz="3300" dirty="0">
                <a:latin typeface="Cambria Math" panose="02040503050406030204" pitchFamily="18" charset="0"/>
                <a:ea typeface="方正卡通简体" panose="03000509000000000000" pitchFamily="65" charset="-122"/>
              </a:rPr>
              <a:t>技术</a:t>
            </a:r>
            <a:endParaRPr lang="en-US" altLang="zh-CN" sz="3300" dirty="0">
              <a:latin typeface="Cambria Math" panose="02040503050406030204" pitchFamily="18" charset="0"/>
              <a:ea typeface="方正卡通简体" panose="03000509000000000000" pitchFamily="65" charset="-122"/>
            </a:endParaRPr>
          </a:p>
          <a:p>
            <a:pPr marL="89154" indent="0">
              <a:buNone/>
            </a:pPr>
            <a:r>
              <a:rPr lang="zh-CN" altLang="en-US" sz="3300" dirty="0">
                <a:latin typeface="Cambria Math" panose="02040503050406030204" pitchFamily="18" charset="0"/>
                <a:ea typeface="方正卡通简体" panose="03000509000000000000" pitchFamily="65" charset="-122"/>
              </a:rPr>
              <a:t>（</a:t>
            </a:r>
            <a:r>
              <a:rPr lang="en-US" altLang="zh-CN" sz="3300" dirty="0">
                <a:latin typeface="Cambria Math" panose="02040503050406030204" pitchFamily="18" charset="0"/>
                <a:ea typeface="方正卡通简体" panose="03000509000000000000" pitchFamily="65" charset="-122"/>
              </a:rPr>
              <a:t>2</a:t>
            </a:r>
            <a:r>
              <a:rPr lang="zh-CN" altLang="en-US" sz="3300" dirty="0">
                <a:latin typeface="Cambria Math" panose="02040503050406030204" pitchFamily="18" charset="0"/>
                <a:ea typeface="方正卡通简体" panose="03000509000000000000" pitchFamily="65" charset="-122"/>
              </a:rPr>
              <a:t>）最小哈希签名</a:t>
            </a:r>
            <a:endParaRPr lang="zh-CN" altLang="zh-CN" sz="3300" dirty="0">
              <a:latin typeface="Cambria Math" panose="02040503050406030204" pitchFamily="18" charset="0"/>
              <a:ea typeface="方正卡通简体" panose="03000509000000000000" pitchFamily="65" charset="-122"/>
            </a:endParaRPr>
          </a:p>
          <a:p>
            <a:pPr marL="89154" indent="0">
              <a:buNone/>
            </a:pPr>
            <a:r>
              <a:rPr lang="zh-CN" altLang="zh-CN" sz="3300" dirty="0">
                <a:latin typeface="Cambria Math" panose="02040503050406030204" pitchFamily="18" charset="0"/>
                <a:ea typeface="方正卡通简体" panose="03000509000000000000" pitchFamily="65" charset="-122"/>
              </a:rPr>
              <a:t>（</a:t>
            </a:r>
            <a:r>
              <a:rPr lang="en-US" altLang="zh-CN" sz="3300" dirty="0">
                <a:latin typeface="Cambria Math" panose="02040503050406030204" pitchFamily="18" charset="0"/>
                <a:ea typeface="Cambria Math" panose="02040503050406030204" pitchFamily="18" charset="0"/>
              </a:rPr>
              <a:t>3</a:t>
            </a:r>
            <a:r>
              <a:rPr lang="zh-CN" altLang="zh-CN" sz="3300" dirty="0">
                <a:latin typeface="Cambria Math" panose="02040503050406030204" pitchFamily="18" charset="0"/>
                <a:ea typeface="方正卡通简体" panose="03000509000000000000" pitchFamily="65" charset="-122"/>
              </a:rPr>
              <a:t>）局部敏感哈希</a:t>
            </a:r>
            <a:r>
              <a:rPr lang="en-US" altLang="zh-CN" sz="3300" dirty="0">
                <a:latin typeface="Cambria Math" panose="02040503050406030204" pitchFamily="18" charset="0"/>
                <a:ea typeface="Cambria Math" panose="02040503050406030204" pitchFamily="18" charset="0"/>
              </a:rPr>
              <a:t>LSH</a:t>
            </a:r>
            <a:r>
              <a:rPr lang="zh-CN" altLang="zh-CN" sz="3300" dirty="0">
                <a:latin typeface="Cambria Math" panose="02040503050406030204" pitchFamily="18" charset="0"/>
                <a:ea typeface="方正卡通简体" panose="03000509000000000000" pitchFamily="65" charset="-122"/>
              </a:rPr>
              <a:t>技术</a:t>
            </a:r>
          </a:p>
          <a:p>
            <a:pPr marL="89154" indent="0">
              <a:buNone/>
            </a:pPr>
            <a:r>
              <a:rPr lang="zh-CN" altLang="zh-CN" sz="3300" dirty="0">
                <a:latin typeface="Cambria Math" panose="02040503050406030204" pitchFamily="18" charset="0"/>
                <a:ea typeface="方正卡通简体" panose="03000509000000000000" pitchFamily="65" charset="-122"/>
              </a:rPr>
              <a:t>（</a:t>
            </a:r>
            <a:r>
              <a:rPr lang="en-US" altLang="zh-CN" sz="3300" dirty="0">
                <a:latin typeface="Cambria Math" panose="02040503050406030204" pitchFamily="18" charset="0"/>
                <a:ea typeface="Cambria Math" panose="02040503050406030204" pitchFamily="18" charset="0"/>
              </a:rPr>
              <a:t>4</a:t>
            </a:r>
            <a:r>
              <a:rPr lang="zh-CN" altLang="zh-CN" sz="3300" dirty="0">
                <a:latin typeface="Cambria Math" panose="02040503050406030204" pitchFamily="18" charset="0"/>
                <a:ea typeface="方正卡通简体" panose="03000509000000000000" pitchFamily="65" charset="-122"/>
              </a:rPr>
              <a:t>）</a:t>
            </a:r>
            <a:r>
              <a:rPr lang="en-US" altLang="zh-CN" sz="3300" dirty="0">
                <a:latin typeface="Cambria Math" panose="02040503050406030204" pitchFamily="18" charset="0"/>
                <a:ea typeface="Cambria Math" panose="02040503050406030204" pitchFamily="18" charset="0"/>
              </a:rPr>
              <a:t>LSH</a:t>
            </a:r>
            <a:r>
              <a:rPr lang="zh-CN" altLang="zh-CN" sz="3300" dirty="0">
                <a:latin typeface="Cambria Math" panose="02040503050406030204" pitchFamily="18" charset="0"/>
                <a:ea typeface="方正卡通简体" panose="03000509000000000000" pitchFamily="65" charset="-122"/>
              </a:rPr>
              <a:t>函数的应用</a:t>
            </a:r>
          </a:p>
          <a:p>
            <a:pPr marL="89154" indent="0">
              <a:buNone/>
            </a:pPr>
            <a:r>
              <a:rPr lang="zh-CN" altLang="zh-CN" sz="3300" dirty="0">
                <a:latin typeface="Cambria Math" panose="02040503050406030204" pitchFamily="18" charset="0"/>
                <a:ea typeface="方正卡通简体" panose="03000509000000000000" pitchFamily="65" charset="-122"/>
              </a:rPr>
              <a:t>教学基本要求：掌握</a:t>
            </a:r>
            <a:r>
              <a:rPr lang="en-US" altLang="zh-CN" sz="3300" dirty="0">
                <a:latin typeface="Cambria Math" panose="02040503050406030204" pitchFamily="18" charset="0"/>
                <a:ea typeface="Cambria Math" panose="02040503050406030204" pitchFamily="18" charset="0"/>
              </a:rPr>
              <a:t>Shingling</a:t>
            </a:r>
            <a:r>
              <a:rPr lang="zh-CN" altLang="zh-CN" sz="3300" dirty="0">
                <a:latin typeface="Cambria Math" panose="02040503050406030204" pitchFamily="18" charset="0"/>
                <a:ea typeface="方正卡通简体" panose="03000509000000000000" pitchFamily="65" charset="-122"/>
              </a:rPr>
              <a:t>技术</a:t>
            </a:r>
            <a:r>
              <a:rPr lang="zh-CN" altLang="en-US" sz="3300" dirty="0">
                <a:latin typeface="Cambria Math" panose="02040503050406030204" pitchFamily="18" charset="0"/>
                <a:ea typeface="方正卡通简体" panose="03000509000000000000" pitchFamily="65" charset="-122"/>
              </a:rPr>
              <a:t>、最小哈希签名计算、</a:t>
            </a:r>
            <a:r>
              <a:rPr lang="en-US" altLang="zh-CN" sz="3300" dirty="0">
                <a:latin typeface="Cambria Math" panose="02040503050406030204" pitchFamily="18" charset="0"/>
                <a:ea typeface="Cambria Math" panose="02040503050406030204" pitchFamily="18" charset="0"/>
              </a:rPr>
              <a:t>LSH</a:t>
            </a:r>
            <a:r>
              <a:rPr lang="zh-CN" altLang="zh-CN" sz="3300" dirty="0">
                <a:latin typeface="Cambria Math" panose="02040503050406030204" pitchFamily="18" charset="0"/>
                <a:ea typeface="方正卡通简体" panose="03000509000000000000" pitchFamily="65" charset="-122"/>
              </a:rPr>
              <a:t>技术，了解</a:t>
            </a:r>
            <a:r>
              <a:rPr lang="en-US" altLang="zh-CN" sz="3300" dirty="0">
                <a:latin typeface="Cambria Math" panose="02040503050406030204" pitchFamily="18" charset="0"/>
                <a:ea typeface="Cambria Math" panose="02040503050406030204" pitchFamily="18" charset="0"/>
              </a:rPr>
              <a:t>LSH</a:t>
            </a:r>
            <a:r>
              <a:rPr lang="zh-CN" altLang="zh-CN" sz="3300" dirty="0">
                <a:latin typeface="Cambria Math" panose="02040503050406030204" pitchFamily="18" charset="0"/>
                <a:ea typeface="方正卡通简体" panose="03000509000000000000" pitchFamily="65" charset="-122"/>
              </a:rPr>
              <a:t>应用。</a:t>
            </a:r>
          </a:p>
        </p:txBody>
      </p:sp>
    </p:spTree>
    <p:extLst>
      <p:ext uri="{BB962C8B-B14F-4D97-AF65-F5344CB8AC3E}">
        <p14:creationId xmlns:p14="http://schemas.microsoft.com/office/powerpoint/2010/main" val="272014531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50</a:t>
            </a:fld>
            <a:endParaRPr lang="en-US"/>
          </a:p>
        </p:txBody>
      </p:sp>
      <p:sp>
        <p:nvSpPr>
          <p:cNvPr id="13" name="内容占位符 2"/>
          <p:cNvSpPr>
            <a:spLocks noGrp="1"/>
          </p:cNvSpPr>
          <p:nvPr>
            <p:ph idx="1"/>
          </p:nvPr>
        </p:nvSpPr>
        <p:spPr>
          <a:xfrm>
            <a:off x="285750" y="1655065"/>
            <a:ext cx="8801100" cy="4139945"/>
          </a:xfrm>
        </p:spPr>
        <p:txBody>
          <a:bodyPr>
            <a:normAutofit/>
          </a:bodyPr>
          <a:lstStyle/>
          <a:p>
            <a:pPr marL="89154" indent="0">
              <a:buNone/>
            </a:pPr>
            <a:r>
              <a:rPr lang="en-US" altLang="zh-CN" sz="3000" dirty="0"/>
              <a:t>3.3.3</a:t>
            </a:r>
            <a:r>
              <a:rPr lang="zh-CN" altLang="en-US" sz="3000" dirty="0"/>
              <a:t>最小哈希及</a:t>
            </a:r>
            <a:r>
              <a:rPr lang="en-US" altLang="zh-CN" sz="3000" dirty="0" err="1"/>
              <a:t>Jaccard</a:t>
            </a:r>
            <a:r>
              <a:rPr lang="zh-CN" altLang="en-US" sz="3000" dirty="0"/>
              <a:t>相似度</a:t>
            </a:r>
          </a:p>
          <a:p>
            <a:pPr marL="89154" indent="0">
              <a:buNone/>
            </a:pPr>
            <a:r>
              <a:rPr lang="zh-CN" altLang="en-US" sz="2850" dirty="0">
                <a:solidFill>
                  <a:srgbClr val="C00000"/>
                </a:solidFill>
                <a:latin typeface="文道楷体" panose="02010600040101010101" pitchFamily="2" charset="-122"/>
                <a:ea typeface="文道楷体" panose="02010600040101010101" pitchFamily="2" charset="-122"/>
              </a:rPr>
              <a:t>结论</a:t>
            </a:r>
            <a:r>
              <a:rPr lang="zh-CN" altLang="en-US" sz="2850" dirty="0">
                <a:latin typeface="文道楷体" panose="02010600040101010101" pitchFamily="2" charset="-122"/>
                <a:ea typeface="文道楷体" panose="02010600040101010101" pitchFamily="2" charset="-122"/>
              </a:rPr>
              <a:t>：两个集合经随机排列转换之后得到的两个最小哈希值相等的概率等于这两个集合的</a:t>
            </a:r>
            <a:r>
              <a:rPr lang="en-US" altLang="zh-CN" sz="2850" dirty="0" err="1">
                <a:solidFill>
                  <a:srgbClr val="C00000"/>
                </a:solidFill>
                <a:latin typeface="文道楷体" panose="02010600040101010101" pitchFamily="2" charset="-122"/>
                <a:ea typeface="文道楷体" panose="02010600040101010101" pitchFamily="2" charset="-122"/>
              </a:rPr>
              <a:t>Jaccard</a:t>
            </a:r>
            <a:r>
              <a:rPr lang="zh-CN" altLang="en-US" sz="2850" dirty="0">
                <a:solidFill>
                  <a:srgbClr val="C00000"/>
                </a:solidFill>
                <a:latin typeface="文道楷体" panose="02010600040101010101" pitchFamily="2" charset="-122"/>
                <a:ea typeface="文道楷体" panose="02010600040101010101" pitchFamily="2" charset="-122"/>
              </a:rPr>
              <a:t>相似度</a:t>
            </a:r>
            <a:r>
              <a:rPr lang="zh-CN" altLang="en-US" sz="2850" dirty="0">
                <a:latin typeface="文道楷体" panose="02010600040101010101" pitchFamily="2" charset="-122"/>
                <a:ea typeface="文道楷体" panose="02010600040101010101" pitchFamily="2" charset="-122"/>
              </a:rPr>
              <a:t>。</a:t>
            </a:r>
            <a:endParaRPr lang="en-US" altLang="zh-CN" sz="2850" dirty="0">
              <a:latin typeface="文道楷体" panose="02010600040101010101" pitchFamily="2" charset="-122"/>
              <a:ea typeface="文道楷体" panose="02010600040101010101" pitchFamily="2" charset="-122"/>
            </a:endParaRPr>
          </a:p>
          <a:p>
            <a:pPr marL="89154" indent="0">
              <a:buNone/>
            </a:pPr>
            <a:r>
              <a:rPr lang="zh-CN" altLang="en-US" dirty="0">
                <a:solidFill>
                  <a:srgbClr val="7030A0"/>
                </a:solidFill>
                <a:latin typeface="楷体" panose="02010609060101010101" pitchFamily="49" charset="-122"/>
                <a:ea typeface="楷体" panose="02010609060101010101" pitchFamily="49" charset="-122"/>
              </a:rPr>
              <a:t>假设只考虑集合</a:t>
            </a:r>
            <a:r>
              <a:rPr lang="en-US" altLang="zh-CN" dirty="0">
                <a:solidFill>
                  <a:srgbClr val="7030A0"/>
                </a:solidFill>
                <a:latin typeface="楷体" panose="02010609060101010101" pitchFamily="49" charset="-122"/>
                <a:ea typeface="楷体" panose="02010609060101010101" pitchFamily="49" charset="-122"/>
              </a:rPr>
              <a:t>S</a:t>
            </a:r>
            <a:r>
              <a:rPr lang="en-US" altLang="zh-CN" baseline="-25000" dirty="0">
                <a:solidFill>
                  <a:srgbClr val="7030A0"/>
                </a:solidFill>
                <a:latin typeface="楷体" panose="02010609060101010101" pitchFamily="49" charset="-122"/>
                <a:ea typeface="楷体" panose="02010609060101010101" pitchFamily="49" charset="-122"/>
              </a:rPr>
              <a:t>1</a:t>
            </a:r>
            <a:r>
              <a:rPr lang="zh-CN" altLang="en-US" dirty="0">
                <a:solidFill>
                  <a:srgbClr val="7030A0"/>
                </a:solidFill>
                <a:latin typeface="楷体" panose="02010609060101010101" pitchFamily="49" charset="-122"/>
                <a:ea typeface="楷体" panose="02010609060101010101" pitchFamily="49" charset="-122"/>
              </a:rPr>
              <a:t>和</a:t>
            </a:r>
            <a:r>
              <a:rPr lang="en-US" altLang="zh-CN" dirty="0">
                <a:solidFill>
                  <a:srgbClr val="7030A0"/>
                </a:solidFill>
                <a:latin typeface="楷体" panose="02010609060101010101" pitchFamily="49" charset="-122"/>
                <a:ea typeface="楷体" panose="02010609060101010101" pitchFamily="49" charset="-122"/>
              </a:rPr>
              <a:t>S</a:t>
            </a:r>
            <a:r>
              <a:rPr lang="en-US" altLang="zh-CN" baseline="-25000" dirty="0">
                <a:solidFill>
                  <a:srgbClr val="7030A0"/>
                </a:solidFill>
                <a:latin typeface="楷体" panose="02010609060101010101" pitchFamily="49" charset="-122"/>
                <a:ea typeface="楷体" panose="02010609060101010101" pitchFamily="49" charset="-122"/>
              </a:rPr>
              <a:t>2</a:t>
            </a:r>
            <a:r>
              <a:rPr lang="zh-CN" altLang="en-US" dirty="0">
                <a:solidFill>
                  <a:srgbClr val="7030A0"/>
                </a:solidFill>
                <a:latin typeface="楷体" panose="02010609060101010101" pitchFamily="49" charset="-122"/>
                <a:ea typeface="楷体" panose="02010609060101010101" pitchFamily="49" charset="-122"/>
              </a:rPr>
              <a:t>所对应的列，那么它们所在的行可以按照所有可能的结果分成如下三类</a:t>
            </a:r>
            <a:r>
              <a:rPr lang="en-US" altLang="zh-CN" dirty="0">
                <a:solidFill>
                  <a:srgbClr val="7030A0"/>
                </a:solidFill>
                <a:latin typeface="楷体" panose="02010609060101010101" pitchFamily="49" charset="-122"/>
                <a:ea typeface="楷体" panose="02010609060101010101" pitchFamily="49" charset="-122"/>
              </a:rPr>
              <a:t>:</a:t>
            </a:r>
          </a:p>
          <a:p>
            <a:pPr marL="89154" indent="0">
              <a:buNone/>
            </a:pPr>
            <a:r>
              <a:rPr lang="zh-CN" altLang="en-US" dirty="0">
                <a:solidFill>
                  <a:srgbClr val="0070C0"/>
                </a:solidFill>
                <a:latin typeface="楷体" panose="02010609060101010101" pitchFamily="49" charset="-122"/>
                <a:ea typeface="楷体" panose="02010609060101010101" pitchFamily="49" charset="-122"/>
              </a:rPr>
              <a:t> </a:t>
            </a:r>
            <a:r>
              <a:rPr lang="en-US" altLang="zh-CN" dirty="0">
                <a:solidFill>
                  <a:srgbClr val="0070C0"/>
                </a:solidFill>
                <a:latin typeface="楷体" panose="02010609060101010101" pitchFamily="49" charset="-122"/>
                <a:ea typeface="楷体" panose="02010609060101010101" pitchFamily="49" charset="-122"/>
              </a:rPr>
              <a:t>(1)</a:t>
            </a:r>
            <a:r>
              <a:rPr lang="zh-CN" altLang="en-US" dirty="0">
                <a:solidFill>
                  <a:srgbClr val="0070C0"/>
                </a:solidFill>
                <a:latin typeface="楷体" panose="02010609060101010101" pitchFamily="49" charset="-122"/>
                <a:ea typeface="楷体" panose="02010609060101010101" pitchFamily="49" charset="-122"/>
              </a:rPr>
              <a:t>属于</a:t>
            </a:r>
            <a:r>
              <a:rPr lang="en-US" altLang="zh-CN" dirty="0">
                <a:solidFill>
                  <a:srgbClr val="0070C0"/>
                </a:solidFill>
                <a:latin typeface="楷体" panose="02010609060101010101" pitchFamily="49" charset="-122"/>
                <a:ea typeface="楷体" panose="02010609060101010101" pitchFamily="49" charset="-122"/>
              </a:rPr>
              <a:t>X</a:t>
            </a:r>
            <a:r>
              <a:rPr lang="zh-CN" altLang="en-US" dirty="0">
                <a:solidFill>
                  <a:srgbClr val="0070C0"/>
                </a:solidFill>
                <a:latin typeface="楷体" panose="02010609060101010101" pitchFamily="49" charset="-122"/>
                <a:ea typeface="楷体" panose="02010609060101010101" pitchFamily="49" charset="-122"/>
              </a:rPr>
              <a:t>类的行，两列的值均为</a:t>
            </a:r>
            <a:r>
              <a:rPr lang="en-US" altLang="zh-CN" dirty="0">
                <a:solidFill>
                  <a:srgbClr val="0070C0"/>
                </a:solidFill>
                <a:latin typeface="楷体" panose="02010609060101010101" pitchFamily="49" charset="-122"/>
                <a:ea typeface="楷体" panose="02010609060101010101" pitchFamily="49" charset="-122"/>
              </a:rPr>
              <a:t>1;</a:t>
            </a:r>
          </a:p>
          <a:p>
            <a:pPr marL="89154" indent="0">
              <a:buNone/>
            </a:pPr>
            <a:r>
              <a:rPr lang="en-US" altLang="zh-CN" dirty="0">
                <a:solidFill>
                  <a:srgbClr val="0070C0"/>
                </a:solidFill>
                <a:latin typeface="楷体" panose="02010609060101010101" pitchFamily="49" charset="-122"/>
                <a:ea typeface="楷体" panose="02010609060101010101" pitchFamily="49" charset="-122"/>
              </a:rPr>
              <a:t> </a:t>
            </a:r>
            <a:r>
              <a:rPr lang="en-US" altLang="zh-CN" dirty="0">
                <a:solidFill>
                  <a:schemeClr val="accent6"/>
                </a:solidFill>
                <a:latin typeface="楷体" panose="02010609060101010101" pitchFamily="49" charset="-122"/>
                <a:ea typeface="楷体" panose="02010609060101010101" pitchFamily="49" charset="-122"/>
              </a:rPr>
              <a:t>(2)</a:t>
            </a:r>
            <a:r>
              <a:rPr lang="zh-CN" altLang="en-US" dirty="0">
                <a:solidFill>
                  <a:schemeClr val="accent6"/>
                </a:solidFill>
                <a:latin typeface="楷体" panose="02010609060101010101" pitchFamily="49" charset="-122"/>
                <a:ea typeface="楷体" panose="02010609060101010101" pitchFamily="49" charset="-122"/>
              </a:rPr>
              <a:t>属于</a:t>
            </a:r>
            <a:r>
              <a:rPr lang="en-US" altLang="zh-CN" dirty="0">
                <a:solidFill>
                  <a:schemeClr val="accent6"/>
                </a:solidFill>
                <a:latin typeface="楷体" panose="02010609060101010101" pitchFamily="49" charset="-122"/>
                <a:ea typeface="楷体" panose="02010609060101010101" pitchFamily="49" charset="-122"/>
              </a:rPr>
              <a:t>Y</a:t>
            </a:r>
            <a:r>
              <a:rPr lang="zh-CN" altLang="en-US" dirty="0">
                <a:solidFill>
                  <a:schemeClr val="accent6"/>
                </a:solidFill>
                <a:latin typeface="楷体" panose="02010609060101010101" pitchFamily="49" charset="-122"/>
                <a:ea typeface="楷体" panose="02010609060101010101" pitchFamily="49" charset="-122"/>
              </a:rPr>
              <a:t>类的行，其中一列的值为</a:t>
            </a:r>
            <a:r>
              <a:rPr lang="en-US" altLang="zh-CN" dirty="0">
                <a:solidFill>
                  <a:schemeClr val="accent6"/>
                </a:solidFill>
                <a:latin typeface="楷体" panose="02010609060101010101" pitchFamily="49" charset="-122"/>
                <a:ea typeface="楷体" panose="02010609060101010101" pitchFamily="49" charset="-122"/>
              </a:rPr>
              <a:t>0</a:t>
            </a:r>
            <a:r>
              <a:rPr lang="zh-CN" altLang="en-US" dirty="0">
                <a:solidFill>
                  <a:schemeClr val="accent6"/>
                </a:solidFill>
                <a:latin typeface="楷体" panose="02010609060101010101" pitchFamily="49" charset="-122"/>
                <a:ea typeface="楷体" panose="02010609060101010101" pitchFamily="49" charset="-122"/>
              </a:rPr>
              <a:t>，另一列的值为</a:t>
            </a:r>
            <a:r>
              <a:rPr lang="en-US" altLang="zh-CN" dirty="0">
                <a:solidFill>
                  <a:schemeClr val="accent6"/>
                </a:solidFill>
                <a:latin typeface="楷体" panose="02010609060101010101" pitchFamily="49" charset="-122"/>
                <a:ea typeface="楷体" panose="02010609060101010101" pitchFamily="49" charset="-122"/>
              </a:rPr>
              <a:t>1;</a:t>
            </a:r>
          </a:p>
          <a:p>
            <a:pPr marL="89154" indent="0">
              <a:buNone/>
            </a:pPr>
            <a:r>
              <a:rPr lang="en-US" altLang="zh-CN" dirty="0">
                <a:solidFill>
                  <a:schemeClr val="accent4">
                    <a:lumMod val="50000"/>
                  </a:schemeClr>
                </a:solidFill>
                <a:latin typeface="楷体" panose="02010609060101010101" pitchFamily="49" charset="-122"/>
                <a:ea typeface="楷体" panose="02010609060101010101" pitchFamily="49" charset="-122"/>
              </a:rPr>
              <a:t> (3)</a:t>
            </a:r>
            <a:r>
              <a:rPr lang="zh-CN" altLang="en-US" dirty="0">
                <a:solidFill>
                  <a:schemeClr val="accent4">
                    <a:lumMod val="50000"/>
                  </a:schemeClr>
                </a:solidFill>
                <a:latin typeface="楷体" panose="02010609060101010101" pitchFamily="49" charset="-122"/>
                <a:ea typeface="楷体" panose="02010609060101010101" pitchFamily="49" charset="-122"/>
              </a:rPr>
              <a:t>属于</a:t>
            </a:r>
            <a:r>
              <a:rPr lang="en-US" altLang="zh-CN" dirty="0">
                <a:solidFill>
                  <a:schemeClr val="accent4">
                    <a:lumMod val="50000"/>
                  </a:schemeClr>
                </a:solidFill>
                <a:latin typeface="楷体" panose="02010609060101010101" pitchFamily="49" charset="-122"/>
                <a:ea typeface="楷体" panose="02010609060101010101" pitchFamily="49" charset="-122"/>
              </a:rPr>
              <a:t>Z</a:t>
            </a:r>
            <a:r>
              <a:rPr lang="zh-CN" altLang="en-US" dirty="0">
                <a:solidFill>
                  <a:schemeClr val="accent4">
                    <a:lumMod val="50000"/>
                  </a:schemeClr>
                </a:solidFill>
                <a:latin typeface="楷体" panose="02010609060101010101" pitchFamily="49" charset="-122"/>
                <a:ea typeface="楷体" panose="02010609060101010101" pitchFamily="49" charset="-122"/>
              </a:rPr>
              <a:t>类的行，两列的值都为</a:t>
            </a:r>
            <a:r>
              <a:rPr lang="en-US" altLang="zh-CN" dirty="0">
                <a:solidFill>
                  <a:schemeClr val="accent4">
                    <a:lumMod val="50000"/>
                  </a:schemeClr>
                </a:solidFill>
                <a:latin typeface="楷体" panose="02010609060101010101" pitchFamily="49" charset="-122"/>
                <a:ea typeface="楷体" panose="02010609060101010101" pitchFamily="49" charset="-122"/>
              </a:rPr>
              <a:t>0</a:t>
            </a:r>
            <a:r>
              <a:rPr lang="zh-CN" altLang="en-US" dirty="0">
                <a:solidFill>
                  <a:schemeClr val="accent4">
                    <a:lumMod val="50000"/>
                  </a:schemeClr>
                </a:solidFill>
                <a:latin typeface="楷体" panose="02010609060101010101" pitchFamily="49" charset="-122"/>
                <a:ea typeface="楷体" panose="02010609060101010101" pitchFamily="49" charset="-122"/>
              </a:rPr>
              <a:t>。</a:t>
            </a:r>
            <a:endParaRPr lang="en-US" altLang="zh-CN" dirty="0">
              <a:solidFill>
                <a:schemeClr val="accent4">
                  <a:lumMod val="50000"/>
                </a:schemeClr>
              </a:solidFill>
              <a:latin typeface="楷体" panose="02010609060101010101" pitchFamily="49" charset="-122"/>
              <a:ea typeface="楷体" panose="02010609060101010101" pitchFamily="49" charset="-122"/>
            </a:endParaRPr>
          </a:p>
        </p:txBody>
      </p:sp>
      <p:pic>
        <p:nvPicPr>
          <p:cNvPr id="7" name="图片 6"/>
          <p:cNvPicPr>
            <a:picLocks noChangeAspect="1"/>
          </p:cNvPicPr>
          <p:nvPr/>
        </p:nvPicPr>
        <p:blipFill>
          <a:blip r:embed="rId3"/>
          <a:stretch>
            <a:fillRect/>
          </a:stretch>
        </p:blipFill>
        <p:spPr>
          <a:xfrm>
            <a:off x="5334000" y="4648200"/>
            <a:ext cx="2996694" cy="1869433"/>
          </a:xfrm>
          <a:prstGeom prst="rect">
            <a:avLst/>
          </a:prstGeom>
        </p:spPr>
      </p:pic>
      <p:sp>
        <p:nvSpPr>
          <p:cNvPr id="3" name="文本框 2"/>
          <p:cNvSpPr txBox="1"/>
          <p:nvPr/>
        </p:nvSpPr>
        <p:spPr>
          <a:xfrm flipH="1">
            <a:off x="121918" y="5181600"/>
            <a:ext cx="4907281" cy="1631216"/>
          </a:xfrm>
          <a:prstGeom prst="rect">
            <a:avLst/>
          </a:prstGeom>
          <a:noFill/>
        </p:spPr>
        <p:txBody>
          <a:bodyPr wrap="square" rtlCol="0">
            <a:spAutoFit/>
          </a:bodyPr>
          <a:lstStyle/>
          <a:p>
            <a:r>
              <a:rPr lang="zh-CN" altLang="en-US" sz="2000" dirty="0">
                <a:latin typeface="文道楷体" panose="02010600040101010101" pitchFamily="2" charset="-122"/>
                <a:ea typeface="文道楷体" panose="02010600040101010101" pitchFamily="2" charset="-122"/>
              </a:rPr>
              <a:t>特征矩阵十分稀疏，因此大部分行都属于</a:t>
            </a:r>
            <a:r>
              <a:rPr lang="en-US" altLang="zh-CN" sz="2000" dirty="0">
                <a:latin typeface="文道楷体" panose="02010600040101010101" pitchFamily="2" charset="-122"/>
                <a:ea typeface="文道楷体" panose="02010600040101010101" pitchFamily="2" charset="-122"/>
              </a:rPr>
              <a:t>Z</a:t>
            </a:r>
            <a:r>
              <a:rPr lang="zh-CN" altLang="en-US" sz="2000" dirty="0">
                <a:latin typeface="文道楷体" panose="02010600040101010101" pitchFamily="2" charset="-122"/>
                <a:ea typeface="文道楷体" panose="02010600040101010101" pitchFamily="2" charset="-122"/>
              </a:rPr>
              <a:t>类。但是</a:t>
            </a:r>
            <a:r>
              <a:rPr lang="en-US" altLang="zh-CN" sz="2000" dirty="0">
                <a:latin typeface="文道楷体" panose="02010600040101010101" pitchFamily="2" charset="-122"/>
                <a:ea typeface="文道楷体" panose="02010600040101010101" pitchFamily="2" charset="-122"/>
              </a:rPr>
              <a:t>X</a:t>
            </a:r>
            <a:r>
              <a:rPr lang="zh-CN" altLang="en-US" sz="2000" dirty="0">
                <a:latin typeface="文道楷体" panose="02010600040101010101" pitchFamily="2" charset="-122"/>
                <a:ea typeface="文道楷体" panose="02010600040101010101" pitchFamily="2" charset="-122"/>
              </a:rPr>
              <a:t>和</a:t>
            </a:r>
            <a:r>
              <a:rPr lang="en-US" altLang="zh-CN" sz="2000" dirty="0">
                <a:latin typeface="文道楷体" panose="02010600040101010101" pitchFamily="2" charset="-122"/>
                <a:ea typeface="文道楷体" panose="02010600040101010101" pitchFamily="2" charset="-122"/>
              </a:rPr>
              <a:t>Y</a:t>
            </a:r>
            <a:r>
              <a:rPr lang="zh-CN" altLang="en-US" sz="2000" dirty="0">
                <a:latin typeface="文道楷体" panose="02010600040101010101" pitchFamily="2" charset="-122"/>
                <a:ea typeface="文道楷体" panose="02010600040101010101" pitchFamily="2" charset="-122"/>
              </a:rPr>
              <a:t>类行数目的比例决定了</a:t>
            </a:r>
            <a:r>
              <a:rPr lang="en-US" altLang="zh-CN" sz="2000" dirty="0">
                <a:latin typeface="文道楷体" panose="02010600040101010101" pitchFamily="2" charset="-122"/>
                <a:ea typeface="文道楷体" panose="02010600040101010101" pitchFamily="2" charset="-122"/>
              </a:rPr>
              <a:t>SIM(S1,S2)</a:t>
            </a:r>
            <a:r>
              <a:rPr lang="zh-CN" altLang="en-US" sz="2000" dirty="0">
                <a:latin typeface="文道楷体" panose="02010600040101010101" pitchFamily="2" charset="-122"/>
                <a:ea typeface="文道楷体" panose="02010600040101010101" pitchFamily="2" charset="-122"/>
              </a:rPr>
              <a:t>及其概率</a:t>
            </a:r>
            <a:r>
              <a:rPr lang="en-US" altLang="zh-CN" sz="2000" dirty="0">
                <a:latin typeface="文道楷体" panose="02010600040101010101" pitchFamily="2" charset="-122"/>
                <a:ea typeface="文道楷体" panose="02010600040101010101" pitchFamily="2" charset="-122"/>
              </a:rPr>
              <a:t>h(S1)=h(S2)</a:t>
            </a:r>
            <a:r>
              <a:rPr lang="zh-CN" altLang="en-US" sz="2000" dirty="0">
                <a:latin typeface="文道楷体" panose="02010600040101010101" pitchFamily="2" charset="-122"/>
                <a:ea typeface="文道楷体" panose="02010600040101010101" pitchFamily="2" charset="-122"/>
              </a:rPr>
              <a:t>的大小。</a:t>
            </a:r>
            <a:endParaRPr lang="en-US" altLang="zh-CN" sz="2000" dirty="0">
              <a:latin typeface="文道楷体" panose="02010600040101010101" pitchFamily="2" charset="-122"/>
              <a:ea typeface="文道楷体" panose="02010600040101010101" pitchFamily="2" charset="-122"/>
            </a:endParaRPr>
          </a:p>
          <a:p>
            <a:endParaRPr lang="zh-CN" altLang="en-US" sz="2000" b="1" dirty="0"/>
          </a:p>
        </p:txBody>
      </p:sp>
      <p:sp>
        <p:nvSpPr>
          <p:cNvPr id="4" name="文本框 3">
            <a:extLst>
              <a:ext uri="{FF2B5EF4-FFF2-40B4-BE49-F238E27FC236}">
                <a16:creationId xmlns:a16="http://schemas.microsoft.com/office/drawing/2014/main" id="{792CC1C4-B3E6-08EB-7B9A-46C0F5AD6178}"/>
              </a:ext>
            </a:extLst>
          </p:cNvPr>
          <p:cNvSpPr txBox="1"/>
          <p:nvPr/>
        </p:nvSpPr>
        <p:spPr>
          <a:xfrm>
            <a:off x="5410200" y="1301122"/>
            <a:ext cx="3528061" cy="707886"/>
          </a:xfrm>
          <a:prstGeom prst="rect">
            <a:avLst/>
          </a:prstGeom>
          <a:noFill/>
        </p:spPr>
        <p:txBody>
          <a:bodyPr wrap="square" rtlCol="0">
            <a:spAutoFit/>
          </a:bodyPr>
          <a:lstStyle/>
          <a:p>
            <a:r>
              <a:rPr kumimoji="1" lang="zh-CN" altLang="en-US" sz="2000" b="1" dirty="0">
                <a:solidFill>
                  <a:srgbClr val="FF0000"/>
                </a:solidFill>
              </a:rPr>
              <a:t>注意：</a:t>
            </a:r>
            <a:r>
              <a:rPr kumimoji="1" lang="zh-CN" altLang="en-US" sz="2000" dirty="0">
                <a:solidFill>
                  <a:srgbClr val="FF0000"/>
                </a:solidFill>
              </a:rPr>
              <a:t>这里提到的集合都是特征集合，不是原始文档！</a:t>
            </a:r>
          </a:p>
        </p:txBody>
      </p:sp>
    </p:spTree>
    <p:extLst>
      <p:ext uri="{BB962C8B-B14F-4D97-AF65-F5344CB8AC3E}">
        <p14:creationId xmlns:p14="http://schemas.microsoft.com/office/powerpoint/2010/main" val="2931219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51</a:t>
            </a:fld>
            <a:endParaRPr lang="en-US"/>
          </a:p>
        </p:txBody>
      </p:sp>
      <p:sp>
        <p:nvSpPr>
          <p:cNvPr id="13" name="内容占位符 2"/>
          <p:cNvSpPr>
            <a:spLocks noGrp="1"/>
          </p:cNvSpPr>
          <p:nvPr>
            <p:ph idx="1"/>
          </p:nvPr>
        </p:nvSpPr>
        <p:spPr>
          <a:xfrm>
            <a:off x="285750" y="1655065"/>
            <a:ext cx="8801100" cy="4517135"/>
          </a:xfrm>
        </p:spPr>
        <p:txBody>
          <a:bodyPr>
            <a:normAutofit/>
          </a:bodyPr>
          <a:lstStyle/>
          <a:p>
            <a:pPr marL="89154" indent="0">
              <a:buNone/>
            </a:pPr>
            <a:r>
              <a:rPr lang="en-US" altLang="zh-CN" sz="3000" dirty="0"/>
              <a:t>3.3.3</a:t>
            </a:r>
            <a:r>
              <a:rPr lang="zh-CN" altLang="en-US" sz="3000" dirty="0"/>
              <a:t>最小哈希及</a:t>
            </a:r>
            <a:r>
              <a:rPr lang="en-US" altLang="zh-CN" sz="3000" dirty="0" err="1"/>
              <a:t>Jaccard</a:t>
            </a:r>
            <a:r>
              <a:rPr lang="zh-CN" altLang="en-US" sz="3000" dirty="0"/>
              <a:t>相似度</a:t>
            </a:r>
          </a:p>
          <a:p>
            <a:pPr marL="89154" indent="0">
              <a:buNone/>
            </a:pPr>
            <a:r>
              <a:rPr lang="zh-CN" altLang="en-US" dirty="0">
                <a:solidFill>
                  <a:srgbClr val="7030A0"/>
                </a:solidFill>
                <a:latin typeface="楷体" panose="02010609060101010101" pitchFamily="49" charset="-122"/>
                <a:ea typeface="楷体" panose="02010609060101010101" pitchFamily="49" charset="-122"/>
              </a:rPr>
              <a:t>假设只考虑集合</a:t>
            </a:r>
            <a:r>
              <a:rPr lang="en-US" altLang="zh-CN" dirty="0">
                <a:solidFill>
                  <a:srgbClr val="7030A0"/>
                </a:solidFill>
                <a:latin typeface="楷体" panose="02010609060101010101" pitchFamily="49" charset="-122"/>
                <a:ea typeface="楷体" panose="02010609060101010101" pitchFamily="49" charset="-122"/>
              </a:rPr>
              <a:t>S</a:t>
            </a:r>
            <a:r>
              <a:rPr lang="en-US" altLang="zh-CN" baseline="-25000" dirty="0">
                <a:solidFill>
                  <a:srgbClr val="7030A0"/>
                </a:solidFill>
                <a:latin typeface="楷体" panose="02010609060101010101" pitchFamily="49" charset="-122"/>
                <a:ea typeface="楷体" panose="02010609060101010101" pitchFamily="49" charset="-122"/>
              </a:rPr>
              <a:t>1</a:t>
            </a:r>
            <a:r>
              <a:rPr lang="zh-CN" altLang="en-US" dirty="0">
                <a:solidFill>
                  <a:srgbClr val="7030A0"/>
                </a:solidFill>
                <a:latin typeface="楷体" panose="02010609060101010101" pitchFamily="49" charset="-122"/>
                <a:ea typeface="楷体" panose="02010609060101010101" pitchFamily="49" charset="-122"/>
              </a:rPr>
              <a:t>和</a:t>
            </a:r>
            <a:r>
              <a:rPr lang="en-US" altLang="zh-CN" dirty="0">
                <a:solidFill>
                  <a:srgbClr val="7030A0"/>
                </a:solidFill>
                <a:latin typeface="楷体" panose="02010609060101010101" pitchFamily="49" charset="-122"/>
                <a:ea typeface="楷体" panose="02010609060101010101" pitchFamily="49" charset="-122"/>
              </a:rPr>
              <a:t>S</a:t>
            </a:r>
            <a:r>
              <a:rPr lang="en-US" altLang="zh-CN" baseline="-25000" dirty="0">
                <a:solidFill>
                  <a:srgbClr val="7030A0"/>
                </a:solidFill>
                <a:latin typeface="楷体" panose="02010609060101010101" pitchFamily="49" charset="-122"/>
                <a:ea typeface="楷体" panose="02010609060101010101" pitchFamily="49" charset="-122"/>
              </a:rPr>
              <a:t>2</a:t>
            </a:r>
            <a:r>
              <a:rPr lang="zh-CN" altLang="en-US" dirty="0">
                <a:solidFill>
                  <a:srgbClr val="7030A0"/>
                </a:solidFill>
                <a:latin typeface="楷体" panose="02010609060101010101" pitchFamily="49" charset="-122"/>
                <a:ea typeface="楷体" panose="02010609060101010101" pitchFamily="49" charset="-122"/>
              </a:rPr>
              <a:t>所对应的列，那么它们所在的行可以按照所有可能的结果分成如下三类</a:t>
            </a:r>
            <a:r>
              <a:rPr lang="en-US" altLang="zh-CN" dirty="0">
                <a:solidFill>
                  <a:srgbClr val="7030A0"/>
                </a:solidFill>
                <a:latin typeface="楷体" panose="02010609060101010101" pitchFamily="49" charset="-122"/>
                <a:ea typeface="楷体" panose="02010609060101010101" pitchFamily="49" charset="-122"/>
              </a:rPr>
              <a:t>:</a:t>
            </a:r>
          </a:p>
          <a:p>
            <a:pPr marL="89154" indent="0">
              <a:buNone/>
            </a:pPr>
            <a:r>
              <a:rPr lang="zh-CN" altLang="en-US" dirty="0">
                <a:solidFill>
                  <a:srgbClr val="0070C0"/>
                </a:solidFill>
                <a:latin typeface="楷体" panose="02010609060101010101" pitchFamily="49" charset="-122"/>
                <a:ea typeface="楷体" panose="02010609060101010101" pitchFamily="49" charset="-122"/>
              </a:rPr>
              <a:t> </a:t>
            </a:r>
            <a:r>
              <a:rPr lang="en-US" altLang="zh-CN" dirty="0">
                <a:solidFill>
                  <a:srgbClr val="0070C0"/>
                </a:solidFill>
                <a:latin typeface="楷体" panose="02010609060101010101" pitchFamily="49" charset="-122"/>
                <a:ea typeface="楷体" panose="02010609060101010101" pitchFamily="49" charset="-122"/>
              </a:rPr>
              <a:t>(1)</a:t>
            </a:r>
            <a:r>
              <a:rPr lang="zh-CN" altLang="en-US" dirty="0">
                <a:solidFill>
                  <a:srgbClr val="0070C0"/>
                </a:solidFill>
                <a:latin typeface="楷体" panose="02010609060101010101" pitchFamily="49" charset="-122"/>
                <a:ea typeface="楷体" panose="02010609060101010101" pitchFamily="49" charset="-122"/>
              </a:rPr>
              <a:t>属于</a:t>
            </a:r>
            <a:r>
              <a:rPr lang="en-US" altLang="zh-CN" dirty="0">
                <a:solidFill>
                  <a:srgbClr val="0070C0"/>
                </a:solidFill>
                <a:latin typeface="楷体" panose="02010609060101010101" pitchFamily="49" charset="-122"/>
                <a:ea typeface="楷体" panose="02010609060101010101" pitchFamily="49" charset="-122"/>
              </a:rPr>
              <a:t>X</a:t>
            </a:r>
            <a:r>
              <a:rPr lang="zh-CN" altLang="en-US" dirty="0">
                <a:solidFill>
                  <a:srgbClr val="0070C0"/>
                </a:solidFill>
                <a:latin typeface="楷体" panose="02010609060101010101" pitchFamily="49" charset="-122"/>
                <a:ea typeface="楷体" panose="02010609060101010101" pitchFamily="49" charset="-122"/>
              </a:rPr>
              <a:t>类的行，两列的值均为</a:t>
            </a:r>
            <a:r>
              <a:rPr lang="en-US" altLang="zh-CN" dirty="0">
                <a:solidFill>
                  <a:srgbClr val="0070C0"/>
                </a:solidFill>
                <a:latin typeface="楷体" panose="02010609060101010101" pitchFamily="49" charset="-122"/>
                <a:ea typeface="楷体" panose="02010609060101010101" pitchFamily="49" charset="-122"/>
              </a:rPr>
              <a:t>1;</a:t>
            </a:r>
          </a:p>
          <a:p>
            <a:pPr marL="89154" indent="0">
              <a:buNone/>
            </a:pPr>
            <a:r>
              <a:rPr lang="en-US" altLang="zh-CN" dirty="0">
                <a:solidFill>
                  <a:srgbClr val="0070C0"/>
                </a:solidFill>
                <a:latin typeface="楷体" panose="02010609060101010101" pitchFamily="49" charset="-122"/>
                <a:ea typeface="楷体" panose="02010609060101010101" pitchFamily="49" charset="-122"/>
              </a:rPr>
              <a:t> </a:t>
            </a:r>
            <a:r>
              <a:rPr lang="en-US" altLang="zh-CN" dirty="0">
                <a:solidFill>
                  <a:schemeClr val="accent6"/>
                </a:solidFill>
                <a:latin typeface="楷体" panose="02010609060101010101" pitchFamily="49" charset="-122"/>
                <a:ea typeface="楷体" panose="02010609060101010101" pitchFamily="49" charset="-122"/>
              </a:rPr>
              <a:t>(2)</a:t>
            </a:r>
            <a:r>
              <a:rPr lang="zh-CN" altLang="en-US" dirty="0">
                <a:solidFill>
                  <a:schemeClr val="accent6"/>
                </a:solidFill>
                <a:latin typeface="楷体" panose="02010609060101010101" pitchFamily="49" charset="-122"/>
                <a:ea typeface="楷体" panose="02010609060101010101" pitchFamily="49" charset="-122"/>
              </a:rPr>
              <a:t>属于</a:t>
            </a:r>
            <a:r>
              <a:rPr lang="en-US" altLang="zh-CN" dirty="0">
                <a:solidFill>
                  <a:schemeClr val="accent6"/>
                </a:solidFill>
                <a:latin typeface="楷体" panose="02010609060101010101" pitchFamily="49" charset="-122"/>
                <a:ea typeface="楷体" panose="02010609060101010101" pitchFamily="49" charset="-122"/>
              </a:rPr>
              <a:t>Y</a:t>
            </a:r>
            <a:r>
              <a:rPr lang="zh-CN" altLang="en-US" dirty="0">
                <a:solidFill>
                  <a:schemeClr val="accent6"/>
                </a:solidFill>
                <a:latin typeface="楷体" panose="02010609060101010101" pitchFamily="49" charset="-122"/>
                <a:ea typeface="楷体" panose="02010609060101010101" pitchFamily="49" charset="-122"/>
              </a:rPr>
              <a:t>类的行，其中一列的值为</a:t>
            </a:r>
            <a:r>
              <a:rPr lang="en-US" altLang="zh-CN" dirty="0">
                <a:solidFill>
                  <a:schemeClr val="accent6"/>
                </a:solidFill>
                <a:latin typeface="楷体" panose="02010609060101010101" pitchFamily="49" charset="-122"/>
                <a:ea typeface="楷体" panose="02010609060101010101" pitchFamily="49" charset="-122"/>
              </a:rPr>
              <a:t>0</a:t>
            </a:r>
            <a:r>
              <a:rPr lang="zh-CN" altLang="en-US" dirty="0">
                <a:solidFill>
                  <a:schemeClr val="accent6"/>
                </a:solidFill>
                <a:latin typeface="楷体" panose="02010609060101010101" pitchFamily="49" charset="-122"/>
                <a:ea typeface="楷体" panose="02010609060101010101" pitchFamily="49" charset="-122"/>
              </a:rPr>
              <a:t>，另一列的值为</a:t>
            </a:r>
            <a:r>
              <a:rPr lang="en-US" altLang="zh-CN" dirty="0">
                <a:solidFill>
                  <a:schemeClr val="accent6"/>
                </a:solidFill>
                <a:latin typeface="楷体" panose="02010609060101010101" pitchFamily="49" charset="-122"/>
                <a:ea typeface="楷体" panose="02010609060101010101" pitchFamily="49" charset="-122"/>
              </a:rPr>
              <a:t>1;</a:t>
            </a:r>
          </a:p>
          <a:p>
            <a:pPr marL="89154" indent="0">
              <a:buNone/>
            </a:pPr>
            <a:r>
              <a:rPr lang="en-US" altLang="zh-CN" dirty="0">
                <a:solidFill>
                  <a:schemeClr val="accent4">
                    <a:lumMod val="50000"/>
                  </a:schemeClr>
                </a:solidFill>
                <a:latin typeface="楷体" panose="02010609060101010101" pitchFamily="49" charset="-122"/>
                <a:ea typeface="楷体" panose="02010609060101010101" pitchFamily="49" charset="-122"/>
              </a:rPr>
              <a:t> (3)</a:t>
            </a:r>
            <a:r>
              <a:rPr lang="zh-CN" altLang="en-US" dirty="0">
                <a:solidFill>
                  <a:schemeClr val="accent4">
                    <a:lumMod val="50000"/>
                  </a:schemeClr>
                </a:solidFill>
                <a:latin typeface="楷体" panose="02010609060101010101" pitchFamily="49" charset="-122"/>
                <a:ea typeface="楷体" panose="02010609060101010101" pitchFamily="49" charset="-122"/>
              </a:rPr>
              <a:t>属于</a:t>
            </a:r>
            <a:r>
              <a:rPr lang="en-US" altLang="zh-CN" dirty="0">
                <a:solidFill>
                  <a:schemeClr val="accent4">
                    <a:lumMod val="50000"/>
                  </a:schemeClr>
                </a:solidFill>
                <a:latin typeface="楷体" panose="02010609060101010101" pitchFamily="49" charset="-122"/>
                <a:ea typeface="楷体" panose="02010609060101010101" pitchFamily="49" charset="-122"/>
              </a:rPr>
              <a:t>Z</a:t>
            </a:r>
            <a:r>
              <a:rPr lang="zh-CN" altLang="en-US" dirty="0">
                <a:solidFill>
                  <a:schemeClr val="accent4">
                    <a:lumMod val="50000"/>
                  </a:schemeClr>
                </a:solidFill>
                <a:latin typeface="楷体" panose="02010609060101010101" pitchFamily="49" charset="-122"/>
                <a:ea typeface="楷体" panose="02010609060101010101" pitchFamily="49" charset="-122"/>
              </a:rPr>
              <a:t>类的行，两列的值都为</a:t>
            </a:r>
            <a:r>
              <a:rPr lang="en-US" altLang="zh-CN" dirty="0">
                <a:solidFill>
                  <a:schemeClr val="accent4">
                    <a:lumMod val="50000"/>
                  </a:schemeClr>
                </a:solidFill>
                <a:latin typeface="楷体" panose="02010609060101010101" pitchFamily="49" charset="-122"/>
                <a:ea typeface="楷体" panose="02010609060101010101" pitchFamily="49" charset="-122"/>
              </a:rPr>
              <a:t>0</a:t>
            </a:r>
            <a:r>
              <a:rPr lang="zh-CN" altLang="en-US" dirty="0">
                <a:solidFill>
                  <a:schemeClr val="accent4">
                    <a:lumMod val="50000"/>
                  </a:schemeClr>
                </a:solidFill>
                <a:latin typeface="楷体" panose="02010609060101010101" pitchFamily="49" charset="-122"/>
                <a:ea typeface="楷体" panose="02010609060101010101" pitchFamily="49" charset="-122"/>
              </a:rPr>
              <a:t>。</a:t>
            </a:r>
            <a:endParaRPr lang="en-US" altLang="zh-CN" dirty="0">
              <a:solidFill>
                <a:schemeClr val="accent4">
                  <a:lumMod val="50000"/>
                </a:schemeClr>
              </a:solidFill>
              <a:latin typeface="楷体" panose="02010609060101010101" pitchFamily="49" charset="-122"/>
              <a:ea typeface="楷体" panose="02010609060101010101" pitchFamily="49" charset="-122"/>
            </a:endParaRPr>
          </a:p>
        </p:txBody>
      </p:sp>
      <p:pic>
        <p:nvPicPr>
          <p:cNvPr id="6" name="图片 5"/>
          <p:cNvPicPr>
            <a:picLocks noChangeAspect="1"/>
          </p:cNvPicPr>
          <p:nvPr/>
        </p:nvPicPr>
        <p:blipFill>
          <a:blip r:embed="rId3"/>
          <a:stretch>
            <a:fillRect/>
          </a:stretch>
        </p:blipFill>
        <p:spPr>
          <a:xfrm>
            <a:off x="5339586" y="4038600"/>
            <a:ext cx="3542301" cy="2209800"/>
          </a:xfrm>
          <a:prstGeom prst="rect">
            <a:avLst/>
          </a:prstGeom>
        </p:spPr>
      </p:pic>
      <p:sp>
        <p:nvSpPr>
          <p:cNvPr id="3" name="文本框 2"/>
          <p:cNvSpPr txBox="1"/>
          <p:nvPr/>
        </p:nvSpPr>
        <p:spPr>
          <a:xfrm>
            <a:off x="335281" y="4221481"/>
            <a:ext cx="45719" cy="369332"/>
          </a:xfrm>
          <a:prstGeom prst="rect">
            <a:avLst/>
          </a:prstGeom>
          <a:noFill/>
        </p:spPr>
        <p:txBody>
          <a:bodyPr wrap="square" rtlCol="0">
            <a:spAutoFit/>
          </a:bodyPr>
          <a:lstStyle/>
          <a:p>
            <a:endParaRPr lang="zh-CN" altLang="en-US" dirty="0"/>
          </a:p>
        </p:txBody>
      </p:sp>
      <p:sp>
        <p:nvSpPr>
          <p:cNvPr id="4" name="文本框 3"/>
          <p:cNvSpPr txBox="1"/>
          <p:nvPr/>
        </p:nvSpPr>
        <p:spPr>
          <a:xfrm>
            <a:off x="335281" y="4221481"/>
            <a:ext cx="4954775" cy="1938992"/>
          </a:xfrm>
          <a:prstGeom prst="rect">
            <a:avLst/>
          </a:prstGeom>
          <a:noFill/>
        </p:spPr>
        <p:txBody>
          <a:bodyPr wrap="square" rtlCol="0">
            <a:spAutoFit/>
          </a:bodyPr>
          <a:lstStyle/>
          <a:p>
            <a:pPr marL="89154" indent="0">
              <a:buNone/>
            </a:pPr>
            <a:r>
              <a:rPr lang="zh-CN" altLang="en-US" sz="2000" dirty="0">
                <a:latin typeface="文道楷体" panose="02010600040101010101" pitchFamily="2" charset="-122"/>
                <a:ea typeface="文道楷体" panose="02010600040101010101" pitchFamily="2" charset="-122"/>
              </a:rPr>
              <a:t>假定</a:t>
            </a:r>
            <a:r>
              <a:rPr lang="en-US" altLang="zh-CN" sz="2000" dirty="0">
                <a:latin typeface="文道楷体" panose="02010600040101010101" pitchFamily="2" charset="-122"/>
                <a:ea typeface="文道楷体" panose="02010600040101010101" pitchFamily="2" charset="-122"/>
              </a:rPr>
              <a:t>X</a:t>
            </a:r>
            <a:r>
              <a:rPr lang="zh-CN" altLang="en-US" sz="2000" dirty="0">
                <a:latin typeface="文道楷体" panose="02010600040101010101" pitchFamily="2" charset="-122"/>
                <a:ea typeface="文道楷体" panose="02010600040101010101" pitchFamily="2" charset="-122"/>
              </a:rPr>
              <a:t>类行的数目为</a:t>
            </a:r>
            <a:r>
              <a:rPr lang="en-US" altLang="zh-CN" sz="2000" dirty="0">
                <a:latin typeface="文道楷体" panose="02010600040101010101" pitchFamily="2" charset="-122"/>
                <a:ea typeface="文道楷体" panose="02010600040101010101" pitchFamily="2" charset="-122"/>
              </a:rPr>
              <a:t>x</a:t>
            </a:r>
            <a:r>
              <a:rPr lang="zh-CN" altLang="en-US" sz="2000" dirty="0">
                <a:latin typeface="文道楷体" panose="02010600040101010101" pitchFamily="2" charset="-122"/>
                <a:ea typeface="文道楷体" panose="02010600040101010101" pitchFamily="2" charset="-122"/>
              </a:rPr>
              <a:t>，</a:t>
            </a:r>
            <a:r>
              <a:rPr lang="en-US" altLang="zh-CN" sz="2000" dirty="0">
                <a:latin typeface="文道楷体" panose="02010600040101010101" pitchFamily="2" charset="-122"/>
                <a:ea typeface="文道楷体" panose="02010600040101010101" pitchFamily="2" charset="-122"/>
              </a:rPr>
              <a:t>Y</a:t>
            </a:r>
            <a:r>
              <a:rPr lang="zh-CN" altLang="en-US" sz="2000" dirty="0">
                <a:latin typeface="文道楷体" panose="02010600040101010101" pitchFamily="2" charset="-122"/>
                <a:ea typeface="文道楷体" panose="02010600040101010101" pitchFamily="2" charset="-122"/>
              </a:rPr>
              <a:t>类的行的数目为</a:t>
            </a:r>
            <a:r>
              <a:rPr lang="en-US" altLang="zh-CN" sz="2000" dirty="0">
                <a:latin typeface="文道楷体" panose="02010600040101010101" pitchFamily="2" charset="-122"/>
                <a:ea typeface="文道楷体" panose="02010600040101010101" pitchFamily="2" charset="-122"/>
              </a:rPr>
              <a:t>y</a:t>
            </a:r>
            <a:r>
              <a:rPr lang="zh-CN" altLang="en-US" sz="2000" dirty="0">
                <a:latin typeface="文道楷体" panose="02010600040101010101" pitchFamily="2" charset="-122"/>
                <a:ea typeface="文道楷体" panose="02010600040101010101" pitchFamily="2" charset="-122"/>
              </a:rPr>
              <a:t>，</a:t>
            </a:r>
            <a:endParaRPr lang="en-US" altLang="zh-CN" sz="2000" dirty="0">
              <a:latin typeface="文道楷体" panose="02010600040101010101" pitchFamily="2" charset="-122"/>
              <a:ea typeface="文道楷体" panose="02010600040101010101" pitchFamily="2" charset="-122"/>
            </a:endParaRPr>
          </a:p>
          <a:p>
            <a:pPr marL="89154" indent="0">
              <a:buNone/>
            </a:pPr>
            <a:r>
              <a:rPr lang="zh-CN" altLang="en-US" sz="2000" dirty="0">
                <a:latin typeface="文道楷体" panose="02010600040101010101" pitchFamily="2" charset="-122"/>
                <a:ea typeface="文道楷体" panose="02010600040101010101" pitchFamily="2" charset="-122"/>
              </a:rPr>
              <a:t>则 </a:t>
            </a:r>
            <a:r>
              <a:rPr lang="en-US" altLang="zh-CN" sz="2000" dirty="0">
                <a:latin typeface="文道楷体" panose="02010600040101010101" pitchFamily="2" charset="-122"/>
                <a:ea typeface="文道楷体" panose="02010600040101010101" pitchFamily="2" charset="-122"/>
              </a:rPr>
              <a:t>SIM(S1,S2)=x/(</a:t>
            </a:r>
            <a:r>
              <a:rPr lang="en-US" altLang="zh-CN" sz="2000" dirty="0" err="1">
                <a:latin typeface="文道楷体" panose="02010600040101010101" pitchFamily="2" charset="-122"/>
                <a:ea typeface="文道楷体" panose="02010600040101010101" pitchFamily="2" charset="-122"/>
              </a:rPr>
              <a:t>x+y</a:t>
            </a:r>
            <a:r>
              <a:rPr lang="en-US" altLang="zh-CN" sz="2000" dirty="0">
                <a:latin typeface="文道楷体" panose="02010600040101010101" pitchFamily="2" charset="-122"/>
                <a:ea typeface="文道楷体" panose="02010600040101010101" pitchFamily="2" charset="-122"/>
              </a:rPr>
              <a:t>).</a:t>
            </a:r>
          </a:p>
          <a:p>
            <a:pPr marL="89154" indent="0">
              <a:buNone/>
            </a:pPr>
            <a:r>
              <a:rPr lang="zh-CN" altLang="en-US" sz="2000" dirty="0">
                <a:latin typeface="文道楷体" panose="02010600040101010101" pitchFamily="2" charset="-122"/>
                <a:ea typeface="文道楷体" panose="02010600040101010101" pitchFamily="2" charset="-122"/>
              </a:rPr>
              <a:t>只要随机的情况下，</a:t>
            </a:r>
            <a:r>
              <a:rPr lang="en-US" altLang="zh-CN" sz="2000" dirty="0">
                <a:latin typeface="文道楷体" panose="02010600040101010101" pitchFamily="2" charset="-122"/>
                <a:ea typeface="文道楷体" panose="02010600040101010101" pitchFamily="2" charset="-122"/>
              </a:rPr>
              <a:t>h(S1)=h(S2)</a:t>
            </a:r>
            <a:r>
              <a:rPr lang="zh-CN" altLang="en-US" sz="2000" dirty="0">
                <a:latin typeface="文道楷体" panose="02010600040101010101" pitchFamily="2" charset="-122"/>
                <a:ea typeface="文道楷体" panose="02010600040101010101" pitchFamily="2" charset="-122"/>
              </a:rPr>
              <a:t>的概率即事件“</a:t>
            </a:r>
            <a:r>
              <a:rPr lang="zh-CN" altLang="en-US" sz="2000" b="1" dirty="0">
                <a:solidFill>
                  <a:srgbClr val="FF0000"/>
                </a:solidFill>
                <a:latin typeface="文道楷体" panose="02010600040101010101" pitchFamily="2" charset="-122"/>
                <a:ea typeface="文道楷体" panose="02010600040101010101" pitchFamily="2" charset="-122"/>
              </a:rPr>
              <a:t>在碰到</a:t>
            </a:r>
            <a:r>
              <a:rPr lang="en-US" altLang="zh-CN" sz="2000" b="1" dirty="0">
                <a:solidFill>
                  <a:srgbClr val="FF0000"/>
                </a:solidFill>
                <a:latin typeface="文道楷体" panose="02010600040101010101" pitchFamily="2" charset="-122"/>
                <a:ea typeface="文道楷体" panose="02010600040101010101" pitchFamily="2" charset="-122"/>
              </a:rPr>
              <a:t>Y</a:t>
            </a:r>
            <a:r>
              <a:rPr lang="zh-CN" altLang="en-US" sz="2000" b="1" dirty="0">
                <a:solidFill>
                  <a:srgbClr val="FF0000"/>
                </a:solidFill>
                <a:latin typeface="文道楷体" panose="02010600040101010101" pitchFamily="2" charset="-122"/>
                <a:ea typeface="文道楷体" panose="02010600040101010101" pitchFamily="2" charset="-122"/>
              </a:rPr>
              <a:t>类行之前碰到</a:t>
            </a:r>
            <a:r>
              <a:rPr lang="en-US" altLang="zh-CN" sz="2000" b="1" dirty="0">
                <a:solidFill>
                  <a:srgbClr val="FF0000"/>
                </a:solidFill>
                <a:latin typeface="文道楷体" panose="02010600040101010101" pitchFamily="2" charset="-122"/>
                <a:ea typeface="文道楷体" panose="02010600040101010101" pitchFamily="2" charset="-122"/>
              </a:rPr>
              <a:t>X</a:t>
            </a:r>
            <a:r>
              <a:rPr lang="zh-CN" altLang="en-US" sz="2000" b="1" dirty="0">
                <a:solidFill>
                  <a:srgbClr val="FF0000"/>
                </a:solidFill>
                <a:latin typeface="文道楷体" panose="02010600040101010101" pitchFamily="2" charset="-122"/>
                <a:ea typeface="文道楷体" panose="02010600040101010101" pitchFamily="2" charset="-122"/>
              </a:rPr>
              <a:t>类行</a:t>
            </a:r>
            <a:r>
              <a:rPr lang="zh-CN" altLang="en-US" sz="2000" dirty="0">
                <a:latin typeface="文道楷体" panose="02010600040101010101" pitchFamily="2" charset="-122"/>
                <a:ea typeface="文道楷体" panose="02010600040101010101" pitchFamily="2" charset="-122"/>
              </a:rPr>
              <a:t>”的概率，为</a:t>
            </a:r>
            <a:r>
              <a:rPr lang="en-US" altLang="zh-CN" sz="2000" dirty="0">
                <a:latin typeface="文道楷体" panose="02010600040101010101" pitchFamily="2" charset="-122"/>
                <a:ea typeface="文道楷体" panose="02010600040101010101" pitchFamily="2" charset="-122"/>
              </a:rPr>
              <a:t>x/(</a:t>
            </a:r>
            <a:r>
              <a:rPr lang="en-US" altLang="zh-CN" sz="2000" dirty="0" err="1">
                <a:latin typeface="文道楷体" panose="02010600040101010101" pitchFamily="2" charset="-122"/>
                <a:ea typeface="文道楷体" panose="02010600040101010101" pitchFamily="2" charset="-122"/>
              </a:rPr>
              <a:t>x+y</a:t>
            </a:r>
            <a:r>
              <a:rPr lang="en-US" altLang="zh-CN" sz="2000" dirty="0">
                <a:latin typeface="文道楷体" panose="02010600040101010101" pitchFamily="2" charset="-122"/>
                <a:ea typeface="文道楷体" panose="02010600040101010101" pitchFamily="2" charset="-122"/>
              </a:rPr>
              <a:t>)</a:t>
            </a:r>
            <a:r>
              <a:rPr lang="zh-CN" altLang="en-US" sz="2000" dirty="0">
                <a:latin typeface="文道楷体" panose="02010600040101010101" pitchFamily="2" charset="-122"/>
                <a:ea typeface="文道楷体" panose="02010600040101010101" pitchFamily="2" charset="-122"/>
              </a:rPr>
              <a:t>，而这也是两个集合</a:t>
            </a:r>
            <a:r>
              <a:rPr lang="en-US" altLang="zh-CN" sz="2000" dirty="0" err="1">
                <a:latin typeface="文道楷体" panose="02010600040101010101" pitchFamily="2" charset="-122"/>
                <a:ea typeface="文道楷体" panose="02010600040101010101" pitchFamily="2" charset="-122"/>
              </a:rPr>
              <a:t>Jaccard</a:t>
            </a:r>
            <a:r>
              <a:rPr lang="zh-CN" altLang="en-US" sz="2000" dirty="0">
                <a:latin typeface="文道楷体" panose="02010600040101010101" pitchFamily="2" charset="-122"/>
                <a:ea typeface="文道楷体" panose="02010600040101010101" pitchFamily="2" charset="-122"/>
              </a:rPr>
              <a:t>相似度的计算公式。</a:t>
            </a:r>
          </a:p>
        </p:txBody>
      </p:sp>
    </p:spTree>
    <p:extLst>
      <p:ext uri="{BB962C8B-B14F-4D97-AF65-F5344CB8AC3E}">
        <p14:creationId xmlns:p14="http://schemas.microsoft.com/office/powerpoint/2010/main" val="13575431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52</a:t>
            </a:fld>
            <a:endParaRPr lang="en-US"/>
          </a:p>
        </p:txBody>
      </p:sp>
      <p:sp>
        <p:nvSpPr>
          <p:cNvPr id="13" name="内容占位符 2"/>
          <p:cNvSpPr>
            <a:spLocks noGrp="1"/>
          </p:cNvSpPr>
          <p:nvPr>
            <p:ph idx="1"/>
          </p:nvPr>
        </p:nvSpPr>
        <p:spPr>
          <a:xfrm>
            <a:off x="285750" y="1655065"/>
            <a:ext cx="8801100" cy="4517135"/>
          </a:xfrm>
        </p:spPr>
        <p:txBody>
          <a:bodyPr>
            <a:normAutofit/>
          </a:bodyPr>
          <a:lstStyle/>
          <a:p>
            <a:pPr marL="89154" indent="0">
              <a:buNone/>
            </a:pPr>
            <a:r>
              <a:rPr lang="en-US" altLang="zh-CN" sz="3000" dirty="0"/>
              <a:t>3.3.4 </a:t>
            </a:r>
            <a:r>
              <a:rPr lang="zh-CN" altLang="en-US" sz="3000" dirty="0"/>
              <a:t>最小哈希签名</a:t>
            </a:r>
            <a:endParaRPr lang="en-US" altLang="zh-CN" sz="3000" dirty="0"/>
          </a:p>
          <a:p>
            <a:pPr marL="89154" indent="0">
              <a:buNone/>
            </a:pPr>
            <a:r>
              <a:rPr lang="zh-CN" altLang="en-US" sz="3000" dirty="0"/>
              <a:t>重新整理一下</a:t>
            </a:r>
            <a:endParaRPr lang="en-US" altLang="zh-CN" sz="3000" dirty="0"/>
          </a:p>
          <a:p>
            <a:pPr marL="89154" indent="0">
              <a:buNone/>
            </a:pPr>
            <a:r>
              <a:rPr lang="en-US" altLang="zh-CN" sz="3000" dirty="0">
                <a:solidFill>
                  <a:schemeClr val="accent6"/>
                </a:solidFill>
              </a:rPr>
              <a:t>1 </a:t>
            </a:r>
            <a:r>
              <a:rPr lang="zh-CN" altLang="en-US" sz="3000" dirty="0">
                <a:solidFill>
                  <a:schemeClr val="accent6"/>
                </a:solidFill>
              </a:rPr>
              <a:t>最小哈希是一个排列转换后的计算</a:t>
            </a:r>
            <a:endParaRPr lang="en-US" altLang="zh-CN" sz="3000" dirty="0">
              <a:solidFill>
                <a:schemeClr val="accent6"/>
              </a:solidFill>
            </a:endParaRPr>
          </a:p>
          <a:p>
            <a:pPr marL="89154" indent="0">
              <a:buNone/>
            </a:pPr>
            <a:r>
              <a:rPr lang="en-US" altLang="zh-CN" sz="3000" dirty="0">
                <a:solidFill>
                  <a:schemeClr val="accent4">
                    <a:lumMod val="50000"/>
                  </a:schemeClr>
                </a:solidFill>
              </a:rPr>
              <a:t>2 </a:t>
            </a:r>
            <a:r>
              <a:rPr lang="en-US" altLang="zh-CN" sz="3000" dirty="0" err="1">
                <a:solidFill>
                  <a:schemeClr val="accent4">
                    <a:lumMod val="50000"/>
                  </a:schemeClr>
                </a:solidFill>
              </a:rPr>
              <a:t>Jaccard</a:t>
            </a:r>
            <a:r>
              <a:rPr lang="zh-CN" altLang="en-US" sz="3000" dirty="0">
                <a:solidFill>
                  <a:schemeClr val="accent4">
                    <a:lumMod val="50000"/>
                  </a:schemeClr>
                </a:solidFill>
              </a:rPr>
              <a:t>相似度为</a:t>
            </a:r>
            <a:r>
              <a:rPr lang="en-US" altLang="zh-CN" sz="3000" dirty="0">
                <a:solidFill>
                  <a:schemeClr val="accent4">
                    <a:lumMod val="50000"/>
                  </a:schemeClr>
                </a:solidFill>
              </a:rPr>
              <a:t>h(S1)=h(S2)</a:t>
            </a:r>
            <a:r>
              <a:rPr lang="zh-CN" altLang="en-US" sz="3000" dirty="0">
                <a:solidFill>
                  <a:schemeClr val="accent4">
                    <a:lumMod val="50000"/>
                  </a:schemeClr>
                </a:solidFill>
              </a:rPr>
              <a:t>的概率：</a:t>
            </a:r>
            <a:r>
              <a:rPr lang="en-US" altLang="zh-CN" sz="3000" dirty="0">
                <a:solidFill>
                  <a:schemeClr val="accent4">
                    <a:lumMod val="50000"/>
                  </a:schemeClr>
                </a:solidFill>
              </a:rPr>
              <a:t>x/(</a:t>
            </a:r>
            <a:r>
              <a:rPr lang="en-US" altLang="zh-CN" sz="3000" dirty="0" err="1">
                <a:solidFill>
                  <a:schemeClr val="accent4">
                    <a:lumMod val="50000"/>
                  </a:schemeClr>
                </a:solidFill>
              </a:rPr>
              <a:t>x+y</a:t>
            </a:r>
            <a:r>
              <a:rPr lang="en-US" altLang="zh-CN" sz="3000" dirty="0">
                <a:solidFill>
                  <a:schemeClr val="accent4">
                    <a:lumMod val="50000"/>
                  </a:schemeClr>
                </a:solidFill>
              </a:rPr>
              <a:t>),</a:t>
            </a:r>
            <a:r>
              <a:rPr lang="en-US" altLang="zh-CN" sz="3000" dirty="0">
                <a:solidFill>
                  <a:schemeClr val="accent4">
                    <a:lumMod val="50000"/>
                  </a:schemeClr>
                </a:solidFill>
                <a:latin typeface="文道楷体" panose="02010600040101010101" pitchFamily="2" charset="-122"/>
                <a:ea typeface="文道楷体" panose="02010600040101010101" pitchFamily="2" charset="-122"/>
              </a:rPr>
              <a:t> </a:t>
            </a:r>
          </a:p>
          <a:p>
            <a:pPr marL="89154" indent="0">
              <a:buNone/>
            </a:pPr>
            <a:r>
              <a:rPr lang="en-US" altLang="zh-CN" sz="3000" dirty="0">
                <a:solidFill>
                  <a:srgbClr val="00B0F0"/>
                </a:solidFill>
                <a:latin typeface="文道楷体" panose="02010600040101010101" pitchFamily="2" charset="-122"/>
                <a:ea typeface="文道楷体" panose="02010600040101010101" pitchFamily="2" charset="-122"/>
              </a:rPr>
              <a:t>3 </a:t>
            </a:r>
            <a:r>
              <a:rPr lang="zh-CN" altLang="en-US" sz="3000" dirty="0">
                <a:solidFill>
                  <a:srgbClr val="00B0F0"/>
                </a:solidFill>
                <a:latin typeface="文道楷体" panose="02010600040101010101" pitchFamily="2" charset="-122"/>
                <a:ea typeface="文道楷体" panose="02010600040101010101" pitchFamily="2" charset="-122"/>
              </a:rPr>
              <a:t>概率怎么算？</a:t>
            </a:r>
            <a:endParaRPr lang="en-US" altLang="zh-CN" sz="3000" dirty="0">
              <a:solidFill>
                <a:srgbClr val="00B0F0"/>
              </a:solidFill>
              <a:latin typeface="文道楷体" panose="02010600040101010101" pitchFamily="2" charset="-122"/>
              <a:ea typeface="文道楷体" panose="02010600040101010101" pitchFamily="2" charset="-122"/>
            </a:endParaRPr>
          </a:p>
          <a:p>
            <a:pPr marL="89154" indent="0">
              <a:buNone/>
            </a:pPr>
            <a:endParaRPr lang="en-US" altLang="zh-CN" sz="3000" dirty="0">
              <a:solidFill>
                <a:srgbClr val="00B0F0"/>
              </a:solidFill>
              <a:latin typeface="文道楷体" panose="02010600040101010101" pitchFamily="2" charset="-122"/>
              <a:ea typeface="文道楷体" panose="02010600040101010101" pitchFamily="2" charset="-122"/>
            </a:endParaRPr>
          </a:p>
          <a:p>
            <a:pPr marL="89154" indent="0">
              <a:buNone/>
            </a:pPr>
            <a:r>
              <a:rPr lang="zh-CN" altLang="en-US" sz="3000" dirty="0">
                <a:solidFill>
                  <a:schemeClr val="accent1">
                    <a:lumMod val="50000"/>
                  </a:schemeClr>
                </a:solidFill>
                <a:latin typeface="文道楷体" panose="02010600040101010101" pitchFamily="2" charset="-122"/>
                <a:ea typeface="文道楷体" panose="02010600040101010101" pitchFamily="2" charset="-122"/>
              </a:rPr>
              <a:t>多次投硬币：</a:t>
            </a:r>
            <a:endParaRPr lang="en-US" altLang="zh-CN" sz="3000" dirty="0">
              <a:solidFill>
                <a:schemeClr val="accent1">
                  <a:lumMod val="50000"/>
                </a:schemeClr>
              </a:solidFill>
              <a:latin typeface="文道楷体" panose="02010600040101010101" pitchFamily="2" charset="-122"/>
              <a:ea typeface="文道楷体" panose="02010600040101010101" pitchFamily="2" charset="-122"/>
            </a:endParaRPr>
          </a:p>
          <a:p>
            <a:pPr marL="89154" indent="0">
              <a:buNone/>
            </a:pPr>
            <a:r>
              <a:rPr lang="zh-CN" altLang="en-US" sz="3000" dirty="0"/>
              <a:t>多计算几次最小哈希</a:t>
            </a:r>
            <a:endParaRPr lang="en-US" altLang="zh-CN" sz="3000" dirty="0"/>
          </a:p>
          <a:p>
            <a:pPr marL="89154" indent="0">
              <a:buNone/>
            </a:pPr>
            <a:endParaRPr lang="en-US" altLang="zh-CN" sz="3000" dirty="0"/>
          </a:p>
          <a:p>
            <a:pPr marL="89154" indent="0">
              <a:buNone/>
            </a:pPr>
            <a:endParaRPr lang="en-US" altLang="zh-CN" sz="3000" dirty="0"/>
          </a:p>
        </p:txBody>
      </p:sp>
      <p:sp>
        <p:nvSpPr>
          <p:cNvPr id="4" name="左弧形箭头 3">
            <a:extLst>
              <a:ext uri="{FF2B5EF4-FFF2-40B4-BE49-F238E27FC236}">
                <a16:creationId xmlns:a16="http://schemas.microsoft.com/office/drawing/2014/main" id="{04636558-7AAC-EF04-786C-2E75D6606F25}"/>
              </a:ext>
            </a:extLst>
          </p:cNvPr>
          <p:cNvSpPr/>
          <p:nvPr/>
        </p:nvSpPr>
        <p:spPr>
          <a:xfrm>
            <a:off x="4152900" y="3733800"/>
            <a:ext cx="838200" cy="1676400"/>
          </a:xfrm>
          <a:prstGeom prst="curvedLeftArrow">
            <a:avLst/>
          </a:prstGeom>
          <a:solidFill>
            <a:schemeClr val="accent1">
              <a:lumMod val="60000"/>
              <a:lumOff val="40000"/>
            </a:schemeClr>
          </a:solidFill>
          <a:ln w="38100">
            <a:solidFill>
              <a:schemeClr val="accent1">
                <a:lumMod val="60000"/>
                <a:lumOff val="40000"/>
              </a:schemeClr>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solidFill>
                <a:schemeClr val="tx1"/>
              </a:solidFill>
            </a:endParaRPr>
          </a:p>
        </p:txBody>
      </p:sp>
      <p:sp>
        <p:nvSpPr>
          <p:cNvPr id="6" name="文本框 5">
            <a:extLst>
              <a:ext uri="{FF2B5EF4-FFF2-40B4-BE49-F238E27FC236}">
                <a16:creationId xmlns:a16="http://schemas.microsoft.com/office/drawing/2014/main" id="{F5277590-03B3-7F62-6C5E-866D14B38D69}"/>
              </a:ext>
            </a:extLst>
          </p:cNvPr>
          <p:cNvSpPr txBox="1"/>
          <p:nvPr/>
        </p:nvSpPr>
        <p:spPr>
          <a:xfrm>
            <a:off x="5156594" y="3971835"/>
            <a:ext cx="3124200" cy="1200329"/>
          </a:xfrm>
          <a:prstGeom prst="rect">
            <a:avLst/>
          </a:prstGeom>
          <a:noFill/>
        </p:spPr>
        <p:txBody>
          <a:bodyPr wrap="square" rtlCol="0">
            <a:spAutoFit/>
          </a:bodyPr>
          <a:lstStyle/>
          <a:p>
            <a:r>
              <a:rPr kumimoji="1" lang="zh-CN" altLang="en-US" sz="2400" b="1" dirty="0">
                <a:solidFill>
                  <a:srgbClr val="FF0000"/>
                </a:solidFill>
              </a:rPr>
              <a:t>这里存在一个前提：</a:t>
            </a:r>
            <a:r>
              <a:rPr kumimoji="1" lang="zh-CN" altLang="en-US" sz="2400" dirty="0"/>
              <a:t>我们无法直接遍历特征集合中的所有元素</a:t>
            </a:r>
          </a:p>
        </p:txBody>
      </p:sp>
    </p:spTree>
    <p:extLst>
      <p:ext uri="{BB962C8B-B14F-4D97-AF65-F5344CB8AC3E}">
        <p14:creationId xmlns:p14="http://schemas.microsoft.com/office/powerpoint/2010/main" val="1005006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dissolv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53</a:t>
            </a:fld>
            <a:endParaRPr lang="en-US"/>
          </a:p>
        </p:txBody>
      </p:sp>
      <p:sp>
        <p:nvSpPr>
          <p:cNvPr id="13" name="内容占位符 2"/>
          <p:cNvSpPr>
            <a:spLocks noGrp="1"/>
          </p:cNvSpPr>
          <p:nvPr>
            <p:ph idx="1"/>
          </p:nvPr>
        </p:nvSpPr>
        <p:spPr>
          <a:xfrm>
            <a:off x="285750" y="1655065"/>
            <a:ext cx="4514850" cy="4364735"/>
          </a:xfrm>
        </p:spPr>
        <p:txBody>
          <a:bodyPr>
            <a:normAutofit fontScale="77500" lnSpcReduction="20000"/>
          </a:bodyPr>
          <a:lstStyle/>
          <a:p>
            <a:pPr marL="89154" indent="0">
              <a:buNone/>
            </a:pPr>
            <a:r>
              <a:rPr lang="en-US" altLang="zh-CN" sz="3000" dirty="0"/>
              <a:t>3.3.4 </a:t>
            </a:r>
            <a:r>
              <a:rPr lang="zh-CN" altLang="en-US" sz="3000" dirty="0"/>
              <a:t>最小哈希签名</a:t>
            </a:r>
            <a:endParaRPr lang="en-US" altLang="zh-CN" sz="3000" dirty="0"/>
          </a:p>
          <a:p>
            <a:pPr marL="89154" indent="0">
              <a:buNone/>
            </a:pPr>
            <a:endParaRPr lang="en-US" altLang="zh-CN" sz="3000" dirty="0"/>
          </a:p>
          <a:p>
            <a:pPr marL="89154" indent="0">
              <a:buNone/>
            </a:pPr>
            <a:r>
              <a:rPr lang="zh-CN" altLang="en-US" sz="3000" dirty="0"/>
              <a:t>定义：特征矩阵表示</a:t>
            </a:r>
            <a:r>
              <a:rPr lang="en-US" altLang="zh-CN" sz="3000" dirty="0"/>
              <a:t>M</a:t>
            </a:r>
            <a:r>
              <a:rPr lang="zh-CN" altLang="en-US" sz="3000" dirty="0"/>
              <a:t>。随机选择</a:t>
            </a:r>
            <a:r>
              <a:rPr lang="en-US" altLang="zh-CN" sz="3000" dirty="0"/>
              <a:t>n</a:t>
            </a:r>
            <a:r>
              <a:rPr lang="zh-CN" altLang="en-US" sz="3000" dirty="0"/>
              <a:t>个排列转换用于矩阵</a:t>
            </a:r>
            <a:r>
              <a:rPr lang="en-US" altLang="zh-CN" sz="3000" dirty="0"/>
              <a:t>M</a:t>
            </a:r>
            <a:r>
              <a:rPr lang="zh-CN" altLang="en-US" sz="3000" dirty="0"/>
              <a:t>的行处理。其中</a:t>
            </a:r>
            <a:r>
              <a:rPr lang="en-US" altLang="zh-CN" sz="3000" dirty="0"/>
              <a:t>n</a:t>
            </a:r>
            <a:r>
              <a:rPr lang="zh-CN" altLang="en-US" sz="3000" dirty="0"/>
              <a:t>一般为一百或几百。对于集合</a:t>
            </a:r>
            <a:r>
              <a:rPr lang="en-US" altLang="zh-CN" sz="3000" dirty="0"/>
              <a:t>S</a:t>
            </a:r>
            <a:r>
              <a:rPr lang="zh-CN" altLang="en-US" sz="3000" dirty="0"/>
              <a:t>对应的列，分别调用这些排列转换所决定的最小哈希函数</a:t>
            </a:r>
            <a:r>
              <a:rPr lang="en-US" altLang="zh-CN" sz="3000" dirty="0"/>
              <a:t>h</a:t>
            </a:r>
            <a:r>
              <a:rPr lang="en-US" altLang="zh-CN" sz="3000" baseline="-25000" dirty="0"/>
              <a:t>1</a:t>
            </a:r>
            <a:r>
              <a:rPr lang="zh-CN" altLang="en-US" sz="3000" dirty="0"/>
              <a:t>，</a:t>
            </a:r>
            <a:r>
              <a:rPr lang="en-US" altLang="zh-CN" sz="3000" dirty="0"/>
              <a:t>h</a:t>
            </a:r>
            <a:r>
              <a:rPr lang="en-US" altLang="zh-CN" sz="3000" baseline="-25000" dirty="0"/>
              <a:t>2</a:t>
            </a:r>
            <a:r>
              <a:rPr lang="zh-CN" altLang="en-US" sz="3000" dirty="0"/>
              <a:t>，</a:t>
            </a:r>
            <a:r>
              <a:rPr lang="en-US" altLang="zh-CN" sz="3000" dirty="0"/>
              <a:t>h</a:t>
            </a:r>
            <a:r>
              <a:rPr lang="en-US" altLang="zh-CN" sz="3000" baseline="-25000" dirty="0"/>
              <a:t>3</a:t>
            </a:r>
            <a:r>
              <a:rPr lang="zh-CN" altLang="en-US" sz="3000" dirty="0"/>
              <a:t>，</a:t>
            </a:r>
            <a:r>
              <a:rPr lang="en-US" altLang="zh-CN" sz="3000" dirty="0"/>
              <a:t>.......</a:t>
            </a:r>
            <a:r>
              <a:rPr lang="zh-CN" altLang="en-US" sz="3000" dirty="0"/>
              <a:t>，</a:t>
            </a:r>
            <a:r>
              <a:rPr lang="en-US" altLang="zh-CN" sz="3000" dirty="0" err="1"/>
              <a:t>h</a:t>
            </a:r>
            <a:r>
              <a:rPr lang="en-US" altLang="zh-CN" sz="3000" baseline="-25000" dirty="0" err="1"/>
              <a:t>n</a:t>
            </a:r>
            <a:r>
              <a:rPr lang="zh-CN" altLang="en-US" sz="3000" dirty="0"/>
              <a:t>，则可以构建</a:t>
            </a:r>
            <a:r>
              <a:rPr lang="en-US" altLang="zh-CN" sz="3000" dirty="0"/>
              <a:t>S</a:t>
            </a:r>
            <a:r>
              <a:rPr lang="zh-CN" altLang="en-US" sz="3000" dirty="0"/>
              <a:t>的</a:t>
            </a:r>
            <a:r>
              <a:rPr lang="zh-CN" altLang="en-US" sz="3000" dirty="0">
                <a:solidFill>
                  <a:srgbClr val="FF0000"/>
                </a:solidFill>
              </a:rPr>
              <a:t>最小哈希签名</a:t>
            </a:r>
            <a:r>
              <a:rPr lang="zh-CN" altLang="en-US" sz="3000" dirty="0"/>
              <a:t>向量</a:t>
            </a:r>
            <a:r>
              <a:rPr lang="en-US" altLang="zh-CN" sz="3000" dirty="0"/>
              <a:t>[h</a:t>
            </a:r>
            <a:r>
              <a:rPr lang="en-US" altLang="zh-CN" sz="3000" baseline="-25000" dirty="0"/>
              <a:t>1</a:t>
            </a:r>
            <a:r>
              <a:rPr lang="en-US" altLang="zh-CN" sz="3000" dirty="0"/>
              <a:t>(S),h</a:t>
            </a:r>
            <a:r>
              <a:rPr lang="en-US" altLang="zh-CN" sz="3000" baseline="-25000" dirty="0"/>
              <a:t>2</a:t>
            </a:r>
            <a:r>
              <a:rPr lang="en-US" altLang="zh-CN" sz="3000" dirty="0"/>
              <a:t>(S),.......,</a:t>
            </a:r>
            <a:r>
              <a:rPr lang="en-US" altLang="zh-CN" sz="3000" dirty="0" err="1"/>
              <a:t>h</a:t>
            </a:r>
            <a:r>
              <a:rPr lang="en-US" altLang="zh-CN" sz="3000" baseline="-25000" dirty="0" err="1"/>
              <a:t>n</a:t>
            </a:r>
            <a:r>
              <a:rPr lang="en-US" altLang="zh-CN" sz="3000" dirty="0"/>
              <a:t>(S)],</a:t>
            </a:r>
            <a:r>
              <a:rPr lang="zh-CN" altLang="en-US" sz="3000" dirty="0"/>
              <a:t>该向量通常写成列向量方式。因此，基于矩阵</a:t>
            </a:r>
            <a:r>
              <a:rPr lang="en-US" altLang="zh-CN" sz="3000" dirty="0"/>
              <a:t>M</a:t>
            </a:r>
            <a:r>
              <a:rPr lang="zh-CN" altLang="en-US" sz="3000" dirty="0"/>
              <a:t>可以构建一个签名矩阵，其中</a:t>
            </a:r>
            <a:r>
              <a:rPr lang="en-US" altLang="zh-CN" sz="3000" dirty="0"/>
              <a:t>M</a:t>
            </a:r>
            <a:r>
              <a:rPr lang="zh-CN" altLang="en-US" sz="3000" dirty="0"/>
              <a:t>的每一列替换成该列所对应的最小哈希签名向量即可。</a:t>
            </a:r>
          </a:p>
        </p:txBody>
      </p:sp>
      <p:pic>
        <p:nvPicPr>
          <p:cNvPr id="3" name="图片 2"/>
          <p:cNvPicPr>
            <a:picLocks noChangeAspect="1"/>
          </p:cNvPicPr>
          <p:nvPr/>
        </p:nvPicPr>
        <p:blipFill>
          <a:blip r:embed="rId3"/>
          <a:stretch>
            <a:fillRect/>
          </a:stretch>
        </p:blipFill>
        <p:spPr>
          <a:xfrm>
            <a:off x="4985919" y="1371600"/>
            <a:ext cx="3248025" cy="1704101"/>
          </a:xfrm>
          <a:prstGeom prst="rect">
            <a:avLst/>
          </a:prstGeom>
        </p:spPr>
      </p:pic>
      <p:sp>
        <p:nvSpPr>
          <p:cNvPr id="4" name="文本框 3"/>
          <p:cNvSpPr txBox="1"/>
          <p:nvPr/>
        </p:nvSpPr>
        <p:spPr>
          <a:xfrm>
            <a:off x="5105400" y="3307081"/>
            <a:ext cx="533400"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h1</a:t>
            </a:r>
            <a:endParaRPr lang="zh-CN" altLang="en-US" dirty="0">
              <a:latin typeface="Arial" panose="020B0604020202020204" pitchFamily="34" charset="0"/>
              <a:cs typeface="Arial" panose="020B0604020202020204" pitchFamily="34" charset="0"/>
            </a:endParaRPr>
          </a:p>
        </p:txBody>
      </p:sp>
      <p:sp>
        <p:nvSpPr>
          <p:cNvPr id="7" name="矩形 6"/>
          <p:cNvSpPr/>
          <p:nvPr/>
        </p:nvSpPr>
        <p:spPr>
          <a:xfrm>
            <a:off x="6172200" y="1905000"/>
            <a:ext cx="228600" cy="1066800"/>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cxnSp>
        <p:nvCxnSpPr>
          <p:cNvPr id="11" name="直接箭头连接符 10"/>
          <p:cNvCxnSpPr>
            <a:stCxn id="7" idx="2"/>
          </p:cNvCxnSpPr>
          <p:nvPr/>
        </p:nvCxnSpPr>
        <p:spPr>
          <a:xfrm flipH="1">
            <a:off x="6248400" y="2971800"/>
            <a:ext cx="38100" cy="38100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sp>
        <p:nvSpPr>
          <p:cNvPr id="14" name="文本框 13"/>
          <p:cNvSpPr txBox="1"/>
          <p:nvPr/>
        </p:nvSpPr>
        <p:spPr>
          <a:xfrm>
            <a:off x="6054012" y="3297673"/>
            <a:ext cx="381000"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a </a:t>
            </a:r>
            <a:endParaRPr lang="zh-CN" altLang="en-US" dirty="0">
              <a:latin typeface="Arial" panose="020B0604020202020204" pitchFamily="34" charset="0"/>
              <a:cs typeface="Arial" panose="020B0604020202020204" pitchFamily="34" charset="0"/>
            </a:endParaRPr>
          </a:p>
        </p:txBody>
      </p:sp>
      <p:sp>
        <p:nvSpPr>
          <p:cNvPr id="15" name="矩形 14"/>
          <p:cNvSpPr/>
          <p:nvPr/>
        </p:nvSpPr>
        <p:spPr>
          <a:xfrm>
            <a:off x="6625512" y="1905000"/>
            <a:ext cx="228600" cy="1066800"/>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cxnSp>
        <p:nvCxnSpPr>
          <p:cNvPr id="16" name="直接箭头连接符 15"/>
          <p:cNvCxnSpPr>
            <a:stCxn id="15" idx="2"/>
          </p:cNvCxnSpPr>
          <p:nvPr/>
        </p:nvCxnSpPr>
        <p:spPr>
          <a:xfrm flipH="1">
            <a:off x="6701712" y="2971800"/>
            <a:ext cx="38100" cy="38100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sp>
        <p:nvSpPr>
          <p:cNvPr id="19" name="矩形 18"/>
          <p:cNvSpPr/>
          <p:nvPr/>
        </p:nvSpPr>
        <p:spPr>
          <a:xfrm>
            <a:off x="7043057" y="1883771"/>
            <a:ext cx="228600" cy="1066800"/>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cxnSp>
        <p:nvCxnSpPr>
          <p:cNvPr id="20" name="直接箭头连接符 19"/>
          <p:cNvCxnSpPr>
            <a:stCxn id="19" idx="2"/>
          </p:cNvCxnSpPr>
          <p:nvPr/>
        </p:nvCxnSpPr>
        <p:spPr>
          <a:xfrm flipH="1">
            <a:off x="7119257" y="2950571"/>
            <a:ext cx="38100" cy="38100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sp>
        <p:nvSpPr>
          <p:cNvPr id="21" name="矩形 20"/>
          <p:cNvSpPr/>
          <p:nvPr/>
        </p:nvSpPr>
        <p:spPr>
          <a:xfrm>
            <a:off x="7467050" y="1883771"/>
            <a:ext cx="228600" cy="1066800"/>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cxnSp>
        <p:nvCxnSpPr>
          <p:cNvPr id="22" name="直接箭头连接符 21"/>
          <p:cNvCxnSpPr>
            <a:stCxn id="21" idx="2"/>
          </p:cNvCxnSpPr>
          <p:nvPr/>
        </p:nvCxnSpPr>
        <p:spPr>
          <a:xfrm flipH="1">
            <a:off x="7543250" y="2950571"/>
            <a:ext cx="38100" cy="38100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sp>
        <p:nvSpPr>
          <p:cNvPr id="23" name="文本框 22"/>
          <p:cNvSpPr txBox="1"/>
          <p:nvPr/>
        </p:nvSpPr>
        <p:spPr>
          <a:xfrm>
            <a:off x="5105400" y="3645932"/>
            <a:ext cx="533400"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h2</a:t>
            </a:r>
            <a:endParaRPr lang="zh-CN" altLang="en-US" dirty="0">
              <a:latin typeface="Arial" panose="020B0604020202020204" pitchFamily="34" charset="0"/>
              <a:cs typeface="Arial" panose="020B0604020202020204" pitchFamily="34" charset="0"/>
            </a:endParaRPr>
          </a:p>
        </p:txBody>
      </p:sp>
      <p:sp>
        <p:nvSpPr>
          <p:cNvPr id="26" name="文本框 25"/>
          <p:cNvSpPr txBox="1"/>
          <p:nvPr/>
        </p:nvSpPr>
        <p:spPr>
          <a:xfrm>
            <a:off x="5715000" y="3669827"/>
            <a:ext cx="2590800" cy="307777"/>
          </a:xfrm>
          <a:prstGeom prst="rect">
            <a:avLst/>
          </a:prstGeom>
          <a:noFill/>
        </p:spPr>
        <p:txBody>
          <a:bodyPr wrap="square" rtlCol="0">
            <a:spAutoFit/>
          </a:bodyPr>
          <a:lstStyle/>
          <a:p>
            <a:r>
              <a:rPr lang="en-US" altLang="zh-CN" sz="1400" dirty="0">
                <a:latin typeface="Arial" panose="020B0604020202020204" pitchFamily="34" charset="0"/>
                <a:cs typeface="Arial" panose="020B0604020202020204" pitchFamily="34" charset="0"/>
              </a:rPr>
              <a:t>h2(S1)  h2(S2)  h2(S3)  h2(S4)</a:t>
            </a:r>
            <a:endParaRPr lang="zh-CN" altLang="en-US" sz="1400" dirty="0">
              <a:latin typeface="Arial" panose="020B0604020202020204" pitchFamily="34" charset="0"/>
              <a:cs typeface="Arial" panose="020B0604020202020204" pitchFamily="34" charset="0"/>
            </a:endParaRPr>
          </a:p>
        </p:txBody>
      </p:sp>
      <p:sp>
        <p:nvSpPr>
          <p:cNvPr id="12" name="文本框 11"/>
          <p:cNvSpPr txBox="1"/>
          <p:nvPr/>
        </p:nvSpPr>
        <p:spPr>
          <a:xfrm flipH="1">
            <a:off x="5181600" y="4000931"/>
            <a:ext cx="304800" cy="923330"/>
          </a:xfrm>
          <a:prstGeom prst="rect">
            <a:avLst/>
          </a:prstGeom>
          <a:noFill/>
        </p:spPr>
        <p:txBody>
          <a:bodyPr wrap="square" rtlCol="0">
            <a:spAutoFit/>
          </a:bodyPr>
          <a:lstStyle/>
          <a:p>
            <a:r>
              <a:rPr lang="en-US" altLang="zh-CN" dirty="0"/>
              <a:t>.</a:t>
            </a:r>
          </a:p>
          <a:p>
            <a:r>
              <a:rPr lang="en-US" altLang="zh-CN" dirty="0"/>
              <a:t>.</a:t>
            </a:r>
          </a:p>
          <a:p>
            <a:r>
              <a:rPr lang="en-US" altLang="zh-CN" dirty="0"/>
              <a:t>.</a:t>
            </a:r>
            <a:endParaRPr lang="zh-CN" altLang="en-US" dirty="0"/>
          </a:p>
        </p:txBody>
      </p:sp>
      <p:sp>
        <p:nvSpPr>
          <p:cNvPr id="28" name="文本框 27"/>
          <p:cNvSpPr txBox="1"/>
          <p:nvPr/>
        </p:nvSpPr>
        <p:spPr>
          <a:xfrm>
            <a:off x="5105400" y="5064113"/>
            <a:ext cx="533400" cy="369332"/>
          </a:xfrm>
          <a:prstGeom prst="rect">
            <a:avLst/>
          </a:prstGeom>
          <a:noFill/>
        </p:spPr>
        <p:txBody>
          <a:bodyPr wrap="square" rtlCol="0">
            <a:spAutoFit/>
          </a:bodyPr>
          <a:lstStyle/>
          <a:p>
            <a:r>
              <a:rPr lang="en-US" altLang="zh-CN" dirty="0" err="1">
                <a:latin typeface="Arial" panose="020B0604020202020204" pitchFamily="34" charset="0"/>
                <a:cs typeface="Arial" panose="020B0604020202020204" pitchFamily="34" charset="0"/>
              </a:rPr>
              <a:t>hn</a:t>
            </a:r>
            <a:endParaRPr lang="zh-CN" altLang="en-US" dirty="0">
              <a:latin typeface="Arial" panose="020B0604020202020204" pitchFamily="34" charset="0"/>
              <a:cs typeface="Arial" panose="020B0604020202020204" pitchFamily="34" charset="0"/>
            </a:endParaRPr>
          </a:p>
        </p:txBody>
      </p:sp>
      <p:sp>
        <p:nvSpPr>
          <p:cNvPr id="29" name="矩形 28"/>
          <p:cNvSpPr/>
          <p:nvPr/>
        </p:nvSpPr>
        <p:spPr>
          <a:xfrm>
            <a:off x="5638800" y="3200401"/>
            <a:ext cx="2743200" cy="2362200"/>
          </a:xfrm>
          <a:prstGeom prst="rect">
            <a:avLst/>
          </a:prstGeom>
          <a:no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30" name="文本框 29"/>
          <p:cNvSpPr txBox="1"/>
          <p:nvPr/>
        </p:nvSpPr>
        <p:spPr>
          <a:xfrm flipH="1">
            <a:off x="5962650" y="3985365"/>
            <a:ext cx="304800" cy="923330"/>
          </a:xfrm>
          <a:prstGeom prst="rect">
            <a:avLst/>
          </a:prstGeom>
          <a:noFill/>
        </p:spPr>
        <p:txBody>
          <a:bodyPr wrap="square" rtlCol="0">
            <a:spAutoFit/>
          </a:bodyPr>
          <a:lstStyle/>
          <a:p>
            <a:r>
              <a:rPr lang="en-US" altLang="zh-CN" dirty="0"/>
              <a:t>.</a:t>
            </a:r>
          </a:p>
          <a:p>
            <a:r>
              <a:rPr lang="en-US" altLang="zh-CN" dirty="0"/>
              <a:t>.</a:t>
            </a:r>
          </a:p>
          <a:p>
            <a:r>
              <a:rPr lang="en-US" altLang="zh-CN" dirty="0"/>
              <a:t>.</a:t>
            </a:r>
            <a:endParaRPr lang="zh-CN" altLang="en-US" dirty="0"/>
          </a:p>
        </p:txBody>
      </p:sp>
      <p:sp>
        <p:nvSpPr>
          <p:cNvPr id="31" name="文本框 30"/>
          <p:cNvSpPr txBox="1"/>
          <p:nvPr/>
        </p:nvSpPr>
        <p:spPr>
          <a:xfrm flipH="1">
            <a:off x="6587412" y="4000092"/>
            <a:ext cx="304800" cy="923330"/>
          </a:xfrm>
          <a:prstGeom prst="rect">
            <a:avLst/>
          </a:prstGeom>
          <a:noFill/>
        </p:spPr>
        <p:txBody>
          <a:bodyPr wrap="square" rtlCol="0">
            <a:spAutoFit/>
          </a:bodyPr>
          <a:lstStyle/>
          <a:p>
            <a:r>
              <a:rPr lang="en-US" altLang="zh-CN" dirty="0"/>
              <a:t>.</a:t>
            </a:r>
          </a:p>
          <a:p>
            <a:r>
              <a:rPr lang="en-US" altLang="zh-CN" dirty="0"/>
              <a:t>.</a:t>
            </a:r>
          </a:p>
          <a:p>
            <a:r>
              <a:rPr lang="en-US" altLang="zh-CN" dirty="0"/>
              <a:t>.</a:t>
            </a:r>
            <a:endParaRPr lang="zh-CN" altLang="en-US" dirty="0"/>
          </a:p>
        </p:txBody>
      </p:sp>
      <p:sp>
        <p:nvSpPr>
          <p:cNvPr id="32" name="文本框 31"/>
          <p:cNvSpPr txBox="1"/>
          <p:nvPr/>
        </p:nvSpPr>
        <p:spPr>
          <a:xfrm flipH="1">
            <a:off x="7213729" y="3995339"/>
            <a:ext cx="304800" cy="923330"/>
          </a:xfrm>
          <a:prstGeom prst="rect">
            <a:avLst/>
          </a:prstGeom>
          <a:noFill/>
        </p:spPr>
        <p:txBody>
          <a:bodyPr wrap="square" rtlCol="0">
            <a:spAutoFit/>
          </a:bodyPr>
          <a:lstStyle/>
          <a:p>
            <a:r>
              <a:rPr lang="en-US" altLang="zh-CN" dirty="0"/>
              <a:t>.</a:t>
            </a:r>
          </a:p>
          <a:p>
            <a:r>
              <a:rPr lang="en-US" altLang="zh-CN" dirty="0"/>
              <a:t>.</a:t>
            </a:r>
          </a:p>
          <a:p>
            <a:r>
              <a:rPr lang="en-US" altLang="zh-CN" dirty="0"/>
              <a:t>.</a:t>
            </a:r>
            <a:endParaRPr lang="zh-CN" altLang="en-US" dirty="0"/>
          </a:p>
        </p:txBody>
      </p:sp>
      <p:sp>
        <p:nvSpPr>
          <p:cNvPr id="33" name="文本框 32"/>
          <p:cNvSpPr txBox="1"/>
          <p:nvPr/>
        </p:nvSpPr>
        <p:spPr>
          <a:xfrm flipH="1">
            <a:off x="7838491" y="4010066"/>
            <a:ext cx="304800" cy="923330"/>
          </a:xfrm>
          <a:prstGeom prst="rect">
            <a:avLst/>
          </a:prstGeom>
          <a:noFill/>
        </p:spPr>
        <p:txBody>
          <a:bodyPr wrap="square" rtlCol="0">
            <a:spAutoFit/>
          </a:bodyPr>
          <a:lstStyle/>
          <a:p>
            <a:r>
              <a:rPr lang="en-US" altLang="zh-CN" dirty="0"/>
              <a:t>.</a:t>
            </a:r>
          </a:p>
          <a:p>
            <a:r>
              <a:rPr lang="en-US" altLang="zh-CN" dirty="0"/>
              <a:t>.</a:t>
            </a:r>
          </a:p>
          <a:p>
            <a:r>
              <a:rPr lang="en-US" altLang="zh-CN" dirty="0"/>
              <a:t>.</a:t>
            </a:r>
            <a:endParaRPr lang="zh-CN" altLang="en-US" dirty="0"/>
          </a:p>
        </p:txBody>
      </p:sp>
      <p:sp>
        <p:nvSpPr>
          <p:cNvPr id="34" name="文本框 33"/>
          <p:cNvSpPr txBox="1"/>
          <p:nvPr/>
        </p:nvSpPr>
        <p:spPr>
          <a:xfrm>
            <a:off x="6515876" y="3314201"/>
            <a:ext cx="381000"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c </a:t>
            </a:r>
            <a:endParaRPr lang="zh-CN" altLang="en-US" dirty="0">
              <a:latin typeface="Arial" panose="020B0604020202020204" pitchFamily="34" charset="0"/>
              <a:cs typeface="Arial" panose="020B0604020202020204" pitchFamily="34" charset="0"/>
            </a:endParaRPr>
          </a:p>
        </p:txBody>
      </p:sp>
      <p:sp>
        <p:nvSpPr>
          <p:cNvPr id="35" name="文本框 13"/>
          <p:cNvSpPr txBox="1"/>
          <p:nvPr/>
        </p:nvSpPr>
        <p:spPr>
          <a:xfrm>
            <a:off x="6968412" y="3308559"/>
            <a:ext cx="3810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latin typeface="Arial" panose="020B0604020202020204" pitchFamily="34" charset="0"/>
                <a:cs typeface="Arial" panose="020B0604020202020204" pitchFamily="34" charset="0"/>
              </a:rPr>
              <a:t>b </a:t>
            </a:r>
            <a:endParaRPr lang="zh-CN" altLang="en-US" dirty="0">
              <a:latin typeface="Arial" panose="020B0604020202020204" pitchFamily="34" charset="0"/>
              <a:cs typeface="Arial" panose="020B0604020202020204" pitchFamily="34" charset="0"/>
            </a:endParaRPr>
          </a:p>
        </p:txBody>
      </p:sp>
      <p:sp>
        <p:nvSpPr>
          <p:cNvPr id="36" name="文本框 13"/>
          <p:cNvSpPr txBox="1"/>
          <p:nvPr/>
        </p:nvSpPr>
        <p:spPr>
          <a:xfrm>
            <a:off x="7390850" y="3304527"/>
            <a:ext cx="3810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latin typeface="Arial" panose="020B0604020202020204" pitchFamily="34" charset="0"/>
                <a:cs typeface="Arial" panose="020B0604020202020204" pitchFamily="34" charset="0"/>
              </a:rPr>
              <a:t>a </a:t>
            </a:r>
            <a:endParaRPr lang="zh-CN" altLang="en-US" dirty="0">
              <a:latin typeface="Arial" panose="020B0604020202020204" pitchFamily="34" charset="0"/>
              <a:cs typeface="Arial" panose="020B0604020202020204" pitchFamily="34" charset="0"/>
            </a:endParaRPr>
          </a:p>
        </p:txBody>
      </p:sp>
      <p:sp>
        <p:nvSpPr>
          <p:cNvPr id="6" name="矩形 5">
            <a:extLst>
              <a:ext uri="{FF2B5EF4-FFF2-40B4-BE49-F238E27FC236}">
                <a16:creationId xmlns:a16="http://schemas.microsoft.com/office/drawing/2014/main" id="{3EDF52FA-A047-5F0E-42EE-2E27253E99D6}"/>
              </a:ext>
            </a:extLst>
          </p:cNvPr>
          <p:cNvSpPr/>
          <p:nvPr/>
        </p:nvSpPr>
        <p:spPr>
          <a:xfrm>
            <a:off x="5105400" y="3314201"/>
            <a:ext cx="2733091" cy="331731"/>
          </a:xfrm>
          <a:prstGeom prst="rect">
            <a:avLst/>
          </a:prstGeom>
          <a:noFill/>
          <a:ln w="38100">
            <a:solidFill>
              <a:srgbClr val="C0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8" name="线形标注 1 7">
            <a:extLst>
              <a:ext uri="{FF2B5EF4-FFF2-40B4-BE49-F238E27FC236}">
                <a16:creationId xmlns:a16="http://schemas.microsoft.com/office/drawing/2014/main" id="{4BF65EDB-23DD-9736-297E-55B556A98953}"/>
              </a:ext>
            </a:extLst>
          </p:cNvPr>
          <p:cNvSpPr/>
          <p:nvPr/>
        </p:nvSpPr>
        <p:spPr>
          <a:xfrm>
            <a:off x="2286835" y="5753100"/>
            <a:ext cx="2667000" cy="533400"/>
          </a:xfrm>
          <a:prstGeom prst="borderCallout1">
            <a:avLst>
              <a:gd name="adj1" fmla="val -12829"/>
              <a:gd name="adj2" fmla="val 82795"/>
              <a:gd name="adj3" fmla="val -390507"/>
              <a:gd name="adj4" fmla="val 105577"/>
            </a:avLst>
          </a:prstGeom>
          <a:noFill/>
          <a:ln w="38100">
            <a:solidFill>
              <a:srgbClr val="C00000"/>
            </a:solidFill>
          </a:ln>
        </p:spPr>
        <p:style>
          <a:lnRef idx="1">
            <a:schemeClr val="dk1"/>
          </a:lnRef>
          <a:fillRef idx="0">
            <a:schemeClr val="dk1"/>
          </a:fillRef>
          <a:effectRef idx="0">
            <a:schemeClr val="dk1"/>
          </a:effectRef>
          <a:fontRef idx="minor">
            <a:schemeClr val="tx1"/>
          </a:fontRef>
        </p:style>
        <p:txBody>
          <a:bodyPr rtlCol="0" anchor="ctr"/>
          <a:lstStyle/>
          <a:p>
            <a:pPr algn="ctr"/>
            <a:r>
              <a:rPr kumimoji="1" lang="zh-CN" altLang="en-US" dirty="0"/>
              <a:t>每</a:t>
            </a:r>
            <a:r>
              <a:rPr kumimoji="1" lang="en-US" altLang="zh-CN" dirty="0" err="1"/>
              <a:t>i</a:t>
            </a:r>
            <a:r>
              <a:rPr kumimoji="1" lang="zh-CN" altLang="en-US" dirty="0"/>
              <a:t>行表示第</a:t>
            </a:r>
            <a:r>
              <a:rPr kumimoji="1" lang="en-US" altLang="zh-CN" dirty="0" err="1"/>
              <a:t>i</a:t>
            </a:r>
            <a:r>
              <a:rPr kumimoji="1" lang="zh-CN" altLang="en-US" dirty="0"/>
              <a:t>次排列转换后的最小哈希签名向量</a:t>
            </a:r>
          </a:p>
        </p:txBody>
      </p:sp>
    </p:spTree>
    <p:extLst>
      <p:ext uri="{BB962C8B-B14F-4D97-AF65-F5344CB8AC3E}">
        <p14:creationId xmlns:p14="http://schemas.microsoft.com/office/powerpoint/2010/main" val="421478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500"/>
                                        <p:tgtEl>
                                          <p:spTgt spid="34"/>
                                        </p:tgtEl>
                                      </p:cBhvr>
                                    </p:animEffect>
                                  </p:childTnLst>
                                </p:cTn>
                              </p:par>
                              <p:par>
                                <p:cTn id="25" presetID="10"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500"/>
                                        <p:tgtEl>
                                          <p:spTgt spid="19"/>
                                        </p:tgtEl>
                                      </p:cBhvr>
                                    </p:animEffect>
                                  </p:childTnLst>
                                </p:cTn>
                              </p:par>
                              <p:par>
                                <p:cTn id="39" presetID="10" presetClass="entr" presetSubtype="0" fill="hold" nodeType="withEffect">
                                  <p:stCondLst>
                                    <p:cond delay="0"/>
                                  </p:stCondLst>
                                  <p:childTnLst>
                                    <p:set>
                                      <p:cBhvr>
                                        <p:cTn id="40" dur="1" fill="hold">
                                          <p:stCondLst>
                                            <p:cond delay="0"/>
                                          </p:stCondLst>
                                        </p:cTn>
                                        <p:tgtEl>
                                          <p:spTgt spid="20"/>
                                        </p:tgtEl>
                                        <p:attrNameLst>
                                          <p:attrName>style.visibility</p:attrName>
                                        </p:attrNameLst>
                                      </p:cBhvr>
                                      <p:to>
                                        <p:strVal val="visible"/>
                                      </p:to>
                                    </p:set>
                                    <p:animEffect transition="in" filter="fade">
                                      <p:cBhvr>
                                        <p:cTn id="41" dur="500"/>
                                        <p:tgtEl>
                                          <p:spTgt spid="20"/>
                                        </p:tgtEl>
                                      </p:cBhvr>
                                    </p:animEffect>
                                  </p:childTnLst>
                                </p:cTn>
                              </p:par>
                              <p:par>
                                <p:cTn id="42" presetID="10"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fade">
                                      <p:cBhvr>
                                        <p:cTn id="47" dur="500"/>
                                        <p:tgtEl>
                                          <p:spTgt spid="3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6"/>
                                        </p:tgtEl>
                                        <p:attrNameLst>
                                          <p:attrName>style.visibility</p:attrName>
                                        </p:attrNameLst>
                                      </p:cBhvr>
                                      <p:to>
                                        <p:strVal val="visible"/>
                                      </p:to>
                                    </p:set>
                                    <p:animEffect transition="in" filter="fade">
                                      <p:cBhvr>
                                        <p:cTn id="50" dur="500"/>
                                        <p:tgtEl>
                                          <p:spTgt spid="36"/>
                                        </p:tgtEl>
                                      </p:cBhvr>
                                    </p:animEffec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23"/>
                                        </p:tgtEl>
                                        <p:attrNameLst>
                                          <p:attrName>style.visibility</p:attrName>
                                        </p:attrNameLst>
                                      </p:cBhvr>
                                      <p:to>
                                        <p:strVal val="visible"/>
                                      </p:to>
                                    </p:set>
                                    <p:anim calcmode="lin" valueType="num">
                                      <p:cBhvr additive="base">
                                        <p:cTn id="55" dur="500" fill="hold"/>
                                        <p:tgtEl>
                                          <p:spTgt spid="23"/>
                                        </p:tgtEl>
                                        <p:attrNameLst>
                                          <p:attrName>ppt_x</p:attrName>
                                        </p:attrNameLst>
                                      </p:cBhvr>
                                      <p:tavLst>
                                        <p:tav tm="0">
                                          <p:val>
                                            <p:strVal val="#ppt_x"/>
                                          </p:val>
                                        </p:tav>
                                        <p:tav tm="100000">
                                          <p:val>
                                            <p:strVal val="#ppt_x"/>
                                          </p:val>
                                        </p:tav>
                                      </p:tavLst>
                                    </p:anim>
                                    <p:anim calcmode="lin" valueType="num">
                                      <p:cBhvr additive="base">
                                        <p:cTn id="56"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6"/>
                                        </p:tgtEl>
                                        <p:attrNameLst>
                                          <p:attrName>style.visibility</p:attrName>
                                        </p:attrNameLst>
                                      </p:cBhvr>
                                      <p:to>
                                        <p:strVal val="visible"/>
                                      </p:to>
                                    </p:set>
                                    <p:animEffect transition="in" filter="fade">
                                      <p:cBhvr>
                                        <p:cTn id="61" dur="500"/>
                                        <p:tgtEl>
                                          <p:spTgt spid="26"/>
                                        </p:tgtEl>
                                      </p:cBhvr>
                                    </p:animEffect>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12"/>
                                        </p:tgtEl>
                                        <p:attrNameLst>
                                          <p:attrName>style.visibility</p:attrName>
                                        </p:attrNameLst>
                                      </p:cBhvr>
                                      <p:to>
                                        <p:strVal val="visible"/>
                                      </p:to>
                                    </p:set>
                                    <p:anim calcmode="lin" valueType="num">
                                      <p:cBhvr additive="base">
                                        <p:cTn id="66" dur="500" fill="hold"/>
                                        <p:tgtEl>
                                          <p:spTgt spid="12"/>
                                        </p:tgtEl>
                                        <p:attrNameLst>
                                          <p:attrName>ppt_x</p:attrName>
                                        </p:attrNameLst>
                                      </p:cBhvr>
                                      <p:tavLst>
                                        <p:tav tm="0">
                                          <p:val>
                                            <p:strVal val="#ppt_x"/>
                                          </p:val>
                                        </p:tav>
                                        <p:tav tm="100000">
                                          <p:val>
                                            <p:strVal val="#ppt_x"/>
                                          </p:val>
                                        </p:tav>
                                      </p:tavLst>
                                    </p:anim>
                                    <p:anim calcmode="lin" valueType="num">
                                      <p:cBhvr additive="base">
                                        <p:cTn id="67" dur="500" fill="hold"/>
                                        <p:tgtEl>
                                          <p:spTgt spid="12"/>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30"/>
                                        </p:tgtEl>
                                        <p:attrNameLst>
                                          <p:attrName>style.visibility</p:attrName>
                                        </p:attrNameLst>
                                      </p:cBhvr>
                                      <p:to>
                                        <p:strVal val="visible"/>
                                      </p:to>
                                    </p:set>
                                    <p:anim calcmode="lin" valueType="num">
                                      <p:cBhvr additive="base">
                                        <p:cTn id="70" dur="500" fill="hold"/>
                                        <p:tgtEl>
                                          <p:spTgt spid="30"/>
                                        </p:tgtEl>
                                        <p:attrNameLst>
                                          <p:attrName>ppt_x</p:attrName>
                                        </p:attrNameLst>
                                      </p:cBhvr>
                                      <p:tavLst>
                                        <p:tav tm="0">
                                          <p:val>
                                            <p:strVal val="#ppt_x"/>
                                          </p:val>
                                        </p:tav>
                                        <p:tav tm="100000">
                                          <p:val>
                                            <p:strVal val="#ppt_x"/>
                                          </p:val>
                                        </p:tav>
                                      </p:tavLst>
                                    </p:anim>
                                    <p:anim calcmode="lin" valueType="num">
                                      <p:cBhvr additive="base">
                                        <p:cTn id="71" dur="500" fill="hold"/>
                                        <p:tgtEl>
                                          <p:spTgt spid="30"/>
                                        </p:tgtEl>
                                        <p:attrNameLst>
                                          <p:attrName>ppt_y</p:attrName>
                                        </p:attrNameLst>
                                      </p:cBhvr>
                                      <p:tavLst>
                                        <p:tav tm="0">
                                          <p:val>
                                            <p:strVal val="1+#ppt_h/2"/>
                                          </p:val>
                                        </p:tav>
                                        <p:tav tm="100000">
                                          <p:val>
                                            <p:strVal val="#ppt_y"/>
                                          </p:val>
                                        </p:tav>
                                      </p:tavLst>
                                    </p:anim>
                                  </p:childTnLst>
                                </p:cTn>
                              </p:par>
                              <p:par>
                                <p:cTn id="72" presetID="2" presetClass="entr" presetSubtype="4" fill="hold" grpId="0" nodeType="withEffect">
                                  <p:stCondLst>
                                    <p:cond delay="0"/>
                                  </p:stCondLst>
                                  <p:childTnLst>
                                    <p:set>
                                      <p:cBhvr>
                                        <p:cTn id="73" dur="1" fill="hold">
                                          <p:stCondLst>
                                            <p:cond delay="0"/>
                                          </p:stCondLst>
                                        </p:cTn>
                                        <p:tgtEl>
                                          <p:spTgt spid="31"/>
                                        </p:tgtEl>
                                        <p:attrNameLst>
                                          <p:attrName>style.visibility</p:attrName>
                                        </p:attrNameLst>
                                      </p:cBhvr>
                                      <p:to>
                                        <p:strVal val="visible"/>
                                      </p:to>
                                    </p:set>
                                    <p:anim calcmode="lin" valueType="num">
                                      <p:cBhvr additive="base">
                                        <p:cTn id="74" dur="500" fill="hold"/>
                                        <p:tgtEl>
                                          <p:spTgt spid="31"/>
                                        </p:tgtEl>
                                        <p:attrNameLst>
                                          <p:attrName>ppt_x</p:attrName>
                                        </p:attrNameLst>
                                      </p:cBhvr>
                                      <p:tavLst>
                                        <p:tav tm="0">
                                          <p:val>
                                            <p:strVal val="#ppt_x"/>
                                          </p:val>
                                        </p:tav>
                                        <p:tav tm="100000">
                                          <p:val>
                                            <p:strVal val="#ppt_x"/>
                                          </p:val>
                                        </p:tav>
                                      </p:tavLst>
                                    </p:anim>
                                    <p:anim calcmode="lin" valueType="num">
                                      <p:cBhvr additive="base">
                                        <p:cTn id="75" dur="500" fill="hold"/>
                                        <p:tgtEl>
                                          <p:spTgt spid="31"/>
                                        </p:tgtEl>
                                        <p:attrNameLst>
                                          <p:attrName>ppt_y</p:attrName>
                                        </p:attrNameLst>
                                      </p:cBhvr>
                                      <p:tavLst>
                                        <p:tav tm="0">
                                          <p:val>
                                            <p:strVal val="1+#ppt_h/2"/>
                                          </p:val>
                                        </p:tav>
                                        <p:tav tm="100000">
                                          <p:val>
                                            <p:strVal val="#ppt_y"/>
                                          </p:val>
                                        </p:tav>
                                      </p:tavLst>
                                    </p:anim>
                                  </p:childTnLst>
                                </p:cTn>
                              </p:par>
                              <p:par>
                                <p:cTn id="76" presetID="2" presetClass="entr" presetSubtype="4" fill="hold" grpId="0" nodeType="withEffect">
                                  <p:stCondLst>
                                    <p:cond delay="0"/>
                                  </p:stCondLst>
                                  <p:childTnLst>
                                    <p:set>
                                      <p:cBhvr>
                                        <p:cTn id="77" dur="1" fill="hold">
                                          <p:stCondLst>
                                            <p:cond delay="0"/>
                                          </p:stCondLst>
                                        </p:cTn>
                                        <p:tgtEl>
                                          <p:spTgt spid="32"/>
                                        </p:tgtEl>
                                        <p:attrNameLst>
                                          <p:attrName>style.visibility</p:attrName>
                                        </p:attrNameLst>
                                      </p:cBhvr>
                                      <p:to>
                                        <p:strVal val="visible"/>
                                      </p:to>
                                    </p:set>
                                    <p:anim calcmode="lin" valueType="num">
                                      <p:cBhvr additive="base">
                                        <p:cTn id="78" dur="500" fill="hold"/>
                                        <p:tgtEl>
                                          <p:spTgt spid="32"/>
                                        </p:tgtEl>
                                        <p:attrNameLst>
                                          <p:attrName>ppt_x</p:attrName>
                                        </p:attrNameLst>
                                      </p:cBhvr>
                                      <p:tavLst>
                                        <p:tav tm="0">
                                          <p:val>
                                            <p:strVal val="#ppt_x"/>
                                          </p:val>
                                        </p:tav>
                                        <p:tav tm="100000">
                                          <p:val>
                                            <p:strVal val="#ppt_x"/>
                                          </p:val>
                                        </p:tav>
                                      </p:tavLst>
                                    </p:anim>
                                    <p:anim calcmode="lin" valueType="num">
                                      <p:cBhvr additive="base">
                                        <p:cTn id="79" dur="500" fill="hold"/>
                                        <p:tgtEl>
                                          <p:spTgt spid="32"/>
                                        </p:tgtEl>
                                        <p:attrNameLst>
                                          <p:attrName>ppt_y</p:attrName>
                                        </p:attrNameLst>
                                      </p:cBhvr>
                                      <p:tavLst>
                                        <p:tav tm="0">
                                          <p:val>
                                            <p:strVal val="1+#ppt_h/2"/>
                                          </p:val>
                                        </p:tav>
                                        <p:tav tm="100000">
                                          <p:val>
                                            <p:strVal val="#ppt_y"/>
                                          </p:val>
                                        </p:tav>
                                      </p:tavLst>
                                    </p:anim>
                                  </p:childTnLst>
                                </p:cTn>
                              </p:par>
                              <p:par>
                                <p:cTn id="80" presetID="2" presetClass="entr" presetSubtype="4" fill="hold" grpId="0" nodeType="withEffect">
                                  <p:stCondLst>
                                    <p:cond delay="0"/>
                                  </p:stCondLst>
                                  <p:childTnLst>
                                    <p:set>
                                      <p:cBhvr>
                                        <p:cTn id="81" dur="1" fill="hold">
                                          <p:stCondLst>
                                            <p:cond delay="0"/>
                                          </p:stCondLst>
                                        </p:cTn>
                                        <p:tgtEl>
                                          <p:spTgt spid="33"/>
                                        </p:tgtEl>
                                        <p:attrNameLst>
                                          <p:attrName>style.visibility</p:attrName>
                                        </p:attrNameLst>
                                      </p:cBhvr>
                                      <p:to>
                                        <p:strVal val="visible"/>
                                      </p:to>
                                    </p:set>
                                    <p:anim calcmode="lin" valueType="num">
                                      <p:cBhvr additive="base">
                                        <p:cTn id="82" dur="500" fill="hold"/>
                                        <p:tgtEl>
                                          <p:spTgt spid="33"/>
                                        </p:tgtEl>
                                        <p:attrNameLst>
                                          <p:attrName>ppt_x</p:attrName>
                                        </p:attrNameLst>
                                      </p:cBhvr>
                                      <p:tavLst>
                                        <p:tav tm="0">
                                          <p:val>
                                            <p:strVal val="#ppt_x"/>
                                          </p:val>
                                        </p:tav>
                                        <p:tav tm="100000">
                                          <p:val>
                                            <p:strVal val="#ppt_x"/>
                                          </p:val>
                                        </p:tav>
                                      </p:tavLst>
                                    </p:anim>
                                    <p:anim calcmode="lin" valueType="num">
                                      <p:cBhvr additive="base">
                                        <p:cTn id="83" dur="500" fill="hold"/>
                                        <p:tgtEl>
                                          <p:spTgt spid="33"/>
                                        </p:tgtEl>
                                        <p:attrNameLst>
                                          <p:attrName>ppt_y</p:attrName>
                                        </p:attrNameLst>
                                      </p:cBhvr>
                                      <p:tavLst>
                                        <p:tav tm="0">
                                          <p:val>
                                            <p:strVal val="1+#ppt_h/2"/>
                                          </p:val>
                                        </p:tav>
                                        <p:tav tm="100000">
                                          <p:val>
                                            <p:strVal val="#ppt_y"/>
                                          </p:val>
                                        </p:tav>
                                      </p:tavLst>
                                    </p:anim>
                                  </p:childTnLst>
                                </p:cTn>
                              </p:par>
                              <p:par>
                                <p:cTn id="84" presetID="2" presetClass="entr" presetSubtype="4" fill="hold" grpId="0" nodeType="withEffect">
                                  <p:stCondLst>
                                    <p:cond delay="0"/>
                                  </p:stCondLst>
                                  <p:childTnLst>
                                    <p:set>
                                      <p:cBhvr>
                                        <p:cTn id="85" dur="1" fill="hold">
                                          <p:stCondLst>
                                            <p:cond delay="0"/>
                                          </p:stCondLst>
                                        </p:cTn>
                                        <p:tgtEl>
                                          <p:spTgt spid="28"/>
                                        </p:tgtEl>
                                        <p:attrNameLst>
                                          <p:attrName>style.visibility</p:attrName>
                                        </p:attrNameLst>
                                      </p:cBhvr>
                                      <p:to>
                                        <p:strVal val="visible"/>
                                      </p:to>
                                    </p:set>
                                    <p:anim calcmode="lin" valueType="num">
                                      <p:cBhvr additive="base">
                                        <p:cTn id="86" dur="500" fill="hold"/>
                                        <p:tgtEl>
                                          <p:spTgt spid="28"/>
                                        </p:tgtEl>
                                        <p:attrNameLst>
                                          <p:attrName>ppt_x</p:attrName>
                                        </p:attrNameLst>
                                      </p:cBhvr>
                                      <p:tavLst>
                                        <p:tav tm="0">
                                          <p:val>
                                            <p:strVal val="#ppt_x"/>
                                          </p:val>
                                        </p:tav>
                                        <p:tav tm="100000">
                                          <p:val>
                                            <p:strVal val="#ppt_x"/>
                                          </p:val>
                                        </p:tav>
                                      </p:tavLst>
                                    </p:anim>
                                    <p:anim calcmode="lin" valueType="num">
                                      <p:cBhvr additive="base">
                                        <p:cTn id="87"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2" presetClass="entr" presetSubtype="4" fill="hold" grpId="0" nodeType="clickEffect">
                                  <p:stCondLst>
                                    <p:cond delay="0"/>
                                  </p:stCondLst>
                                  <p:childTnLst>
                                    <p:set>
                                      <p:cBhvr>
                                        <p:cTn id="91" dur="1" fill="hold">
                                          <p:stCondLst>
                                            <p:cond delay="0"/>
                                          </p:stCondLst>
                                        </p:cTn>
                                        <p:tgtEl>
                                          <p:spTgt spid="29"/>
                                        </p:tgtEl>
                                        <p:attrNameLst>
                                          <p:attrName>style.visibility</p:attrName>
                                        </p:attrNameLst>
                                      </p:cBhvr>
                                      <p:to>
                                        <p:strVal val="visible"/>
                                      </p:to>
                                    </p:set>
                                    <p:anim calcmode="lin" valueType="num">
                                      <p:cBhvr additive="base">
                                        <p:cTn id="92" dur="500" fill="hold"/>
                                        <p:tgtEl>
                                          <p:spTgt spid="29"/>
                                        </p:tgtEl>
                                        <p:attrNameLst>
                                          <p:attrName>ppt_x</p:attrName>
                                        </p:attrNameLst>
                                      </p:cBhvr>
                                      <p:tavLst>
                                        <p:tav tm="0">
                                          <p:val>
                                            <p:strVal val="#ppt_x"/>
                                          </p:val>
                                        </p:tav>
                                        <p:tav tm="100000">
                                          <p:val>
                                            <p:strVal val="#ppt_x"/>
                                          </p:val>
                                        </p:tav>
                                      </p:tavLst>
                                    </p:anim>
                                    <p:anim calcmode="lin" valueType="num">
                                      <p:cBhvr additive="base">
                                        <p:cTn id="93"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grpId="0" nodeType="clickEffect">
                                  <p:stCondLst>
                                    <p:cond delay="0"/>
                                  </p:stCondLst>
                                  <p:childTnLst>
                                    <p:set>
                                      <p:cBhvr>
                                        <p:cTn id="97" dur="1" fill="hold">
                                          <p:stCondLst>
                                            <p:cond delay="0"/>
                                          </p:stCondLst>
                                        </p:cTn>
                                        <p:tgtEl>
                                          <p:spTgt spid="6"/>
                                        </p:tgtEl>
                                        <p:attrNameLst>
                                          <p:attrName>style.visibility</p:attrName>
                                        </p:attrNameLst>
                                      </p:cBhvr>
                                      <p:to>
                                        <p:strVal val="visible"/>
                                      </p:to>
                                    </p:set>
                                    <p:animEffect transition="in" filter="fade">
                                      <p:cBhvr>
                                        <p:cTn id="98" dur="500"/>
                                        <p:tgtEl>
                                          <p:spTgt spid="6"/>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8"/>
                                        </p:tgtEl>
                                        <p:attrNameLst>
                                          <p:attrName>style.visibility</p:attrName>
                                        </p:attrNameLst>
                                      </p:cBhvr>
                                      <p:to>
                                        <p:strVal val="visible"/>
                                      </p:to>
                                    </p:set>
                                    <p:animEffect transition="in" filter="fade">
                                      <p:cBhvr>
                                        <p:cTn id="10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animBg="1"/>
      <p:bldP spid="14" grpId="0"/>
      <p:bldP spid="15" grpId="0" animBg="1"/>
      <p:bldP spid="19" grpId="0" animBg="1"/>
      <p:bldP spid="21" grpId="0" animBg="1"/>
      <p:bldP spid="23" grpId="0"/>
      <p:bldP spid="26" grpId="0"/>
      <p:bldP spid="12" grpId="0"/>
      <p:bldP spid="28" grpId="0"/>
      <p:bldP spid="29" grpId="0" animBg="1"/>
      <p:bldP spid="30" grpId="0"/>
      <p:bldP spid="31" grpId="0"/>
      <p:bldP spid="32" grpId="0"/>
      <p:bldP spid="33" grpId="0"/>
      <p:bldP spid="34" grpId="0"/>
      <p:bldP spid="35" grpId="0"/>
      <p:bldP spid="36" grpId="0"/>
      <p:bldP spid="6" grpId="0" animBg="1"/>
      <p:bldP spid="8"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54</a:t>
            </a:fld>
            <a:endParaRPr lang="en-US"/>
          </a:p>
        </p:txBody>
      </p:sp>
      <p:sp>
        <p:nvSpPr>
          <p:cNvPr id="13" name="内容占位符 2"/>
          <p:cNvSpPr>
            <a:spLocks noGrp="1"/>
          </p:cNvSpPr>
          <p:nvPr>
            <p:ph idx="1"/>
          </p:nvPr>
        </p:nvSpPr>
        <p:spPr>
          <a:xfrm>
            <a:off x="285750" y="1655065"/>
            <a:ext cx="4489579" cy="4517135"/>
          </a:xfrm>
        </p:spPr>
        <p:txBody>
          <a:bodyPr>
            <a:normAutofit fontScale="62500" lnSpcReduction="20000"/>
          </a:bodyPr>
          <a:lstStyle/>
          <a:p>
            <a:pPr marL="89154" indent="0">
              <a:buNone/>
            </a:pPr>
            <a:r>
              <a:rPr lang="en-US" altLang="zh-CN" sz="4500" dirty="0"/>
              <a:t>3.3.4 </a:t>
            </a:r>
            <a:r>
              <a:rPr lang="zh-CN" altLang="en-US" sz="4500" dirty="0"/>
              <a:t>最小哈希签名</a:t>
            </a:r>
            <a:endParaRPr lang="en-US" altLang="zh-CN" sz="4500" dirty="0"/>
          </a:p>
          <a:p>
            <a:pPr marL="89154" indent="0">
              <a:buNone/>
            </a:pPr>
            <a:endParaRPr lang="en-US" altLang="zh-CN" sz="3000" dirty="0">
              <a:latin typeface="文道楷体" panose="02010600040101010101" pitchFamily="2" charset="-122"/>
              <a:ea typeface="文道楷体" panose="02010600040101010101" pitchFamily="2" charset="-122"/>
            </a:endParaRPr>
          </a:p>
          <a:p>
            <a:pPr marL="89154" indent="0">
              <a:lnSpc>
                <a:spcPct val="120000"/>
              </a:lnSpc>
              <a:buNone/>
            </a:pPr>
            <a:r>
              <a:rPr lang="zh-CN" altLang="en-US" sz="3400" dirty="0">
                <a:latin typeface="文道楷体" panose="02010600040101010101" pitchFamily="2" charset="-122"/>
                <a:ea typeface="文道楷体" panose="02010600040101010101" pitchFamily="2" charset="-122"/>
              </a:rPr>
              <a:t>对于每一个行排列方式，每一个集合都有一个最小哈希值</a:t>
            </a:r>
            <a:endParaRPr lang="en-US" altLang="zh-CN" sz="3400" dirty="0">
              <a:latin typeface="文道楷体" panose="02010600040101010101" pitchFamily="2" charset="-122"/>
              <a:ea typeface="文道楷体" panose="02010600040101010101" pitchFamily="2" charset="-122"/>
            </a:endParaRPr>
          </a:p>
          <a:p>
            <a:pPr>
              <a:lnSpc>
                <a:spcPct val="120000"/>
              </a:lnSpc>
            </a:pPr>
            <a:r>
              <a:rPr lang="zh-CN" altLang="en-US" sz="3400" dirty="0">
                <a:latin typeface="文道楷体" panose="02010600040101010101" pitchFamily="2" charset="-122"/>
                <a:ea typeface="文道楷体" panose="02010600040101010101" pitchFamily="2" charset="-122"/>
              </a:rPr>
              <a:t>如果有</a:t>
            </a:r>
            <a:r>
              <a:rPr lang="en-US" altLang="zh-CN" sz="3400" dirty="0">
                <a:latin typeface="文道楷体" panose="02010600040101010101" pitchFamily="2" charset="-122"/>
                <a:ea typeface="文道楷体" panose="02010600040101010101" pitchFamily="2" charset="-122"/>
              </a:rPr>
              <a:t>n</a:t>
            </a:r>
            <a:r>
              <a:rPr lang="zh-CN" altLang="en-US" sz="3400" dirty="0">
                <a:latin typeface="文道楷体" panose="02010600040101010101" pitchFamily="2" charset="-122"/>
                <a:ea typeface="文道楷体" panose="02010600040101010101" pitchFamily="2" charset="-122"/>
              </a:rPr>
              <a:t>个行排列方式（</a:t>
            </a:r>
            <a:r>
              <a:rPr lang="en-US" altLang="zh-CN" sz="3400" dirty="0">
                <a:latin typeface="文道楷体" panose="02010600040101010101" pitchFamily="2" charset="-122"/>
                <a:ea typeface="文道楷体" panose="02010600040101010101" pitchFamily="2" charset="-122"/>
              </a:rPr>
              <a:t>n</a:t>
            </a:r>
            <a:r>
              <a:rPr lang="zh-CN" altLang="en-US" sz="3400" dirty="0">
                <a:latin typeface="文道楷体" panose="02010600040101010101" pitchFamily="2" charset="-122"/>
                <a:ea typeface="文道楷体" panose="02010600040101010101" pitchFamily="2" charset="-122"/>
              </a:rPr>
              <a:t>一般是</a:t>
            </a:r>
            <a:r>
              <a:rPr lang="en-US" altLang="zh-CN" sz="3400" dirty="0">
                <a:latin typeface="文道楷体" panose="02010600040101010101" pitchFamily="2" charset="-122"/>
                <a:ea typeface="文道楷体" panose="02010600040101010101" pitchFamily="2" charset="-122"/>
              </a:rPr>
              <a:t>1</a:t>
            </a:r>
            <a:r>
              <a:rPr lang="zh-CN" altLang="en-US" sz="3400" dirty="0">
                <a:latin typeface="文道楷体" panose="02010600040101010101" pitchFamily="2" charset="-122"/>
                <a:ea typeface="文道楷体" panose="02010600040101010101" pitchFamily="2" charset="-122"/>
              </a:rPr>
              <a:t>百到数百），每个集合就能产生</a:t>
            </a:r>
            <a:r>
              <a:rPr lang="en-US" altLang="zh-CN" sz="3400" dirty="0">
                <a:latin typeface="文道楷体" panose="02010600040101010101" pitchFamily="2" charset="-122"/>
                <a:ea typeface="文道楷体" panose="02010600040101010101" pitchFamily="2" charset="-122"/>
              </a:rPr>
              <a:t>n</a:t>
            </a:r>
            <a:r>
              <a:rPr lang="zh-CN" altLang="en-US" sz="3400" dirty="0">
                <a:latin typeface="文道楷体" panose="02010600040101010101" pitchFamily="2" charset="-122"/>
                <a:ea typeface="文道楷体" panose="02010600040101010101" pitchFamily="2" charset="-122"/>
              </a:rPr>
              <a:t>个最小哈希值，把这些哈希值写成一个列向量。也称为哈希签名。</a:t>
            </a:r>
            <a:endParaRPr lang="en-US" altLang="zh-CN" sz="3400" dirty="0">
              <a:latin typeface="文道楷体" panose="02010600040101010101" pitchFamily="2" charset="-122"/>
              <a:ea typeface="文道楷体" panose="02010600040101010101" pitchFamily="2" charset="-122"/>
            </a:endParaRPr>
          </a:p>
          <a:p>
            <a:pPr>
              <a:lnSpc>
                <a:spcPct val="120000"/>
              </a:lnSpc>
            </a:pPr>
            <a:r>
              <a:rPr lang="zh-CN" altLang="en-US" sz="3400" dirty="0">
                <a:latin typeface="文道楷体" panose="02010600040101010101" pitchFamily="2" charset="-122"/>
                <a:ea typeface="文道楷体" panose="02010600040101010101" pitchFamily="2" charset="-122"/>
              </a:rPr>
              <a:t>每个集合的列向量组合在一起，写成一个矩阵，称为签名矩阵。</a:t>
            </a:r>
            <a:endParaRPr lang="en-US" altLang="zh-CN" sz="3400" dirty="0">
              <a:latin typeface="文道楷体" panose="02010600040101010101" pitchFamily="2" charset="-122"/>
              <a:ea typeface="文道楷体" panose="02010600040101010101" pitchFamily="2" charset="-122"/>
            </a:endParaRPr>
          </a:p>
          <a:p>
            <a:pPr>
              <a:lnSpc>
                <a:spcPct val="120000"/>
              </a:lnSpc>
            </a:pPr>
            <a:r>
              <a:rPr lang="zh-CN" altLang="en-US" sz="3400" b="1" dirty="0">
                <a:solidFill>
                  <a:srgbClr val="FF0000"/>
                </a:solidFill>
                <a:latin typeface="文道楷体" panose="02010600040101010101" pitchFamily="2" charset="-122"/>
                <a:ea typeface="文道楷体" panose="02010600040101010101" pitchFamily="2" charset="-122"/>
              </a:rPr>
              <a:t>文档的相似性就等于最小哈希值相等的概率</a:t>
            </a:r>
            <a:r>
              <a:rPr lang="zh-CN" altLang="en-US" sz="3400" dirty="0">
                <a:latin typeface="文道楷体" panose="02010600040101010101" pitchFamily="2" charset="-122"/>
                <a:ea typeface="文道楷体" panose="02010600040101010101" pitchFamily="2" charset="-122"/>
              </a:rPr>
              <a:t>。</a:t>
            </a:r>
            <a:endParaRPr lang="en-US" altLang="zh-CN" sz="3400" dirty="0"/>
          </a:p>
        </p:txBody>
      </p:sp>
      <p:pic>
        <p:nvPicPr>
          <p:cNvPr id="6" name="图片 5"/>
          <p:cNvPicPr>
            <a:picLocks noChangeAspect="1"/>
          </p:cNvPicPr>
          <p:nvPr/>
        </p:nvPicPr>
        <p:blipFill>
          <a:blip r:embed="rId3"/>
          <a:stretch>
            <a:fillRect/>
          </a:stretch>
        </p:blipFill>
        <p:spPr>
          <a:xfrm>
            <a:off x="4985919" y="1371600"/>
            <a:ext cx="3248025" cy="1704101"/>
          </a:xfrm>
          <a:prstGeom prst="rect">
            <a:avLst/>
          </a:prstGeom>
        </p:spPr>
      </p:pic>
      <p:sp>
        <p:nvSpPr>
          <p:cNvPr id="7" name="文本框 6"/>
          <p:cNvSpPr txBox="1"/>
          <p:nvPr/>
        </p:nvSpPr>
        <p:spPr>
          <a:xfrm>
            <a:off x="5105400" y="3307081"/>
            <a:ext cx="533400"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h1</a:t>
            </a:r>
            <a:endParaRPr lang="zh-CN" altLang="en-US" dirty="0">
              <a:latin typeface="Arial" panose="020B0604020202020204" pitchFamily="34" charset="0"/>
              <a:cs typeface="Arial" panose="020B0604020202020204" pitchFamily="34" charset="0"/>
            </a:endParaRPr>
          </a:p>
        </p:txBody>
      </p:sp>
      <p:sp>
        <p:nvSpPr>
          <p:cNvPr id="8" name="矩形 7"/>
          <p:cNvSpPr/>
          <p:nvPr/>
        </p:nvSpPr>
        <p:spPr>
          <a:xfrm>
            <a:off x="6172200" y="1905000"/>
            <a:ext cx="228600" cy="1066800"/>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cxnSp>
        <p:nvCxnSpPr>
          <p:cNvPr id="9" name="直接箭头连接符 8"/>
          <p:cNvCxnSpPr>
            <a:stCxn id="8" idx="2"/>
          </p:cNvCxnSpPr>
          <p:nvPr/>
        </p:nvCxnSpPr>
        <p:spPr>
          <a:xfrm flipH="1">
            <a:off x="6248400" y="2971800"/>
            <a:ext cx="38100" cy="38100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sp>
        <p:nvSpPr>
          <p:cNvPr id="10" name="文本框 9"/>
          <p:cNvSpPr txBox="1"/>
          <p:nvPr/>
        </p:nvSpPr>
        <p:spPr>
          <a:xfrm>
            <a:off x="6054012" y="3297673"/>
            <a:ext cx="381000"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a </a:t>
            </a:r>
            <a:endParaRPr lang="zh-CN" altLang="en-US" dirty="0">
              <a:latin typeface="Arial" panose="020B0604020202020204" pitchFamily="34" charset="0"/>
              <a:cs typeface="Arial" panose="020B0604020202020204" pitchFamily="34" charset="0"/>
            </a:endParaRPr>
          </a:p>
        </p:txBody>
      </p:sp>
      <p:sp>
        <p:nvSpPr>
          <p:cNvPr id="11" name="矩形 10"/>
          <p:cNvSpPr/>
          <p:nvPr/>
        </p:nvSpPr>
        <p:spPr>
          <a:xfrm>
            <a:off x="6625512" y="1905000"/>
            <a:ext cx="228600" cy="1066800"/>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cxnSp>
        <p:nvCxnSpPr>
          <p:cNvPr id="12" name="直接箭头连接符 11"/>
          <p:cNvCxnSpPr>
            <a:stCxn id="11" idx="2"/>
          </p:cNvCxnSpPr>
          <p:nvPr/>
        </p:nvCxnSpPr>
        <p:spPr>
          <a:xfrm flipH="1">
            <a:off x="6701712" y="2971800"/>
            <a:ext cx="38100" cy="38100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sp>
        <p:nvSpPr>
          <p:cNvPr id="14" name="矩形 13"/>
          <p:cNvSpPr/>
          <p:nvPr/>
        </p:nvSpPr>
        <p:spPr>
          <a:xfrm>
            <a:off x="7043057" y="1883771"/>
            <a:ext cx="228600" cy="1066800"/>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cxnSp>
        <p:nvCxnSpPr>
          <p:cNvPr id="15" name="直接箭头连接符 14"/>
          <p:cNvCxnSpPr>
            <a:stCxn id="14" idx="2"/>
          </p:cNvCxnSpPr>
          <p:nvPr/>
        </p:nvCxnSpPr>
        <p:spPr>
          <a:xfrm flipH="1">
            <a:off x="7119257" y="2950571"/>
            <a:ext cx="38100" cy="38100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sp>
        <p:nvSpPr>
          <p:cNvPr id="16" name="矩形 15"/>
          <p:cNvSpPr/>
          <p:nvPr/>
        </p:nvSpPr>
        <p:spPr>
          <a:xfrm>
            <a:off x="7467050" y="1883771"/>
            <a:ext cx="228600" cy="1066800"/>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cxnSp>
        <p:nvCxnSpPr>
          <p:cNvPr id="17" name="直接箭头连接符 16"/>
          <p:cNvCxnSpPr>
            <a:stCxn id="16" idx="2"/>
          </p:cNvCxnSpPr>
          <p:nvPr/>
        </p:nvCxnSpPr>
        <p:spPr>
          <a:xfrm flipH="1">
            <a:off x="7543250" y="2950571"/>
            <a:ext cx="38100" cy="381000"/>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sp>
        <p:nvSpPr>
          <p:cNvPr id="18" name="文本框 17"/>
          <p:cNvSpPr txBox="1"/>
          <p:nvPr/>
        </p:nvSpPr>
        <p:spPr>
          <a:xfrm>
            <a:off x="5105400" y="3645932"/>
            <a:ext cx="533400"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h2</a:t>
            </a:r>
            <a:endParaRPr lang="zh-CN" altLang="en-US" dirty="0">
              <a:latin typeface="Arial" panose="020B0604020202020204" pitchFamily="34" charset="0"/>
              <a:cs typeface="Arial" panose="020B0604020202020204" pitchFamily="34" charset="0"/>
            </a:endParaRPr>
          </a:p>
        </p:txBody>
      </p:sp>
      <p:sp>
        <p:nvSpPr>
          <p:cNvPr id="19" name="文本框 18"/>
          <p:cNvSpPr txBox="1"/>
          <p:nvPr/>
        </p:nvSpPr>
        <p:spPr>
          <a:xfrm>
            <a:off x="5715000" y="3669827"/>
            <a:ext cx="2590800" cy="307777"/>
          </a:xfrm>
          <a:prstGeom prst="rect">
            <a:avLst/>
          </a:prstGeom>
          <a:noFill/>
        </p:spPr>
        <p:txBody>
          <a:bodyPr wrap="square" rtlCol="0">
            <a:spAutoFit/>
          </a:bodyPr>
          <a:lstStyle/>
          <a:p>
            <a:r>
              <a:rPr lang="en-US" altLang="zh-CN" sz="1400" dirty="0">
                <a:latin typeface="Arial" panose="020B0604020202020204" pitchFamily="34" charset="0"/>
                <a:cs typeface="Arial" panose="020B0604020202020204" pitchFamily="34" charset="0"/>
              </a:rPr>
              <a:t>h2(S1)  h2(S2)  h2(S3)  h2(S4)</a:t>
            </a:r>
            <a:endParaRPr lang="zh-CN" altLang="en-US" sz="1400" dirty="0">
              <a:latin typeface="Arial" panose="020B0604020202020204" pitchFamily="34" charset="0"/>
              <a:cs typeface="Arial" panose="020B0604020202020204" pitchFamily="34" charset="0"/>
            </a:endParaRPr>
          </a:p>
        </p:txBody>
      </p:sp>
      <p:sp>
        <p:nvSpPr>
          <p:cNvPr id="20" name="文本框 19"/>
          <p:cNvSpPr txBox="1"/>
          <p:nvPr/>
        </p:nvSpPr>
        <p:spPr>
          <a:xfrm flipH="1">
            <a:off x="5181600" y="4000931"/>
            <a:ext cx="304800" cy="923330"/>
          </a:xfrm>
          <a:prstGeom prst="rect">
            <a:avLst/>
          </a:prstGeom>
          <a:noFill/>
        </p:spPr>
        <p:txBody>
          <a:bodyPr wrap="square" rtlCol="0">
            <a:spAutoFit/>
          </a:bodyPr>
          <a:lstStyle/>
          <a:p>
            <a:r>
              <a:rPr lang="en-US" altLang="zh-CN" dirty="0"/>
              <a:t>.</a:t>
            </a:r>
          </a:p>
          <a:p>
            <a:r>
              <a:rPr lang="en-US" altLang="zh-CN" dirty="0"/>
              <a:t>.</a:t>
            </a:r>
          </a:p>
          <a:p>
            <a:r>
              <a:rPr lang="en-US" altLang="zh-CN" dirty="0"/>
              <a:t>.</a:t>
            </a:r>
            <a:endParaRPr lang="zh-CN" altLang="en-US" dirty="0"/>
          </a:p>
        </p:txBody>
      </p:sp>
      <p:sp>
        <p:nvSpPr>
          <p:cNvPr id="21" name="文本框 20"/>
          <p:cNvSpPr txBox="1"/>
          <p:nvPr/>
        </p:nvSpPr>
        <p:spPr>
          <a:xfrm>
            <a:off x="5105400" y="5064113"/>
            <a:ext cx="533400" cy="369332"/>
          </a:xfrm>
          <a:prstGeom prst="rect">
            <a:avLst/>
          </a:prstGeom>
          <a:noFill/>
        </p:spPr>
        <p:txBody>
          <a:bodyPr wrap="square" rtlCol="0">
            <a:spAutoFit/>
          </a:bodyPr>
          <a:lstStyle/>
          <a:p>
            <a:r>
              <a:rPr lang="en-US" altLang="zh-CN" dirty="0" err="1">
                <a:latin typeface="Arial" panose="020B0604020202020204" pitchFamily="34" charset="0"/>
                <a:cs typeface="Arial" panose="020B0604020202020204" pitchFamily="34" charset="0"/>
              </a:rPr>
              <a:t>hn</a:t>
            </a:r>
            <a:endParaRPr lang="zh-CN" altLang="en-US" dirty="0">
              <a:latin typeface="Arial" panose="020B0604020202020204" pitchFamily="34" charset="0"/>
              <a:cs typeface="Arial" panose="020B0604020202020204" pitchFamily="34" charset="0"/>
            </a:endParaRPr>
          </a:p>
        </p:txBody>
      </p:sp>
      <p:sp>
        <p:nvSpPr>
          <p:cNvPr id="22" name="矩形 21"/>
          <p:cNvSpPr/>
          <p:nvPr/>
        </p:nvSpPr>
        <p:spPr>
          <a:xfrm>
            <a:off x="5638800" y="3200401"/>
            <a:ext cx="2743200" cy="2362200"/>
          </a:xfrm>
          <a:prstGeom prst="rect">
            <a:avLst/>
          </a:prstGeom>
          <a:noFill/>
          <a:ln w="3810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3" name="文本框 22"/>
          <p:cNvSpPr txBox="1"/>
          <p:nvPr/>
        </p:nvSpPr>
        <p:spPr>
          <a:xfrm flipH="1">
            <a:off x="5962650" y="3985365"/>
            <a:ext cx="304800" cy="923330"/>
          </a:xfrm>
          <a:prstGeom prst="rect">
            <a:avLst/>
          </a:prstGeom>
          <a:noFill/>
        </p:spPr>
        <p:txBody>
          <a:bodyPr wrap="square" rtlCol="0">
            <a:spAutoFit/>
          </a:bodyPr>
          <a:lstStyle/>
          <a:p>
            <a:r>
              <a:rPr lang="en-US" altLang="zh-CN" dirty="0"/>
              <a:t>.</a:t>
            </a:r>
          </a:p>
          <a:p>
            <a:r>
              <a:rPr lang="en-US" altLang="zh-CN" dirty="0"/>
              <a:t>.</a:t>
            </a:r>
          </a:p>
          <a:p>
            <a:r>
              <a:rPr lang="en-US" altLang="zh-CN" dirty="0"/>
              <a:t>.</a:t>
            </a:r>
            <a:endParaRPr lang="zh-CN" altLang="en-US" dirty="0"/>
          </a:p>
        </p:txBody>
      </p:sp>
      <p:sp>
        <p:nvSpPr>
          <p:cNvPr id="24" name="文本框 23"/>
          <p:cNvSpPr txBox="1"/>
          <p:nvPr/>
        </p:nvSpPr>
        <p:spPr>
          <a:xfrm flipH="1">
            <a:off x="6587412" y="4000092"/>
            <a:ext cx="304800" cy="923330"/>
          </a:xfrm>
          <a:prstGeom prst="rect">
            <a:avLst/>
          </a:prstGeom>
          <a:noFill/>
        </p:spPr>
        <p:txBody>
          <a:bodyPr wrap="square" rtlCol="0">
            <a:spAutoFit/>
          </a:bodyPr>
          <a:lstStyle/>
          <a:p>
            <a:r>
              <a:rPr lang="en-US" altLang="zh-CN" dirty="0"/>
              <a:t>.</a:t>
            </a:r>
          </a:p>
          <a:p>
            <a:r>
              <a:rPr lang="en-US" altLang="zh-CN" dirty="0"/>
              <a:t>.</a:t>
            </a:r>
          </a:p>
          <a:p>
            <a:r>
              <a:rPr lang="en-US" altLang="zh-CN" dirty="0"/>
              <a:t>.</a:t>
            </a:r>
            <a:endParaRPr lang="zh-CN" altLang="en-US" dirty="0"/>
          </a:p>
        </p:txBody>
      </p:sp>
      <p:sp>
        <p:nvSpPr>
          <p:cNvPr id="25" name="文本框 24"/>
          <p:cNvSpPr txBox="1"/>
          <p:nvPr/>
        </p:nvSpPr>
        <p:spPr>
          <a:xfrm flipH="1">
            <a:off x="7213729" y="3995339"/>
            <a:ext cx="304800" cy="923330"/>
          </a:xfrm>
          <a:prstGeom prst="rect">
            <a:avLst/>
          </a:prstGeom>
          <a:noFill/>
        </p:spPr>
        <p:txBody>
          <a:bodyPr wrap="square" rtlCol="0">
            <a:spAutoFit/>
          </a:bodyPr>
          <a:lstStyle/>
          <a:p>
            <a:r>
              <a:rPr lang="en-US" altLang="zh-CN" dirty="0"/>
              <a:t>.</a:t>
            </a:r>
          </a:p>
          <a:p>
            <a:r>
              <a:rPr lang="en-US" altLang="zh-CN" dirty="0"/>
              <a:t>.</a:t>
            </a:r>
          </a:p>
          <a:p>
            <a:r>
              <a:rPr lang="en-US" altLang="zh-CN" dirty="0"/>
              <a:t>.</a:t>
            </a:r>
            <a:endParaRPr lang="zh-CN" altLang="en-US" dirty="0"/>
          </a:p>
        </p:txBody>
      </p:sp>
      <p:sp>
        <p:nvSpPr>
          <p:cNvPr id="26" name="文本框 25"/>
          <p:cNvSpPr txBox="1"/>
          <p:nvPr/>
        </p:nvSpPr>
        <p:spPr>
          <a:xfrm flipH="1">
            <a:off x="7838491" y="4010066"/>
            <a:ext cx="304800" cy="923330"/>
          </a:xfrm>
          <a:prstGeom prst="rect">
            <a:avLst/>
          </a:prstGeom>
          <a:noFill/>
        </p:spPr>
        <p:txBody>
          <a:bodyPr wrap="square" rtlCol="0">
            <a:spAutoFit/>
          </a:bodyPr>
          <a:lstStyle/>
          <a:p>
            <a:r>
              <a:rPr lang="en-US" altLang="zh-CN" dirty="0"/>
              <a:t>.</a:t>
            </a:r>
          </a:p>
          <a:p>
            <a:r>
              <a:rPr lang="en-US" altLang="zh-CN" dirty="0"/>
              <a:t>.</a:t>
            </a:r>
          </a:p>
          <a:p>
            <a:r>
              <a:rPr lang="en-US" altLang="zh-CN" dirty="0"/>
              <a:t>.</a:t>
            </a:r>
            <a:endParaRPr lang="zh-CN" altLang="en-US" dirty="0"/>
          </a:p>
        </p:txBody>
      </p:sp>
      <p:sp>
        <p:nvSpPr>
          <p:cNvPr id="27" name="文本框 26"/>
          <p:cNvSpPr txBox="1"/>
          <p:nvPr/>
        </p:nvSpPr>
        <p:spPr>
          <a:xfrm>
            <a:off x="6515876" y="3314201"/>
            <a:ext cx="381000"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c </a:t>
            </a:r>
            <a:endParaRPr lang="zh-CN" altLang="en-US" dirty="0">
              <a:latin typeface="Arial" panose="020B0604020202020204" pitchFamily="34" charset="0"/>
              <a:cs typeface="Arial" panose="020B0604020202020204" pitchFamily="34" charset="0"/>
            </a:endParaRPr>
          </a:p>
        </p:txBody>
      </p:sp>
      <p:sp>
        <p:nvSpPr>
          <p:cNvPr id="28" name="文本框 13"/>
          <p:cNvSpPr txBox="1"/>
          <p:nvPr/>
        </p:nvSpPr>
        <p:spPr>
          <a:xfrm>
            <a:off x="6968412" y="3308559"/>
            <a:ext cx="3810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latin typeface="Arial" panose="020B0604020202020204" pitchFamily="34" charset="0"/>
                <a:cs typeface="Arial" panose="020B0604020202020204" pitchFamily="34" charset="0"/>
              </a:rPr>
              <a:t>b </a:t>
            </a:r>
            <a:endParaRPr lang="zh-CN" altLang="en-US" dirty="0">
              <a:latin typeface="Arial" panose="020B0604020202020204" pitchFamily="34" charset="0"/>
              <a:cs typeface="Arial" panose="020B0604020202020204" pitchFamily="34" charset="0"/>
            </a:endParaRPr>
          </a:p>
        </p:txBody>
      </p:sp>
      <p:sp>
        <p:nvSpPr>
          <p:cNvPr id="29" name="文本框 13"/>
          <p:cNvSpPr txBox="1"/>
          <p:nvPr/>
        </p:nvSpPr>
        <p:spPr>
          <a:xfrm>
            <a:off x="7390850" y="3304527"/>
            <a:ext cx="3810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latin typeface="Arial" panose="020B0604020202020204" pitchFamily="34" charset="0"/>
                <a:cs typeface="Arial" panose="020B0604020202020204" pitchFamily="34" charset="0"/>
              </a:rPr>
              <a:t>a </a:t>
            </a:r>
            <a:endParaRPr lang="zh-CN"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177149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55</a:t>
            </a:fld>
            <a:endParaRPr lang="en-US"/>
          </a:p>
        </p:txBody>
      </p:sp>
      <p:sp>
        <p:nvSpPr>
          <p:cNvPr id="13" name="内容占位符 2"/>
          <p:cNvSpPr>
            <a:spLocks noGrp="1"/>
          </p:cNvSpPr>
          <p:nvPr>
            <p:ph idx="1"/>
          </p:nvPr>
        </p:nvSpPr>
        <p:spPr>
          <a:xfrm>
            <a:off x="285750" y="1655065"/>
            <a:ext cx="8801100" cy="4517135"/>
          </a:xfrm>
        </p:spPr>
        <p:txBody>
          <a:bodyPr>
            <a:normAutofit/>
          </a:bodyPr>
          <a:lstStyle/>
          <a:p>
            <a:pPr marL="89154" indent="0">
              <a:buNone/>
            </a:pPr>
            <a:r>
              <a:rPr lang="en-US" altLang="zh-CN" sz="3000" dirty="0"/>
              <a:t>3.3.5  </a:t>
            </a:r>
            <a:r>
              <a:rPr lang="zh-CN" altLang="en-US" sz="3000" dirty="0"/>
              <a:t>最小哈希签名的计算 （</a:t>
            </a:r>
            <a:r>
              <a:rPr lang="zh-CN" altLang="en-US" sz="3000" dirty="0">
                <a:solidFill>
                  <a:schemeClr val="accent6">
                    <a:lumMod val="75000"/>
                  </a:schemeClr>
                </a:solidFill>
              </a:rPr>
              <a:t>重点内容</a:t>
            </a:r>
            <a:r>
              <a:rPr lang="zh-CN" altLang="en-US" sz="3000" dirty="0"/>
              <a:t>）</a:t>
            </a:r>
            <a:endParaRPr lang="en-US" altLang="zh-CN" sz="3000" dirty="0"/>
          </a:p>
          <a:p>
            <a:pPr>
              <a:buFont typeface="Wingdings" panose="05000000000000000000" pitchFamily="2" charset="2"/>
              <a:buChar char="n"/>
            </a:pPr>
            <a:r>
              <a:rPr lang="zh-CN" altLang="en-US" sz="3000" dirty="0">
                <a:solidFill>
                  <a:srgbClr val="0000FF"/>
                </a:solidFill>
                <a:latin typeface="文道楷体" panose="02010600040101010101" pitchFamily="2" charset="-122"/>
                <a:ea typeface="文道楷体" panose="02010600040101010101" pitchFamily="2" charset="-122"/>
              </a:rPr>
              <a:t>大规模特征矩阵进行显式排列转换是不可行；</a:t>
            </a:r>
            <a:endParaRPr lang="en-US" altLang="zh-CN" sz="3000" dirty="0">
              <a:solidFill>
                <a:srgbClr val="0000FF"/>
              </a:solidFill>
              <a:latin typeface="文道楷体" panose="02010600040101010101" pitchFamily="2" charset="-122"/>
              <a:ea typeface="文道楷体" panose="02010600040101010101" pitchFamily="2" charset="-122"/>
            </a:endParaRPr>
          </a:p>
          <a:p>
            <a:pPr>
              <a:buFont typeface="Wingdings" panose="05000000000000000000" pitchFamily="2" charset="2"/>
              <a:buChar char="n"/>
            </a:pPr>
            <a:r>
              <a:rPr lang="zh-CN" altLang="en-US" sz="3000" dirty="0">
                <a:solidFill>
                  <a:srgbClr val="0000FF"/>
                </a:solidFill>
                <a:latin typeface="文道楷体" panose="02010600040101010101" pitchFamily="2" charset="-122"/>
                <a:ea typeface="文道楷体" panose="02010600040101010101" pitchFamily="2" charset="-122"/>
              </a:rPr>
              <a:t>通过一个随机哈希函数来模拟随机排列转化的效果，该函数将行号映射到与行数目大致相等的数量的桶中；</a:t>
            </a:r>
            <a:endParaRPr lang="en-US" altLang="zh-CN" sz="3000" dirty="0">
              <a:solidFill>
                <a:srgbClr val="0000FF"/>
              </a:solidFill>
              <a:latin typeface="文道楷体" panose="02010600040101010101" pitchFamily="2" charset="-122"/>
              <a:ea typeface="文道楷体" panose="02010600040101010101" pitchFamily="2" charset="-122"/>
            </a:endParaRPr>
          </a:p>
          <a:p>
            <a:pPr>
              <a:buFont typeface="Wingdings" panose="05000000000000000000" pitchFamily="2" charset="2"/>
              <a:buChar char="n"/>
            </a:pPr>
            <a:r>
              <a:rPr lang="zh-CN" altLang="en-US" sz="3000" dirty="0">
                <a:solidFill>
                  <a:srgbClr val="0000FF"/>
                </a:solidFill>
                <a:latin typeface="文道楷体" panose="02010600040101010101" pitchFamily="2" charset="-122"/>
                <a:ea typeface="文道楷体" panose="02010600040101010101" pitchFamily="2" charset="-122"/>
              </a:rPr>
              <a:t>随机选择</a:t>
            </a:r>
            <a:r>
              <a:rPr lang="en-US" altLang="zh-CN" sz="3000" dirty="0">
                <a:solidFill>
                  <a:srgbClr val="0000FF"/>
                </a:solidFill>
                <a:latin typeface="文道楷体" panose="02010600040101010101" pitchFamily="2" charset="-122"/>
                <a:ea typeface="文道楷体" panose="02010600040101010101" pitchFamily="2" charset="-122"/>
              </a:rPr>
              <a:t>n</a:t>
            </a:r>
            <a:r>
              <a:rPr lang="zh-CN" altLang="en-US" sz="3000" dirty="0">
                <a:solidFill>
                  <a:srgbClr val="0000FF"/>
                </a:solidFill>
                <a:latin typeface="文道楷体" panose="02010600040101010101" pitchFamily="2" charset="-122"/>
                <a:ea typeface="文道楷体" panose="02010600040101010101" pitchFamily="2" charset="-122"/>
              </a:rPr>
              <a:t>个哈希函数</a:t>
            </a:r>
            <a:r>
              <a:rPr lang="en-US" altLang="zh-CN" sz="3000" dirty="0">
                <a:solidFill>
                  <a:srgbClr val="0000FF"/>
                </a:solidFill>
                <a:latin typeface="文道楷体" panose="02010600040101010101" pitchFamily="2" charset="-122"/>
                <a:ea typeface="文道楷体" panose="02010600040101010101" pitchFamily="2" charset="-122"/>
              </a:rPr>
              <a:t>h</a:t>
            </a:r>
            <a:r>
              <a:rPr lang="en-US" altLang="zh-CN" sz="3000" baseline="-25000" dirty="0">
                <a:solidFill>
                  <a:srgbClr val="0000FF"/>
                </a:solidFill>
                <a:latin typeface="文道楷体" panose="02010600040101010101" pitchFamily="2" charset="-122"/>
                <a:ea typeface="文道楷体" panose="02010600040101010101" pitchFamily="2" charset="-122"/>
              </a:rPr>
              <a:t>1</a:t>
            </a:r>
            <a:r>
              <a:rPr lang="zh-CN" altLang="en-US" sz="3000" dirty="0">
                <a:solidFill>
                  <a:srgbClr val="0000FF"/>
                </a:solidFill>
                <a:latin typeface="文道楷体" panose="02010600040101010101" pitchFamily="2" charset="-122"/>
                <a:ea typeface="文道楷体" panose="02010600040101010101" pitchFamily="2" charset="-122"/>
              </a:rPr>
              <a:t>，</a:t>
            </a:r>
            <a:r>
              <a:rPr lang="en-US" altLang="zh-CN" sz="3000" dirty="0">
                <a:solidFill>
                  <a:srgbClr val="0000FF"/>
                </a:solidFill>
                <a:latin typeface="文道楷体" panose="02010600040101010101" pitchFamily="2" charset="-122"/>
                <a:ea typeface="文道楷体" panose="02010600040101010101" pitchFamily="2" charset="-122"/>
              </a:rPr>
              <a:t>h</a:t>
            </a:r>
            <a:r>
              <a:rPr lang="en-US" altLang="zh-CN" sz="3000" baseline="-25000" dirty="0">
                <a:solidFill>
                  <a:srgbClr val="0000FF"/>
                </a:solidFill>
                <a:latin typeface="文道楷体" panose="02010600040101010101" pitchFamily="2" charset="-122"/>
                <a:ea typeface="文道楷体" panose="02010600040101010101" pitchFamily="2" charset="-122"/>
              </a:rPr>
              <a:t>2</a:t>
            </a:r>
            <a:r>
              <a:rPr lang="zh-CN" altLang="en-US" sz="3000" dirty="0">
                <a:solidFill>
                  <a:srgbClr val="0000FF"/>
                </a:solidFill>
                <a:latin typeface="文道楷体" panose="02010600040101010101" pitchFamily="2" charset="-122"/>
                <a:ea typeface="文道楷体" panose="02010600040101010101" pitchFamily="2" charset="-122"/>
              </a:rPr>
              <a:t>，</a:t>
            </a:r>
            <a:r>
              <a:rPr lang="en-US" altLang="zh-CN" sz="3000" dirty="0">
                <a:solidFill>
                  <a:srgbClr val="0000FF"/>
                </a:solidFill>
                <a:latin typeface="文道楷体" panose="02010600040101010101" pitchFamily="2" charset="-122"/>
                <a:ea typeface="文道楷体" panose="02010600040101010101" pitchFamily="2" charset="-122"/>
              </a:rPr>
              <a:t>...</a:t>
            </a:r>
            <a:r>
              <a:rPr lang="zh-CN" altLang="en-US" sz="3000" dirty="0">
                <a:solidFill>
                  <a:srgbClr val="0000FF"/>
                </a:solidFill>
                <a:latin typeface="文道楷体" panose="02010600040101010101" pitchFamily="2" charset="-122"/>
                <a:ea typeface="文道楷体" panose="02010600040101010101" pitchFamily="2" charset="-122"/>
              </a:rPr>
              <a:t>，</a:t>
            </a:r>
            <a:r>
              <a:rPr lang="en-US" altLang="zh-CN" sz="3000" dirty="0" err="1">
                <a:solidFill>
                  <a:srgbClr val="0000FF"/>
                </a:solidFill>
                <a:latin typeface="文道楷体" panose="02010600040101010101" pitchFamily="2" charset="-122"/>
                <a:ea typeface="文道楷体" panose="02010600040101010101" pitchFamily="2" charset="-122"/>
              </a:rPr>
              <a:t>h</a:t>
            </a:r>
            <a:r>
              <a:rPr lang="en-US" altLang="zh-CN" sz="3000" baseline="-25000" dirty="0" err="1">
                <a:solidFill>
                  <a:srgbClr val="0000FF"/>
                </a:solidFill>
                <a:latin typeface="文道楷体" panose="02010600040101010101" pitchFamily="2" charset="-122"/>
                <a:ea typeface="文道楷体" panose="02010600040101010101" pitchFamily="2" charset="-122"/>
              </a:rPr>
              <a:t>n</a:t>
            </a:r>
            <a:r>
              <a:rPr lang="zh-CN" altLang="en-US" sz="3000" dirty="0">
                <a:solidFill>
                  <a:srgbClr val="0000FF"/>
                </a:solidFill>
                <a:latin typeface="文道楷体" panose="02010600040101010101" pitchFamily="2" charset="-122"/>
                <a:ea typeface="文道楷体" panose="02010600040101010101" pitchFamily="2" charset="-122"/>
              </a:rPr>
              <a:t>作用于行，就可以根据每行在哈希之后的位置来构建签名矩阵。</a:t>
            </a:r>
            <a:endParaRPr lang="en-US" altLang="zh-CN" sz="3000" dirty="0"/>
          </a:p>
          <a:p>
            <a:pPr marL="89154" indent="0">
              <a:buNone/>
            </a:pPr>
            <a:endParaRPr lang="en-US" altLang="zh-CN" sz="3000" dirty="0"/>
          </a:p>
        </p:txBody>
      </p:sp>
    </p:spTree>
    <p:extLst>
      <p:ext uri="{BB962C8B-B14F-4D97-AF65-F5344CB8AC3E}">
        <p14:creationId xmlns:p14="http://schemas.microsoft.com/office/powerpoint/2010/main" val="9994852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56</a:t>
            </a:fld>
            <a:endParaRPr lang="en-US"/>
          </a:p>
        </p:txBody>
      </p:sp>
      <mc:AlternateContent xmlns:mc="http://schemas.openxmlformats.org/markup-compatibility/2006" xmlns:a14="http://schemas.microsoft.com/office/drawing/2010/main">
        <mc:Choice Requires="a14">
          <p:sp>
            <p:nvSpPr>
              <p:cNvPr id="13" name="内容占位符 2"/>
              <p:cNvSpPr>
                <a:spLocks noGrp="1"/>
              </p:cNvSpPr>
              <p:nvPr>
                <p:ph idx="1"/>
              </p:nvPr>
            </p:nvSpPr>
            <p:spPr>
              <a:xfrm>
                <a:off x="285750" y="1655065"/>
                <a:ext cx="8801100" cy="4517135"/>
              </a:xfrm>
            </p:spPr>
            <p:txBody>
              <a:bodyPr>
                <a:normAutofit fontScale="92500" lnSpcReduction="10000"/>
              </a:bodyPr>
              <a:lstStyle/>
              <a:p>
                <a:pPr marL="89154" indent="0">
                  <a:buNone/>
                </a:pPr>
                <a:r>
                  <a:rPr lang="en-US" altLang="zh-CN" sz="3000" dirty="0"/>
                  <a:t>3.3.5  </a:t>
                </a:r>
                <a:r>
                  <a:rPr lang="zh-CN" altLang="en-US" sz="3000" dirty="0"/>
                  <a:t>最小哈希签名的计算 （</a:t>
                </a:r>
                <a:r>
                  <a:rPr lang="zh-CN" altLang="en-US" sz="3000" dirty="0">
                    <a:solidFill>
                      <a:schemeClr val="accent6">
                        <a:lumMod val="75000"/>
                      </a:schemeClr>
                    </a:solidFill>
                  </a:rPr>
                  <a:t>重点内容</a:t>
                </a:r>
                <a:r>
                  <a:rPr lang="zh-CN" altLang="en-US" sz="3000" dirty="0"/>
                  <a:t>）</a:t>
                </a:r>
                <a:endParaRPr lang="en-US" altLang="zh-CN" sz="3000" dirty="0"/>
              </a:p>
              <a:p>
                <a:pPr marL="89154" indent="0">
                  <a:buNone/>
                </a:pPr>
                <a:r>
                  <a:rPr lang="zh-CN" altLang="en-US" sz="3000" b="1" dirty="0">
                    <a:solidFill>
                      <a:srgbClr val="FF0000"/>
                    </a:solidFill>
                    <a:latin typeface="Cambria Math" panose="02040503050406030204" pitchFamily="18" charset="0"/>
                  </a:rPr>
                  <a:t>令</a:t>
                </a:r>
                <a:r>
                  <a:rPr lang="en-US" altLang="zh-CN" sz="3000" b="1" dirty="0">
                    <a:solidFill>
                      <a:srgbClr val="FF0000"/>
                    </a:solidFill>
                    <a:latin typeface="Cambria Math" panose="02040503050406030204" pitchFamily="18" charset="0"/>
                    <a:ea typeface="Cambria Math" panose="02040503050406030204" pitchFamily="18" charset="0"/>
                  </a:rPr>
                  <a:t>SIG</a:t>
                </a:r>
                <a:r>
                  <a:rPr lang="zh-CN" altLang="en-US" sz="3000" b="1" dirty="0">
                    <a:solidFill>
                      <a:srgbClr val="FF0000"/>
                    </a:solidFill>
                    <a:latin typeface="Cambria Math" panose="02040503050406030204" pitchFamily="18" charset="0"/>
                  </a:rPr>
                  <a:t>（</a:t>
                </a:r>
                <a:r>
                  <a:rPr lang="en-US" altLang="zh-CN" sz="3000" b="1" dirty="0" err="1">
                    <a:solidFill>
                      <a:srgbClr val="FF0000"/>
                    </a:solidFill>
                    <a:latin typeface="Cambria Math" panose="02040503050406030204" pitchFamily="18" charset="0"/>
                    <a:ea typeface="Cambria Math" panose="02040503050406030204" pitchFamily="18" charset="0"/>
                  </a:rPr>
                  <a:t>i</a:t>
                </a:r>
                <a:r>
                  <a:rPr lang="zh-CN" altLang="en-US" sz="3000" b="1" dirty="0">
                    <a:solidFill>
                      <a:srgbClr val="FF0000"/>
                    </a:solidFill>
                    <a:latin typeface="Cambria Math" panose="02040503050406030204" pitchFamily="18" charset="0"/>
                  </a:rPr>
                  <a:t>，</a:t>
                </a:r>
                <a:r>
                  <a:rPr lang="en-US" altLang="zh-CN" sz="3000" b="1" dirty="0">
                    <a:solidFill>
                      <a:srgbClr val="FF0000"/>
                    </a:solidFill>
                    <a:latin typeface="Cambria Math" panose="02040503050406030204" pitchFamily="18" charset="0"/>
                    <a:ea typeface="Cambria Math" panose="02040503050406030204" pitchFamily="18" charset="0"/>
                  </a:rPr>
                  <a:t>c</a:t>
                </a:r>
                <a:r>
                  <a:rPr lang="zh-CN" altLang="en-US" sz="3000" b="1" dirty="0">
                    <a:solidFill>
                      <a:srgbClr val="FF0000"/>
                    </a:solidFill>
                    <a:latin typeface="Cambria Math" panose="02040503050406030204" pitchFamily="18" charset="0"/>
                  </a:rPr>
                  <a:t>）为签名矩阵中第</a:t>
                </a:r>
                <a:r>
                  <a:rPr lang="en-US" altLang="zh-CN" sz="3000" b="1" dirty="0" err="1">
                    <a:solidFill>
                      <a:srgbClr val="FF0000"/>
                    </a:solidFill>
                    <a:latin typeface="Cambria Math" panose="02040503050406030204" pitchFamily="18" charset="0"/>
                    <a:ea typeface="Cambria Math" panose="02040503050406030204" pitchFamily="18" charset="0"/>
                  </a:rPr>
                  <a:t>i</a:t>
                </a:r>
                <a:r>
                  <a:rPr lang="zh-CN" altLang="en-US" sz="3000" b="1" dirty="0">
                    <a:solidFill>
                      <a:srgbClr val="FF0000"/>
                    </a:solidFill>
                    <a:latin typeface="Cambria Math" panose="02040503050406030204" pitchFamily="18" charset="0"/>
                  </a:rPr>
                  <a:t>个哈希函数在第</a:t>
                </a:r>
                <a:r>
                  <a:rPr lang="en-US" altLang="zh-CN" sz="3000" b="1" dirty="0">
                    <a:solidFill>
                      <a:srgbClr val="FF0000"/>
                    </a:solidFill>
                    <a:latin typeface="Cambria Math" panose="02040503050406030204" pitchFamily="18" charset="0"/>
                    <a:ea typeface="Cambria Math" panose="02040503050406030204" pitchFamily="18" charset="0"/>
                  </a:rPr>
                  <a:t>c</a:t>
                </a:r>
                <a:r>
                  <a:rPr lang="zh-CN" altLang="en-US" sz="3000" b="1" dirty="0">
                    <a:solidFill>
                      <a:srgbClr val="FF0000"/>
                    </a:solidFill>
                    <a:latin typeface="Cambria Math" panose="02040503050406030204" pitchFamily="18" charset="0"/>
                  </a:rPr>
                  <a:t>列上的元素</a:t>
                </a:r>
                <a:r>
                  <a:rPr lang="zh-CN" altLang="en-US" sz="3000" dirty="0">
                    <a:latin typeface="Cambria Math" panose="02040503050406030204" pitchFamily="18" charset="0"/>
                  </a:rPr>
                  <a:t>。一开始，对于所有的</a:t>
                </a:r>
                <a:r>
                  <a:rPr lang="en-US" altLang="zh-CN" sz="3000" dirty="0" err="1">
                    <a:latin typeface="Cambria Math" panose="02040503050406030204" pitchFamily="18" charset="0"/>
                    <a:ea typeface="Cambria Math" panose="02040503050406030204" pitchFamily="18" charset="0"/>
                  </a:rPr>
                  <a:t>i</a:t>
                </a:r>
                <a:r>
                  <a:rPr lang="zh-CN" altLang="en-US" sz="3000" dirty="0">
                    <a:latin typeface="Cambria Math" panose="02040503050406030204" pitchFamily="18" charset="0"/>
                  </a:rPr>
                  <a:t>和</a:t>
                </a:r>
                <a:r>
                  <a:rPr lang="en-US" altLang="zh-CN" sz="3000" dirty="0">
                    <a:latin typeface="Cambria Math" panose="02040503050406030204" pitchFamily="18" charset="0"/>
                    <a:ea typeface="Cambria Math" panose="02040503050406030204" pitchFamily="18" charset="0"/>
                  </a:rPr>
                  <a:t>c</a:t>
                </a:r>
                <a:r>
                  <a:rPr lang="zh-CN" altLang="en-US" sz="3000" dirty="0">
                    <a:latin typeface="Cambria Math" panose="02040503050406030204" pitchFamily="18" charset="0"/>
                  </a:rPr>
                  <a:t>，将</a:t>
                </a:r>
                <a:r>
                  <a:rPr lang="en-US" altLang="zh-CN" sz="3000" dirty="0">
                    <a:latin typeface="Cambria Math" panose="02040503050406030204" pitchFamily="18" charset="0"/>
                    <a:ea typeface="Cambria Math" panose="02040503050406030204" pitchFamily="18" charset="0"/>
                  </a:rPr>
                  <a:t>SIG</a:t>
                </a:r>
                <a:r>
                  <a:rPr lang="zh-CN" altLang="en-US" sz="3000" dirty="0">
                    <a:latin typeface="Cambria Math" panose="02040503050406030204" pitchFamily="18" charset="0"/>
                  </a:rPr>
                  <a:t>（</a:t>
                </a:r>
                <a:r>
                  <a:rPr lang="en-US" altLang="zh-CN" sz="3000" dirty="0" err="1">
                    <a:latin typeface="Cambria Math" panose="02040503050406030204" pitchFamily="18" charset="0"/>
                    <a:ea typeface="Cambria Math" panose="02040503050406030204" pitchFamily="18" charset="0"/>
                  </a:rPr>
                  <a:t>i</a:t>
                </a:r>
                <a:r>
                  <a:rPr lang="zh-CN" altLang="en-US" sz="3000" dirty="0">
                    <a:latin typeface="Cambria Math" panose="02040503050406030204" pitchFamily="18" charset="0"/>
                  </a:rPr>
                  <a:t>，</a:t>
                </a:r>
                <a:r>
                  <a:rPr lang="en-US" altLang="zh-CN" sz="3000" dirty="0">
                    <a:latin typeface="Cambria Math" panose="02040503050406030204" pitchFamily="18" charset="0"/>
                    <a:ea typeface="Cambria Math" panose="02040503050406030204" pitchFamily="18" charset="0"/>
                  </a:rPr>
                  <a:t>c</a:t>
                </a:r>
                <a:r>
                  <a:rPr lang="zh-CN" altLang="en-US" sz="3000" dirty="0">
                    <a:latin typeface="Cambria Math" panose="02040503050406030204" pitchFamily="18" charset="0"/>
                  </a:rPr>
                  <a:t>）都初始化为∞。然后，对特征矩阵</a:t>
                </a:r>
                <a:r>
                  <a:rPr lang="en-US" altLang="zh-CN" sz="3000" dirty="0">
                    <a:latin typeface="Cambria Math" panose="02040503050406030204" pitchFamily="18" charset="0"/>
                  </a:rPr>
                  <a:t>M</a:t>
                </a:r>
                <a:r>
                  <a:rPr lang="zh-CN" altLang="en-US" sz="3000" dirty="0">
                    <a:latin typeface="Cambria Math" panose="02040503050406030204" pitchFamily="18" charset="0"/>
                  </a:rPr>
                  <a:t>的行</a:t>
                </a:r>
                <a:r>
                  <a:rPr lang="en-US" altLang="zh-CN" sz="3000" dirty="0">
                    <a:latin typeface="Cambria Math" panose="02040503050406030204" pitchFamily="18" charset="0"/>
                  </a:rPr>
                  <a:t>r</a:t>
                </a:r>
                <a:r>
                  <a:rPr lang="zh-CN" altLang="en-US" sz="3000" dirty="0">
                    <a:latin typeface="Cambria Math" panose="02040503050406030204" pitchFamily="18" charset="0"/>
                  </a:rPr>
                  <a:t>进行如下操作</a:t>
                </a:r>
                <a:r>
                  <a:rPr lang="zh-CN" altLang="en-US" sz="3000" dirty="0"/>
                  <a:t>：     </a:t>
                </a:r>
                <a:endParaRPr lang="en-US" altLang="zh-CN" sz="3000" dirty="0"/>
              </a:p>
              <a:p>
                <a:pPr marL="89154" indent="0">
                  <a:buNone/>
                </a:pPr>
                <a:r>
                  <a:rPr lang="zh-CN" altLang="en-US" sz="3000" dirty="0">
                    <a:solidFill>
                      <a:srgbClr val="002060"/>
                    </a:solidFill>
                    <a:latin typeface="Cambria Math" panose="02040503050406030204" pitchFamily="18" charset="0"/>
                  </a:rPr>
                  <a:t>（</a:t>
                </a:r>
                <a:r>
                  <a:rPr lang="en-US" altLang="zh-CN" sz="3000" dirty="0">
                    <a:solidFill>
                      <a:srgbClr val="002060"/>
                    </a:solidFill>
                    <a:latin typeface="Cambria Math" panose="02040503050406030204" pitchFamily="18" charset="0"/>
                    <a:ea typeface="Cambria Math" panose="02040503050406030204" pitchFamily="18" charset="0"/>
                  </a:rPr>
                  <a:t>1</a:t>
                </a:r>
                <a:r>
                  <a:rPr lang="zh-CN" altLang="en-US" sz="3000" dirty="0">
                    <a:solidFill>
                      <a:srgbClr val="002060"/>
                    </a:solidFill>
                    <a:latin typeface="Cambria Math" panose="02040503050406030204" pitchFamily="18" charset="0"/>
                  </a:rPr>
                  <a:t>）计算 </a:t>
                </a:r>
                <a:r>
                  <a:rPr lang="en-US" altLang="zh-CN" sz="3000" dirty="0">
                    <a:solidFill>
                      <a:srgbClr val="002060"/>
                    </a:solidFill>
                    <a:latin typeface="Cambria Math" panose="02040503050406030204" pitchFamily="18" charset="0"/>
                    <a:ea typeface="Cambria Math" panose="02040503050406030204" pitchFamily="18" charset="0"/>
                  </a:rPr>
                  <a:t>h</a:t>
                </a:r>
                <a14:m>
                  <m:oMath xmlns:m="http://schemas.openxmlformats.org/officeDocument/2006/math">
                    <m:r>
                      <a:rPr lang="en-US" altLang="zh-CN" sz="3000" i="1" baseline="-25000" dirty="0">
                        <a:solidFill>
                          <a:srgbClr val="002060"/>
                        </a:solidFill>
                        <a:latin typeface="Cambria Math" panose="02040503050406030204" pitchFamily="18" charset="0"/>
                        <a:ea typeface="Cambria Math" panose="02040503050406030204" pitchFamily="18" charset="0"/>
                      </a:rPr>
                      <m:t>1</m:t>
                    </m:r>
                  </m:oMath>
                </a14:m>
                <a:r>
                  <a:rPr lang="zh-CN" altLang="en-US" sz="3000" dirty="0">
                    <a:solidFill>
                      <a:srgbClr val="002060"/>
                    </a:solidFill>
                    <a:latin typeface="Cambria Math" panose="02040503050406030204" pitchFamily="18" charset="0"/>
                  </a:rPr>
                  <a:t>（</a:t>
                </a:r>
                <a:r>
                  <a:rPr lang="en-US" altLang="zh-CN" sz="3000" dirty="0">
                    <a:solidFill>
                      <a:srgbClr val="002060"/>
                    </a:solidFill>
                    <a:latin typeface="Cambria Math" panose="02040503050406030204" pitchFamily="18" charset="0"/>
                    <a:ea typeface="Cambria Math" panose="02040503050406030204" pitchFamily="18" charset="0"/>
                  </a:rPr>
                  <a:t>r</a:t>
                </a:r>
                <a:r>
                  <a:rPr lang="zh-CN" altLang="en-US" sz="3000" dirty="0">
                    <a:solidFill>
                      <a:srgbClr val="002060"/>
                    </a:solidFill>
                    <a:latin typeface="Cambria Math" panose="02040503050406030204" pitchFamily="18" charset="0"/>
                  </a:rPr>
                  <a:t>），</a:t>
                </a:r>
                <a:r>
                  <a:rPr lang="en-US" altLang="zh-CN" sz="3000" dirty="0">
                    <a:solidFill>
                      <a:srgbClr val="002060"/>
                    </a:solidFill>
                    <a:latin typeface="Cambria Math" panose="02040503050406030204" pitchFamily="18" charset="0"/>
                    <a:ea typeface="Cambria Math" panose="02040503050406030204" pitchFamily="18" charset="0"/>
                  </a:rPr>
                  <a:t>h</a:t>
                </a:r>
                <a:r>
                  <a:rPr lang="en-US" altLang="zh-CN" sz="3000" baseline="-25000" dirty="0">
                    <a:solidFill>
                      <a:srgbClr val="002060"/>
                    </a:solidFill>
                    <a:latin typeface="Cambria Math" panose="02040503050406030204" pitchFamily="18" charset="0"/>
                    <a:ea typeface="Cambria Math" panose="02040503050406030204" pitchFamily="18" charset="0"/>
                  </a:rPr>
                  <a:t>2</a:t>
                </a:r>
                <a:r>
                  <a:rPr lang="zh-CN" altLang="en-US" sz="3000" dirty="0">
                    <a:solidFill>
                      <a:srgbClr val="002060"/>
                    </a:solidFill>
                    <a:latin typeface="Cambria Math" panose="02040503050406030204" pitchFamily="18" charset="0"/>
                  </a:rPr>
                  <a:t>（</a:t>
                </a:r>
                <a:r>
                  <a:rPr lang="en-US" altLang="zh-CN" sz="3000" dirty="0">
                    <a:solidFill>
                      <a:srgbClr val="002060"/>
                    </a:solidFill>
                    <a:latin typeface="Cambria Math" panose="02040503050406030204" pitchFamily="18" charset="0"/>
                    <a:ea typeface="Cambria Math" panose="02040503050406030204" pitchFamily="18" charset="0"/>
                  </a:rPr>
                  <a:t>r</a:t>
                </a:r>
                <a:r>
                  <a:rPr lang="zh-CN" altLang="en-US" sz="3000" dirty="0">
                    <a:solidFill>
                      <a:srgbClr val="002060"/>
                    </a:solidFill>
                    <a:latin typeface="Cambria Math" panose="02040503050406030204" pitchFamily="18" charset="0"/>
                  </a:rPr>
                  <a:t>），</a:t>
                </a:r>
                <a:r>
                  <a:rPr lang="en-US" altLang="zh-CN" sz="3000" dirty="0">
                    <a:solidFill>
                      <a:srgbClr val="002060"/>
                    </a:solidFill>
                    <a:latin typeface="Cambria Math" panose="02040503050406030204" pitchFamily="18" charset="0"/>
                    <a:ea typeface="Cambria Math" panose="02040503050406030204" pitchFamily="18" charset="0"/>
                  </a:rPr>
                  <a:t>......</a:t>
                </a:r>
                <a:r>
                  <a:rPr lang="zh-CN" altLang="en-US" sz="3000" dirty="0">
                    <a:solidFill>
                      <a:srgbClr val="002060"/>
                    </a:solidFill>
                    <a:latin typeface="Cambria Math" panose="02040503050406030204" pitchFamily="18" charset="0"/>
                  </a:rPr>
                  <a:t>，</a:t>
                </a:r>
                <a:r>
                  <a:rPr lang="en-US" altLang="zh-CN" sz="3000" dirty="0" err="1">
                    <a:solidFill>
                      <a:srgbClr val="002060"/>
                    </a:solidFill>
                    <a:latin typeface="Cambria Math" panose="02040503050406030204" pitchFamily="18" charset="0"/>
                    <a:ea typeface="Cambria Math" panose="02040503050406030204" pitchFamily="18" charset="0"/>
                  </a:rPr>
                  <a:t>h</a:t>
                </a:r>
                <a:r>
                  <a:rPr lang="en-US" altLang="zh-CN" sz="3000" baseline="-25000" dirty="0" err="1">
                    <a:solidFill>
                      <a:srgbClr val="002060"/>
                    </a:solidFill>
                    <a:latin typeface="Cambria Math" panose="02040503050406030204" pitchFamily="18" charset="0"/>
                    <a:ea typeface="Cambria Math" panose="02040503050406030204" pitchFamily="18" charset="0"/>
                  </a:rPr>
                  <a:t>n</a:t>
                </a:r>
                <a:r>
                  <a:rPr lang="zh-CN" altLang="en-US" sz="3000" dirty="0">
                    <a:solidFill>
                      <a:srgbClr val="002060"/>
                    </a:solidFill>
                    <a:latin typeface="Cambria Math" panose="02040503050406030204" pitchFamily="18" charset="0"/>
                  </a:rPr>
                  <a:t>（</a:t>
                </a:r>
                <a:r>
                  <a:rPr lang="en-US" altLang="zh-CN" sz="3000" dirty="0">
                    <a:solidFill>
                      <a:srgbClr val="002060"/>
                    </a:solidFill>
                    <a:latin typeface="Cambria Math" panose="02040503050406030204" pitchFamily="18" charset="0"/>
                    <a:ea typeface="Cambria Math" panose="02040503050406030204" pitchFamily="18" charset="0"/>
                  </a:rPr>
                  <a:t>r</a:t>
                </a:r>
                <a:r>
                  <a:rPr lang="zh-CN" altLang="en-US" sz="3000" dirty="0">
                    <a:solidFill>
                      <a:srgbClr val="002060"/>
                    </a:solidFill>
                    <a:latin typeface="Cambria Math" panose="02040503050406030204" pitchFamily="18" charset="0"/>
                  </a:rPr>
                  <a:t>）。      </a:t>
                </a:r>
                <a:endParaRPr lang="en-US" altLang="zh-CN" sz="3000" dirty="0">
                  <a:solidFill>
                    <a:srgbClr val="002060"/>
                  </a:solidFill>
                  <a:latin typeface="Cambria Math" panose="02040503050406030204" pitchFamily="18" charset="0"/>
                  <a:ea typeface="Cambria Math" panose="02040503050406030204" pitchFamily="18" charset="0"/>
                </a:endParaRPr>
              </a:p>
              <a:p>
                <a:pPr marL="89154" indent="0">
                  <a:buNone/>
                </a:pPr>
                <a:r>
                  <a:rPr lang="zh-CN" altLang="en-US" sz="3000" dirty="0">
                    <a:solidFill>
                      <a:srgbClr val="002060"/>
                    </a:solidFill>
                    <a:latin typeface="Cambria Math" panose="02040503050406030204" pitchFamily="18" charset="0"/>
                  </a:rPr>
                  <a:t>（</a:t>
                </a:r>
                <a:r>
                  <a:rPr lang="en-US" altLang="zh-CN" sz="3000" dirty="0">
                    <a:solidFill>
                      <a:srgbClr val="002060"/>
                    </a:solidFill>
                    <a:latin typeface="Cambria Math" panose="02040503050406030204" pitchFamily="18" charset="0"/>
                    <a:ea typeface="Cambria Math" panose="02040503050406030204" pitchFamily="18" charset="0"/>
                  </a:rPr>
                  <a:t>2</a:t>
                </a:r>
                <a:r>
                  <a:rPr lang="zh-CN" altLang="en-US" sz="3000" dirty="0">
                    <a:solidFill>
                      <a:srgbClr val="002060"/>
                    </a:solidFill>
                    <a:latin typeface="Cambria Math" panose="02040503050406030204" pitchFamily="18" charset="0"/>
                  </a:rPr>
                  <a:t>）对每列</a:t>
                </a:r>
                <a:r>
                  <a:rPr lang="en-US" altLang="zh-CN" sz="3000" dirty="0">
                    <a:solidFill>
                      <a:srgbClr val="002060"/>
                    </a:solidFill>
                    <a:latin typeface="Cambria Math" panose="02040503050406030204" pitchFamily="18" charset="0"/>
                    <a:ea typeface="Cambria Math" panose="02040503050406030204" pitchFamily="18" charset="0"/>
                  </a:rPr>
                  <a:t>c</a:t>
                </a:r>
                <a:r>
                  <a:rPr lang="zh-CN" altLang="en-US" sz="3000" dirty="0">
                    <a:solidFill>
                      <a:srgbClr val="002060"/>
                    </a:solidFill>
                    <a:latin typeface="Cambria Math" panose="02040503050406030204" pitchFamily="18" charset="0"/>
                  </a:rPr>
                  <a:t>进行如下操作：</a:t>
                </a:r>
                <a:endParaRPr lang="en-US" altLang="zh-CN" sz="3000" dirty="0">
                  <a:solidFill>
                    <a:srgbClr val="002060"/>
                  </a:solidFill>
                  <a:latin typeface="Cambria Math" panose="02040503050406030204" pitchFamily="18" charset="0"/>
                  <a:ea typeface="Cambria Math" panose="02040503050406030204" pitchFamily="18" charset="0"/>
                </a:endParaRPr>
              </a:p>
              <a:p>
                <a:pPr marL="89154" indent="0">
                  <a:buNone/>
                </a:pPr>
                <a:r>
                  <a:rPr lang="en-US" altLang="zh-CN" sz="3000" dirty="0">
                    <a:solidFill>
                      <a:srgbClr val="008000"/>
                    </a:solidFill>
                    <a:latin typeface="Cambria Math" panose="02040503050406030204" pitchFamily="18" charset="0"/>
                    <a:ea typeface="Cambria Math" panose="02040503050406030204" pitchFamily="18" charset="0"/>
                  </a:rPr>
                  <a:t>      </a:t>
                </a:r>
                <a:r>
                  <a:rPr lang="zh-CN" altLang="en-US" sz="3000" dirty="0">
                    <a:solidFill>
                      <a:srgbClr val="008000"/>
                    </a:solidFill>
                    <a:latin typeface="Cambria Math" panose="02040503050406030204" pitchFamily="18" charset="0"/>
                  </a:rPr>
                  <a:t>（</a:t>
                </a:r>
                <a:r>
                  <a:rPr lang="en-US" altLang="zh-CN" sz="3000" dirty="0">
                    <a:solidFill>
                      <a:srgbClr val="008000"/>
                    </a:solidFill>
                    <a:latin typeface="Cambria Math" panose="02040503050406030204" pitchFamily="18" charset="0"/>
                    <a:ea typeface="Cambria Math" panose="02040503050406030204" pitchFamily="18" charset="0"/>
                  </a:rPr>
                  <a:t>a</a:t>
                </a:r>
                <a:r>
                  <a:rPr lang="zh-CN" altLang="en-US" sz="3000" dirty="0">
                    <a:solidFill>
                      <a:srgbClr val="008000"/>
                    </a:solidFill>
                    <a:latin typeface="Cambria Math" panose="02040503050406030204" pitchFamily="18" charset="0"/>
                  </a:rPr>
                  <a:t>）如果</a:t>
                </a:r>
                <a:r>
                  <a:rPr lang="en-US" altLang="zh-CN" sz="3000" dirty="0">
                    <a:solidFill>
                      <a:srgbClr val="008000"/>
                    </a:solidFill>
                    <a:latin typeface="Cambria Math" panose="02040503050406030204" pitchFamily="18" charset="0"/>
                    <a:ea typeface="Cambria Math" panose="02040503050406030204" pitchFamily="18" charset="0"/>
                  </a:rPr>
                  <a:t>c</a:t>
                </a:r>
                <a:r>
                  <a:rPr lang="zh-CN" altLang="en-US" sz="3000" dirty="0">
                    <a:solidFill>
                      <a:srgbClr val="008000"/>
                    </a:solidFill>
                    <a:latin typeface="Cambria Math" panose="02040503050406030204" pitchFamily="18" charset="0"/>
                  </a:rPr>
                  <a:t>在第</a:t>
                </a:r>
                <a:r>
                  <a:rPr lang="en-US" altLang="zh-CN" sz="3000" dirty="0">
                    <a:solidFill>
                      <a:srgbClr val="008000"/>
                    </a:solidFill>
                    <a:latin typeface="Cambria Math" panose="02040503050406030204" pitchFamily="18" charset="0"/>
                    <a:ea typeface="Cambria Math" panose="02040503050406030204" pitchFamily="18" charset="0"/>
                  </a:rPr>
                  <a:t>r</a:t>
                </a:r>
                <a:r>
                  <a:rPr lang="zh-CN" altLang="en-US" sz="3000" dirty="0">
                    <a:solidFill>
                      <a:srgbClr val="008000"/>
                    </a:solidFill>
                    <a:latin typeface="Cambria Math" panose="02040503050406030204" pitchFamily="18" charset="0"/>
                  </a:rPr>
                  <a:t>行为</a:t>
                </a:r>
                <a:r>
                  <a:rPr lang="en-US" altLang="zh-CN" sz="3000" dirty="0">
                    <a:solidFill>
                      <a:srgbClr val="008000"/>
                    </a:solidFill>
                    <a:latin typeface="Cambria Math" panose="02040503050406030204" pitchFamily="18" charset="0"/>
                    <a:ea typeface="Cambria Math" panose="02040503050406030204" pitchFamily="18" charset="0"/>
                  </a:rPr>
                  <a:t>0</a:t>
                </a:r>
                <a:r>
                  <a:rPr lang="zh-CN" altLang="en-US" sz="3000" dirty="0">
                    <a:solidFill>
                      <a:srgbClr val="008000"/>
                    </a:solidFill>
                    <a:latin typeface="Cambria Math" panose="02040503050406030204" pitchFamily="18" charset="0"/>
                  </a:rPr>
                  <a:t>，则什么也不做；</a:t>
                </a:r>
                <a:endParaRPr lang="en-US" altLang="zh-CN" sz="3000" dirty="0">
                  <a:solidFill>
                    <a:srgbClr val="008000"/>
                  </a:solidFill>
                  <a:latin typeface="Cambria Math" panose="02040503050406030204" pitchFamily="18" charset="0"/>
                  <a:ea typeface="Cambria Math" panose="02040503050406030204" pitchFamily="18" charset="0"/>
                </a:endParaRPr>
              </a:p>
              <a:p>
                <a:pPr marL="89154" indent="0">
                  <a:buNone/>
                </a:pPr>
                <a:r>
                  <a:rPr lang="en-US" altLang="zh-CN" sz="3000" dirty="0">
                    <a:solidFill>
                      <a:srgbClr val="008000"/>
                    </a:solidFill>
                    <a:latin typeface="Cambria Math" panose="02040503050406030204" pitchFamily="18" charset="0"/>
                    <a:ea typeface="Cambria Math" panose="02040503050406030204" pitchFamily="18" charset="0"/>
                  </a:rPr>
                  <a:t>      </a:t>
                </a:r>
                <a:r>
                  <a:rPr lang="zh-CN" altLang="en-US" sz="3000" dirty="0">
                    <a:solidFill>
                      <a:srgbClr val="008000"/>
                    </a:solidFill>
                    <a:latin typeface="Cambria Math" panose="02040503050406030204" pitchFamily="18" charset="0"/>
                  </a:rPr>
                  <a:t>（</a:t>
                </a:r>
                <a:r>
                  <a:rPr lang="en-US" altLang="zh-CN" sz="3000" dirty="0">
                    <a:solidFill>
                      <a:srgbClr val="008000"/>
                    </a:solidFill>
                    <a:latin typeface="Cambria Math" panose="02040503050406030204" pitchFamily="18" charset="0"/>
                    <a:ea typeface="Cambria Math" panose="02040503050406030204" pitchFamily="18" charset="0"/>
                  </a:rPr>
                  <a:t>b</a:t>
                </a:r>
                <a:r>
                  <a:rPr lang="zh-CN" altLang="en-US" sz="3000" dirty="0">
                    <a:solidFill>
                      <a:srgbClr val="008000"/>
                    </a:solidFill>
                    <a:latin typeface="Cambria Math" panose="02040503050406030204" pitchFamily="18" charset="0"/>
                  </a:rPr>
                  <a:t>）否则，如果</a:t>
                </a:r>
                <a:r>
                  <a:rPr lang="en-US" altLang="zh-CN" sz="3000" dirty="0">
                    <a:solidFill>
                      <a:srgbClr val="008000"/>
                    </a:solidFill>
                    <a:latin typeface="Cambria Math" panose="02040503050406030204" pitchFamily="18" charset="0"/>
                    <a:ea typeface="Cambria Math" panose="02040503050406030204" pitchFamily="18" charset="0"/>
                  </a:rPr>
                  <a:t>c</a:t>
                </a:r>
                <a:r>
                  <a:rPr lang="zh-CN" altLang="en-US" sz="3000" dirty="0">
                    <a:solidFill>
                      <a:srgbClr val="008000"/>
                    </a:solidFill>
                    <a:latin typeface="Cambria Math" panose="02040503050406030204" pitchFamily="18" charset="0"/>
                  </a:rPr>
                  <a:t>在第</a:t>
                </a:r>
                <a:r>
                  <a:rPr lang="en-US" altLang="zh-CN" sz="3000" dirty="0">
                    <a:solidFill>
                      <a:srgbClr val="008000"/>
                    </a:solidFill>
                    <a:latin typeface="Cambria Math" panose="02040503050406030204" pitchFamily="18" charset="0"/>
                    <a:ea typeface="Cambria Math" panose="02040503050406030204" pitchFamily="18" charset="0"/>
                  </a:rPr>
                  <a:t>r</a:t>
                </a:r>
                <a:r>
                  <a:rPr lang="zh-CN" altLang="en-US" sz="3000" dirty="0">
                    <a:solidFill>
                      <a:srgbClr val="008000"/>
                    </a:solidFill>
                    <a:latin typeface="Cambria Math" panose="02040503050406030204" pitchFamily="18" charset="0"/>
                  </a:rPr>
                  <a:t>行为</a:t>
                </a:r>
                <a:r>
                  <a:rPr lang="en-US" altLang="zh-CN" sz="3000" dirty="0">
                    <a:solidFill>
                      <a:srgbClr val="008000"/>
                    </a:solidFill>
                    <a:latin typeface="Cambria Math" panose="02040503050406030204" pitchFamily="18" charset="0"/>
                    <a:ea typeface="Cambria Math" panose="02040503050406030204" pitchFamily="18" charset="0"/>
                  </a:rPr>
                  <a:t>1</a:t>
                </a:r>
                <a:r>
                  <a:rPr lang="zh-CN" altLang="en-US" sz="3000" dirty="0">
                    <a:solidFill>
                      <a:srgbClr val="008000"/>
                    </a:solidFill>
                    <a:latin typeface="Cambria Math" panose="02040503050406030204" pitchFamily="18" charset="0"/>
                  </a:rPr>
                  <a:t>，那么对于每个    </a:t>
                </a:r>
                <a:br>
                  <a:rPr lang="en-US" altLang="zh-CN" sz="3000" dirty="0">
                    <a:solidFill>
                      <a:srgbClr val="008000"/>
                    </a:solidFill>
                    <a:latin typeface="Cambria Math" panose="02040503050406030204" pitchFamily="18" charset="0"/>
                    <a:ea typeface="Cambria Math" panose="02040503050406030204" pitchFamily="18" charset="0"/>
                  </a:rPr>
                </a:br>
                <a:r>
                  <a:rPr lang="en-US" altLang="zh-CN" sz="3000" dirty="0">
                    <a:solidFill>
                      <a:srgbClr val="008000"/>
                    </a:solidFill>
                    <a:latin typeface="Cambria Math" panose="02040503050406030204" pitchFamily="18" charset="0"/>
                    <a:ea typeface="Cambria Math" panose="02040503050406030204" pitchFamily="18" charset="0"/>
                  </a:rPr>
                  <a:t>                  </a:t>
                </a:r>
                <a:r>
                  <a:rPr lang="en-US" altLang="zh-CN" sz="3000" dirty="0" err="1">
                    <a:solidFill>
                      <a:srgbClr val="008000"/>
                    </a:solidFill>
                    <a:latin typeface="Cambria Math" panose="02040503050406030204" pitchFamily="18" charset="0"/>
                    <a:ea typeface="Cambria Math" panose="02040503050406030204" pitchFamily="18" charset="0"/>
                  </a:rPr>
                  <a:t>i</a:t>
                </a:r>
                <a:r>
                  <a:rPr lang="en-US" altLang="zh-CN" sz="3000" dirty="0">
                    <a:solidFill>
                      <a:srgbClr val="008000"/>
                    </a:solidFill>
                    <a:latin typeface="Cambria Math" panose="02040503050406030204" pitchFamily="18" charset="0"/>
                    <a:ea typeface="Cambria Math" panose="02040503050406030204" pitchFamily="18" charset="0"/>
                  </a:rPr>
                  <a:t>=1,2</a:t>
                </a:r>
                <a:r>
                  <a:rPr lang="zh-CN" altLang="en-US" sz="3000" dirty="0">
                    <a:solidFill>
                      <a:srgbClr val="008000"/>
                    </a:solidFill>
                    <a:latin typeface="Cambria Math" panose="02040503050406030204" pitchFamily="18" charset="0"/>
                  </a:rPr>
                  <a:t>，</a:t>
                </a:r>
                <a:r>
                  <a:rPr lang="en-US" altLang="zh-CN" sz="3000" dirty="0">
                    <a:solidFill>
                      <a:srgbClr val="008000"/>
                    </a:solidFill>
                    <a:latin typeface="Cambria Math" panose="02040503050406030204" pitchFamily="18" charset="0"/>
                    <a:ea typeface="Cambria Math" panose="02040503050406030204" pitchFamily="18" charset="0"/>
                  </a:rPr>
                  <a:t>....</a:t>
                </a:r>
                <a:r>
                  <a:rPr lang="zh-CN" altLang="en-US" sz="3000" dirty="0">
                    <a:solidFill>
                      <a:srgbClr val="008000"/>
                    </a:solidFill>
                    <a:latin typeface="Cambria Math" panose="02040503050406030204" pitchFamily="18" charset="0"/>
                  </a:rPr>
                  <a:t>，</a:t>
                </a:r>
                <a:r>
                  <a:rPr lang="en-US" altLang="zh-CN" sz="3000" dirty="0">
                    <a:solidFill>
                      <a:srgbClr val="008000"/>
                    </a:solidFill>
                    <a:latin typeface="Cambria Math" panose="02040503050406030204" pitchFamily="18" charset="0"/>
                    <a:ea typeface="Cambria Math" panose="02040503050406030204" pitchFamily="18" charset="0"/>
                  </a:rPr>
                  <a:t>n</a:t>
                </a:r>
                <a:r>
                  <a:rPr lang="zh-CN" altLang="en-US" sz="3000" dirty="0">
                    <a:solidFill>
                      <a:srgbClr val="008000"/>
                    </a:solidFill>
                    <a:latin typeface="Cambria Math" panose="02040503050406030204" pitchFamily="18" charset="0"/>
                  </a:rPr>
                  <a:t>，将</a:t>
                </a:r>
                <a:r>
                  <a:rPr lang="en-US" altLang="zh-CN" sz="3000" dirty="0">
                    <a:solidFill>
                      <a:srgbClr val="008000"/>
                    </a:solidFill>
                    <a:latin typeface="Cambria Math" panose="02040503050406030204" pitchFamily="18" charset="0"/>
                    <a:ea typeface="Cambria Math" panose="02040503050406030204" pitchFamily="18" charset="0"/>
                  </a:rPr>
                  <a:t>SIG</a:t>
                </a:r>
                <a:r>
                  <a:rPr lang="zh-CN" altLang="en-US" sz="3000" dirty="0">
                    <a:solidFill>
                      <a:srgbClr val="008000"/>
                    </a:solidFill>
                    <a:latin typeface="Cambria Math" panose="02040503050406030204" pitchFamily="18" charset="0"/>
                  </a:rPr>
                  <a:t>（</a:t>
                </a:r>
                <a:r>
                  <a:rPr lang="en-US" altLang="zh-CN" sz="3000" dirty="0" err="1">
                    <a:solidFill>
                      <a:srgbClr val="008000"/>
                    </a:solidFill>
                    <a:latin typeface="Cambria Math" panose="02040503050406030204" pitchFamily="18" charset="0"/>
                    <a:ea typeface="Cambria Math" panose="02040503050406030204" pitchFamily="18" charset="0"/>
                  </a:rPr>
                  <a:t>i</a:t>
                </a:r>
                <a:r>
                  <a:rPr lang="zh-CN" altLang="en-US" sz="3000" dirty="0">
                    <a:solidFill>
                      <a:srgbClr val="008000"/>
                    </a:solidFill>
                    <a:latin typeface="Cambria Math" panose="02040503050406030204" pitchFamily="18" charset="0"/>
                  </a:rPr>
                  <a:t>，</a:t>
                </a:r>
                <a:r>
                  <a:rPr lang="en-US" altLang="zh-CN" sz="3000" dirty="0">
                    <a:solidFill>
                      <a:srgbClr val="008000"/>
                    </a:solidFill>
                    <a:latin typeface="Cambria Math" panose="02040503050406030204" pitchFamily="18" charset="0"/>
                    <a:ea typeface="Cambria Math" panose="02040503050406030204" pitchFamily="18" charset="0"/>
                  </a:rPr>
                  <a:t>c</a:t>
                </a:r>
                <a:r>
                  <a:rPr lang="zh-CN" altLang="en-US" sz="3000" dirty="0">
                    <a:solidFill>
                      <a:srgbClr val="008000"/>
                    </a:solidFill>
                    <a:latin typeface="Cambria Math" panose="02040503050406030204" pitchFamily="18" charset="0"/>
                  </a:rPr>
                  <a:t>）置为原来的</a:t>
                </a:r>
                <a:endParaRPr lang="en-US" altLang="zh-CN" sz="3000" dirty="0">
                  <a:solidFill>
                    <a:srgbClr val="008000"/>
                  </a:solidFill>
                  <a:latin typeface="Cambria Math" panose="02040503050406030204" pitchFamily="18" charset="0"/>
                  <a:ea typeface="Cambria Math" panose="02040503050406030204" pitchFamily="18" charset="0"/>
                </a:endParaRPr>
              </a:p>
              <a:p>
                <a:pPr marL="89154" indent="0">
                  <a:buNone/>
                </a:pPr>
                <a:r>
                  <a:rPr lang="en-US" altLang="zh-CN" sz="3000" dirty="0">
                    <a:solidFill>
                      <a:srgbClr val="008000"/>
                    </a:solidFill>
                    <a:latin typeface="Cambria Math" panose="02040503050406030204" pitchFamily="18" charset="0"/>
                    <a:ea typeface="Cambria Math" panose="02040503050406030204" pitchFamily="18" charset="0"/>
                  </a:rPr>
                  <a:t>                SIG</a:t>
                </a:r>
                <a:r>
                  <a:rPr lang="zh-CN" altLang="en-US" sz="3000" dirty="0">
                    <a:solidFill>
                      <a:srgbClr val="008000"/>
                    </a:solidFill>
                    <a:latin typeface="Cambria Math" panose="02040503050406030204" pitchFamily="18" charset="0"/>
                  </a:rPr>
                  <a:t>（</a:t>
                </a:r>
                <a:r>
                  <a:rPr lang="en-US" altLang="zh-CN" sz="3000" dirty="0" err="1">
                    <a:solidFill>
                      <a:srgbClr val="008000"/>
                    </a:solidFill>
                    <a:latin typeface="Cambria Math" panose="02040503050406030204" pitchFamily="18" charset="0"/>
                    <a:ea typeface="Cambria Math" panose="02040503050406030204" pitchFamily="18" charset="0"/>
                  </a:rPr>
                  <a:t>i</a:t>
                </a:r>
                <a:r>
                  <a:rPr lang="zh-CN" altLang="en-US" sz="3000" dirty="0">
                    <a:solidFill>
                      <a:srgbClr val="008000"/>
                    </a:solidFill>
                    <a:latin typeface="Cambria Math" panose="02040503050406030204" pitchFamily="18" charset="0"/>
                  </a:rPr>
                  <a:t>，</a:t>
                </a:r>
                <a:r>
                  <a:rPr lang="en-US" altLang="zh-CN" sz="3000" dirty="0">
                    <a:solidFill>
                      <a:srgbClr val="008000"/>
                    </a:solidFill>
                    <a:latin typeface="Cambria Math" panose="02040503050406030204" pitchFamily="18" charset="0"/>
                    <a:ea typeface="Cambria Math" panose="02040503050406030204" pitchFamily="18" charset="0"/>
                  </a:rPr>
                  <a:t>c</a:t>
                </a:r>
                <a:r>
                  <a:rPr lang="zh-CN" altLang="en-US" sz="3000" dirty="0">
                    <a:solidFill>
                      <a:srgbClr val="008000"/>
                    </a:solidFill>
                    <a:latin typeface="Cambria Math" panose="02040503050406030204" pitchFamily="18" charset="0"/>
                  </a:rPr>
                  <a:t>）和</a:t>
                </a:r>
                <a:r>
                  <a:rPr lang="en-US" altLang="zh-CN" sz="3000" dirty="0">
                    <a:solidFill>
                      <a:srgbClr val="008000"/>
                    </a:solidFill>
                    <a:latin typeface="Cambria Math" panose="02040503050406030204" pitchFamily="18" charset="0"/>
                    <a:ea typeface="Cambria Math" panose="02040503050406030204" pitchFamily="18" charset="0"/>
                  </a:rPr>
                  <a:t>h</a:t>
                </a:r>
                <a:r>
                  <a:rPr lang="en-US" altLang="zh-CN" sz="3000" baseline="-25000" dirty="0">
                    <a:solidFill>
                      <a:srgbClr val="008000"/>
                    </a:solidFill>
                    <a:latin typeface="Cambria Math" panose="02040503050406030204" pitchFamily="18" charset="0"/>
                    <a:ea typeface="Cambria Math" panose="02040503050406030204" pitchFamily="18" charset="0"/>
                  </a:rPr>
                  <a:t>i</a:t>
                </a:r>
                <a:r>
                  <a:rPr lang="zh-CN" altLang="en-US" sz="3000" dirty="0">
                    <a:solidFill>
                      <a:srgbClr val="008000"/>
                    </a:solidFill>
                    <a:latin typeface="Cambria Math" panose="02040503050406030204" pitchFamily="18" charset="0"/>
                  </a:rPr>
                  <a:t>（</a:t>
                </a:r>
                <a:r>
                  <a:rPr lang="en-US" altLang="zh-CN" sz="3000" dirty="0">
                    <a:solidFill>
                      <a:srgbClr val="008000"/>
                    </a:solidFill>
                    <a:latin typeface="Cambria Math" panose="02040503050406030204" pitchFamily="18" charset="0"/>
                    <a:ea typeface="Cambria Math" panose="02040503050406030204" pitchFamily="18" charset="0"/>
                  </a:rPr>
                  <a:t>r</a:t>
                </a:r>
                <a:r>
                  <a:rPr lang="zh-CN" altLang="en-US" sz="3000" dirty="0">
                    <a:solidFill>
                      <a:srgbClr val="008000"/>
                    </a:solidFill>
                    <a:latin typeface="Cambria Math" panose="02040503050406030204" pitchFamily="18" charset="0"/>
                  </a:rPr>
                  <a:t>）之中的较小值。</a:t>
                </a:r>
              </a:p>
            </p:txBody>
          </p:sp>
        </mc:Choice>
        <mc:Fallback xmlns="">
          <p:sp>
            <p:nvSpPr>
              <p:cNvPr id="13" name="内容占位符 2"/>
              <p:cNvSpPr>
                <a:spLocks noGrp="1" noRot="1" noChangeAspect="1" noMove="1" noResize="1" noEditPoints="1" noAdjustHandles="1" noChangeArrowheads="1" noChangeShapeType="1" noTextEdit="1"/>
              </p:cNvSpPr>
              <p:nvPr>
                <p:ph idx="1"/>
              </p:nvPr>
            </p:nvSpPr>
            <p:spPr>
              <a:xfrm>
                <a:off x="285750" y="1655065"/>
                <a:ext cx="8801100" cy="4517135"/>
              </a:xfrm>
              <a:blipFill>
                <a:blip r:embed="rId3"/>
                <a:stretch>
                  <a:fillRect l="-865" t="-2241" r="-720" b="-28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27056828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57</a:t>
            </a:fld>
            <a:endParaRPr lang="en-US"/>
          </a:p>
        </p:txBody>
      </p:sp>
      <p:sp>
        <p:nvSpPr>
          <p:cNvPr id="13" name="内容占位符 2"/>
          <p:cNvSpPr>
            <a:spLocks noGrp="1"/>
          </p:cNvSpPr>
          <p:nvPr>
            <p:ph idx="1"/>
          </p:nvPr>
        </p:nvSpPr>
        <p:spPr>
          <a:xfrm>
            <a:off x="285750" y="1655065"/>
            <a:ext cx="8801100" cy="973835"/>
          </a:xfrm>
        </p:spPr>
        <p:txBody>
          <a:bodyPr>
            <a:normAutofit/>
          </a:bodyPr>
          <a:lstStyle/>
          <a:p>
            <a:pPr marL="89154" indent="0">
              <a:buNone/>
            </a:pPr>
            <a:r>
              <a:rPr lang="en-US" altLang="zh-CN" sz="3000" dirty="0"/>
              <a:t>3.3.5  </a:t>
            </a:r>
            <a:r>
              <a:rPr lang="zh-CN" altLang="en-US" sz="3000" dirty="0"/>
              <a:t>最小哈希签名的计算 （</a:t>
            </a:r>
            <a:r>
              <a:rPr lang="zh-CN" altLang="en-US" sz="3000" dirty="0">
                <a:solidFill>
                  <a:schemeClr val="accent6">
                    <a:lumMod val="75000"/>
                  </a:schemeClr>
                </a:solidFill>
              </a:rPr>
              <a:t>重点内容</a:t>
            </a:r>
            <a:r>
              <a:rPr lang="zh-CN" altLang="en-US" sz="3000" dirty="0"/>
              <a:t>）</a:t>
            </a:r>
            <a:endParaRPr lang="en-US" altLang="zh-CN" sz="3000" dirty="0"/>
          </a:p>
        </p:txBody>
      </p:sp>
      <p:pic>
        <p:nvPicPr>
          <p:cNvPr id="3" name="图片 2"/>
          <p:cNvPicPr>
            <a:picLocks noChangeAspect="1"/>
          </p:cNvPicPr>
          <p:nvPr/>
        </p:nvPicPr>
        <p:blipFill>
          <a:blip r:embed="rId3"/>
          <a:stretch>
            <a:fillRect/>
          </a:stretch>
        </p:blipFill>
        <p:spPr>
          <a:xfrm>
            <a:off x="152400" y="2191702"/>
            <a:ext cx="4972050" cy="1600200"/>
          </a:xfrm>
          <a:prstGeom prst="rect">
            <a:avLst/>
          </a:prstGeom>
        </p:spPr>
      </p:pic>
      <p:pic>
        <p:nvPicPr>
          <p:cNvPr id="4" name="图片 3"/>
          <p:cNvPicPr>
            <a:picLocks noChangeAspect="1"/>
          </p:cNvPicPr>
          <p:nvPr/>
        </p:nvPicPr>
        <p:blipFill>
          <a:blip r:embed="rId4"/>
          <a:stretch>
            <a:fillRect/>
          </a:stretch>
        </p:blipFill>
        <p:spPr>
          <a:xfrm>
            <a:off x="545841" y="3791902"/>
            <a:ext cx="1700213" cy="757238"/>
          </a:xfrm>
          <a:prstGeom prst="rect">
            <a:avLst/>
          </a:prstGeom>
        </p:spPr>
      </p:pic>
      <p:pic>
        <p:nvPicPr>
          <p:cNvPr id="6" name="图片 5"/>
          <p:cNvPicPr>
            <a:picLocks noChangeAspect="1"/>
          </p:cNvPicPr>
          <p:nvPr/>
        </p:nvPicPr>
        <p:blipFill>
          <a:blip r:embed="rId5"/>
          <a:stretch>
            <a:fillRect/>
          </a:stretch>
        </p:blipFill>
        <p:spPr>
          <a:xfrm>
            <a:off x="2966009" y="3734752"/>
            <a:ext cx="1728788" cy="871538"/>
          </a:xfrm>
          <a:prstGeom prst="rect">
            <a:avLst/>
          </a:prstGeom>
        </p:spPr>
      </p:pic>
      <mc:AlternateContent xmlns:mc="http://schemas.openxmlformats.org/markup-compatibility/2006" xmlns:a14="http://schemas.microsoft.com/office/drawing/2010/main">
        <mc:Choice Requires="a14">
          <p:sp>
            <p:nvSpPr>
              <p:cNvPr id="7" name="矩形 6"/>
              <p:cNvSpPr/>
              <p:nvPr/>
            </p:nvSpPr>
            <p:spPr>
              <a:xfrm>
                <a:off x="4876800" y="2438400"/>
                <a:ext cx="3657600" cy="2862322"/>
              </a:xfrm>
              <a:prstGeom prst="rect">
                <a:avLst/>
              </a:prstGeom>
            </p:spPr>
            <p:txBody>
              <a:bodyPr wrap="square">
                <a:spAutoFit/>
              </a:bodyPr>
              <a:lstStyle/>
              <a:p>
                <a:pPr marL="89154" indent="0">
                  <a:buNone/>
                </a:pPr>
                <a:r>
                  <a:rPr lang="zh-CN" altLang="en-US" dirty="0">
                    <a:latin typeface="Cambria Math" panose="02040503050406030204" pitchFamily="18" charset="0"/>
                  </a:rPr>
                  <a:t>对行</a:t>
                </a:r>
                <a:r>
                  <a:rPr lang="en-US" altLang="zh-CN" dirty="0">
                    <a:latin typeface="Cambria Math" panose="02040503050406030204" pitchFamily="18" charset="0"/>
                  </a:rPr>
                  <a:t>r</a:t>
                </a:r>
                <a:r>
                  <a:rPr lang="zh-CN" altLang="en-US" dirty="0">
                    <a:latin typeface="Cambria Math" panose="02040503050406030204" pitchFamily="18" charset="0"/>
                  </a:rPr>
                  <a:t>进行如下操作</a:t>
                </a:r>
                <a:r>
                  <a:rPr lang="zh-CN" altLang="en-US" dirty="0"/>
                  <a:t>：     </a:t>
                </a:r>
                <a:endParaRPr lang="en-US" altLang="zh-CN" dirty="0"/>
              </a:p>
              <a:p>
                <a:pPr marL="89154" indent="0">
                  <a:buNone/>
                </a:pPr>
                <a:r>
                  <a:rPr lang="zh-CN" altLang="en-US" dirty="0">
                    <a:solidFill>
                      <a:srgbClr val="002060"/>
                    </a:solidFill>
                    <a:latin typeface="Cambria Math" panose="02040503050406030204" pitchFamily="18" charset="0"/>
                  </a:rPr>
                  <a:t>（</a:t>
                </a:r>
                <a:r>
                  <a:rPr lang="en-US" altLang="zh-CN" dirty="0">
                    <a:solidFill>
                      <a:srgbClr val="002060"/>
                    </a:solidFill>
                    <a:latin typeface="Cambria Math" panose="02040503050406030204" pitchFamily="18" charset="0"/>
                    <a:ea typeface="Cambria Math" panose="02040503050406030204" pitchFamily="18" charset="0"/>
                  </a:rPr>
                  <a:t>1</a:t>
                </a:r>
                <a:r>
                  <a:rPr lang="zh-CN" altLang="en-US" dirty="0">
                    <a:solidFill>
                      <a:srgbClr val="002060"/>
                    </a:solidFill>
                    <a:latin typeface="Cambria Math" panose="02040503050406030204" pitchFamily="18" charset="0"/>
                  </a:rPr>
                  <a:t>）计算 </a:t>
                </a:r>
                <a:r>
                  <a:rPr lang="en-US" altLang="zh-CN" dirty="0">
                    <a:solidFill>
                      <a:srgbClr val="002060"/>
                    </a:solidFill>
                    <a:latin typeface="Cambria Math" panose="02040503050406030204" pitchFamily="18" charset="0"/>
                    <a:ea typeface="Cambria Math" panose="02040503050406030204" pitchFamily="18" charset="0"/>
                  </a:rPr>
                  <a:t>h</a:t>
                </a:r>
                <a14:m>
                  <m:oMath xmlns:m="http://schemas.openxmlformats.org/officeDocument/2006/math">
                    <m:r>
                      <a:rPr lang="en-US" altLang="zh-CN" i="1" baseline="-25000" dirty="0">
                        <a:solidFill>
                          <a:srgbClr val="002060"/>
                        </a:solidFill>
                        <a:latin typeface="Cambria Math" panose="02040503050406030204" pitchFamily="18" charset="0"/>
                        <a:ea typeface="Cambria Math" panose="02040503050406030204" pitchFamily="18" charset="0"/>
                      </a:rPr>
                      <m:t>1</m:t>
                    </m:r>
                  </m:oMath>
                </a14:m>
                <a:r>
                  <a:rPr lang="zh-CN" altLang="en-US" dirty="0">
                    <a:solidFill>
                      <a:srgbClr val="002060"/>
                    </a:solidFill>
                    <a:latin typeface="Cambria Math" panose="02040503050406030204" pitchFamily="18" charset="0"/>
                  </a:rPr>
                  <a:t>（</a:t>
                </a:r>
                <a:r>
                  <a:rPr lang="en-US" altLang="zh-CN" dirty="0">
                    <a:solidFill>
                      <a:srgbClr val="002060"/>
                    </a:solidFill>
                    <a:latin typeface="Cambria Math" panose="02040503050406030204" pitchFamily="18" charset="0"/>
                    <a:ea typeface="Cambria Math" panose="02040503050406030204" pitchFamily="18" charset="0"/>
                  </a:rPr>
                  <a:t>r</a:t>
                </a:r>
                <a:r>
                  <a:rPr lang="zh-CN" altLang="en-US" dirty="0">
                    <a:solidFill>
                      <a:srgbClr val="002060"/>
                    </a:solidFill>
                    <a:latin typeface="Cambria Math" panose="02040503050406030204" pitchFamily="18" charset="0"/>
                  </a:rPr>
                  <a:t>），</a:t>
                </a:r>
                <a:r>
                  <a:rPr lang="en-US" altLang="zh-CN" dirty="0">
                    <a:solidFill>
                      <a:srgbClr val="002060"/>
                    </a:solidFill>
                    <a:latin typeface="Cambria Math" panose="02040503050406030204" pitchFamily="18" charset="0"/>
                    <a:ea typeface="Cambria Math" panose="02040503050406030204" pitchFamily="18" charset="0"/>
                  </a:rPr>
                  <a:t>h</a:t>
                </a:r>
                <a:r>
                  <a:rPr lang="en-US" altLang="zh-CN" baseline="-25000" dirty="0">
                    <a:solidFill>
                      <a:srgbClr val="002060"/>
                    </a:solidFill>
                    <a:latin typeface="Cambria Math" panose="02040503050406030204" pitchFamily="18" charset="0"/>
                    <a:ea typeface="Cambria Math" panose="02040503050406030204" pitchFamily="18" charset="0"/>
                  </a:rPr>
                  <a:t>2</a:t>
                </a:r>
                <a:r>
                  <a:rPr lang="zh-CN" altLang="en-US" dirty="0">
                    <a:solidFill>
                      <a:srgbClr val="002060"/>
                    </a:solidFill>
                    <a:latin typeface="Cambria Math" panose="02040503050406030204" pitchFamily="18" charset="0"/>
                  </a:rPr>
                  <a:t>（</a:t>
                </a:r>
                <a:r>
                  <a:rPr lang="en-US" altLang="zh-CN" dirty="0">
                    <a:solidFill>
                      <a:srgbClr val="002060"/>
                    </a:solidFill>
                    <a:latin typeface="Cambria Math" panose="02040503050406030204" pitchFamily="18" charset="0"/>
                    <a:ea typeface="Cambria Math" panose="02040503050406030204" pitchFamily="18" charset="0"/>
                  </a:rPr>
                  <a:t>r</a:t>
                </a:r>
                <a:r>
                  <a:rPr lang="zh-CN" altLang="en-US" dirty="0">
                    <a:solidFill>
                      <a:srgbClr val="002060"/>
                    </a:solidFill>
                    <a:latin typeface="Cambria Math" panose="02040503050406030204" pitchFamily="18" charset="0"/>
                  </a:rPr>
                  <a:t>），</a:t>
                </a:r>
                <a:r>
                  <a:rPr lang="en-US" altLang="zh-CN" dirty="0">
                    <a:solidFill>
                      <a:srgbClr val="002060"/>
                    </a:solidFill>
                    <a:latin typeface="Cambria Math" panose="02040503050406030204" pitchFamily="18" charset="0"/>
                    <a:ea typeface="Cambria Math" panose="02040503050406030204" pitchFamily="18" charset="0"/>
                  </a:rPr>
                  <a:t>......</a:t>
                </a:r>
                <a:r>
                  <a:rPr lang="zh-CN" altLang="en-US" dirty="0">
                    <a:solidFill>
                      <a:srgbClr val="002060"/>
                    </a:solidFill>
                    <a:latin typeface="Cambria Math" panose="02040503050406030204" pitchFamily="18" charset="0"/>
                  </a:rPr>
                  <a:t>，</a:t>
                </a:r>
                <a:r>
                  <a:rPr lang="en-US" altLang="zh-CN" dirty="0" err="1">
                    <a:solidFill>
                      <a:srgbClr val="002060"/>
                    </a:solidFill>
                    <a:latin typeface="Cambria Math" panose="02040503050406030204" pitchFamily="18" charset="0"/>
                    <a:ea typeface="Cambria Math" panose="02040503050406030204" pitchFamily="18" charset="0"/>
                  </a:rPr>
                  <a:t>h</a:t>
                </a:r>
                <a:r>
                  <a:rPr lang="en-US" altLang="zh-CN" baseline="-25000" dirty="0" err="1">
                    <a:solidFill>
                      <a:srgbClr val="002060"/>
                    </a:solidFill>
                    <a:latin typeface="Cambria Math" panose="02040503050406030204" pitchFamily="18" charset="0"/>
                    <a:ea typeface="Cambria Math" panose="02040503050406030204" pitchFamily="18" charset="0"/>
                  </a:rPr>
                  <a:t>n</a:t>
                </a:r>
                <a:r>
                  <a:rPr lang="zh-CN" altLang="en-US" dirty="0">
                    <a:solidFill>
                      <a:srgbClr val="002060"/>
                    </a:solidFill>
                    <a:latin typeface="Cambria Math" panose="02040503050406030204" pitchFamily="18" charset="0"/>
                  </a:rPr>
                  <a:t>（</a:t>
                </a:r>
                <a:r>
                  <a:rPr lang="en-US" altLang="zh-CN" dirty="0">
                    <a:solidFill>
                      <a:srgbClr val="002060"/>
                    </a:solidFill>
                    <a:latin typeface="Cambria Math" panose="02040503050406030204" pitchFamily="18" charset="0"/>
                    <a:ea typeface="Cambria Math" panose="02040503050406030204" pitchFamily="18" charset="0"/>
                  </a:rPr>
                  <a:t>r</a:t>
                </a:r>
                <a:r>
                  <a:rPr lang="zh-CN" altLang="en-US" dirty="0">
                    <a:solidFill>
                      <a:srgbClr val="002060"/>
                    </a:solidFill>
                    <a:latin typeface="Cambria Math" panose="02040503050406030204" pitchFamily="18" charset="0"/>
                  </a:rPr>
                  <a:t>）。      </a:t>
                </a:r>
                <a:endParaRPr lang="en-US" altLang="zh-CN" dirty="0">
                  <a:solidFill>
                    <a:srgbClr val="002060"/>
                  </a:solidFill>
                  <a:latin typeface="Cambria Math" panose="02040503050406030204" pitchFamily="18" charset="0"/>
                  <a:ea typeface="Cambria Math" panose="02040503050406030204" pitchFamily="18" charset="0"/>
                </a:endParaRPr>
              </a:p>
              <a:p>
                <a:pPr marL="89154" indent="0">
                  <a:buNone/>
                </a:pPr>
                <a:r>
                  <a:rPr lang="zh-CN" altLang="en-US" dirty="0">
                    <a:solidFill>
                      <a:srgbClr val="002060"/>
                    </a:solidFill>
                    <a:latin typeface="Cambria Math" panose="02040503050406030204" pitchFamily="18" charset="0"/>
                  </a:rPr>
                  <a:t>（</a:t>
                </a:r>
                <a:r>
                  <a:rPr lang="en-US" altLang="zh-CN" dirty="0">
                    <a:solidFill>
                      <a:srgbClr val="002060"/>
                    </a:solidFill>
                    <a:latin typeface="Cambria Math" panose="02040503050406030204" pitchFamily="18" charset="0"/>
                    <a:ea typeface="Cambria Math" panose="02040503050406030204" pitchFamily="18" charset="0"/>
                  </a:rPr>
                  <a:t>2</a:t>
                </a:r>
                <a:r>
                  <a:rPr lang="zh-CN" altLang="en-US" dirty="0">
                    <a:solidFill>
                      <a:srgbClr val="002060"/>
                    </a:solidFill>
                    <a:latin typeface="Cambria Math" panose="02040503050406030204" pitchFamily="18" charset="0"/>
                  </a:rPr>
                  <a:t>）对每列</a:t>
                </a:r>
                <a:r>
                  <a:rPr lang="en-US" altLang="zh-CN" dirty="0">
                    <a:solidFill>
                      <a:srgbClr val="002060"/>
                    </a:solidFill>
                    <a:latin typeface="Cambria Math" panose="02040503050406030204" pitchFamily="18" charset="0"/>
                    <a:ea typeface="Cambria Math" panose="02040503050406030204" pitchFamily="18" charset="0"/>
                  </a:rPr>
                  <a:t>c</a:t>
                </a:r>
                <a:r>
                  <a:rPr lang="zh-CN" altLang="en-US" dirty="0">
                    <a:solidFill>
                      <a:srgbClr val="002060"/>
                    </a:solidFill>
                    <a:latin typeface="Cambria Math" panose="02040503050406030204" pitchFamily="18" charset="0"/>
                  </a:rPr>
                  <a:t>进行如下操作：</a:t>
                </a:r>
                <a:endParaRPr lang="en-US" altLang="zh-CN" dirty="0">
                  <a:solidFill>
                    <a:srgbClr val="002060"/>
                  </a:solidFill>
                  <a:latin typeface="Cambria Math" panose="02040503050406030204" pitchFamily="18" charset="0"/>
                  <a:ea typeface="Cambria Math" panose="02040503050406030204" pitchFamily="18" charset="0"/>
                </a:endParaRPr>
              </a:p>
              <a:p>
                <a:pPr marL="89154" indent="0">
                  <a:buNone/>
                </a:pPr>
                <a:r>
                  <a:rPr lang="en-US" altLang="zh-CN" dirty="0">
                    <a:solidFill>
                      <a:srgbClr val="008000"/>
                    </a:solidFill>
                    <a:latin typeface="Cambria Math" panose="02040503050406030204" pitchFamily="18" charset="0"/>
                    <a:ea typeface="Cambria Math" panose="02040503050406030204" pitchFamily="18" charset="0"/>
                  </a:rPr>
                  <a:t>      </a:t>
                </a:r>
                <a:r>
                  <a:rPr lang="zh-CN" altLang="en-US" dirty="0">
                    <a:solidFill>
                      <a:srgbClr val="008000"/>
                    </a:solidFill>
                    <a:latin typeface="Cambria Math" panose="02040503050406030204" pitchFamily="18" charset="0"/>
                  </a:rPr>
                  <a:t>（</a:t>
                </a:r>
                <a:r>
                  <a:rPr lang="en-US" altLang="zh-CN" dirty="0">
                    <a:solidFill>
                      <a:srgbClr val="008000"/>
                    </a:solidFill>
                    <a:latin typeface="Cambria Math" panose="02040503050406030204" pitchFamily="18" charset="0"/>
                    <a:ea typeface="Cambria Math" panose="02040503050406030204" pitchFamily="18" charset="0"/>
                  </a:rPr>
                  <a:t>a</a:t>
                </a:r>
                <a:r>
                  <a:rPr lang="zh-CN" altLang="en-US" dirty="0">
                    <a:solidFill>
                      <a:srgbClr val="008000"/>
                    </a:solidFill>
                    <a:latin typeface="Cambria Math" panose="02040503050406030204" pitchFamily="18" charset="0"/>
                  </a:rPr>
                  <a:t>）如果</a:t>
                </a:r>
                <a:r>
                  <a:rPr lang="en-US" altLang="zh-CN" dirty="0">
                    <a:solidFill>
                      <a:srgbClr val="008000"/>
                    </a:solidFill>
                    <a:latin typeface="Cambria Math" panose="02040503050406030204" pitchFamily="18" charset="0"/>
                    <a:ea typeface="Cambria Math" panose="02040503050406030204" pitchFamily="18" charset="0"/>
                  </a:rPr>
                  <a:t>c</a:t>
                </a:r>
                <a:r>
                  <a:rPr lang="zh-CN" altLang="en-US" dirty="0">
                    <a:solidFill>
                      <a:srgbClr val="008000"/>
                    </a:solidFill>
                    <a:latin typeface="Cambria Math" panose="02040503050406030204" pitchFamily="18" charset="0"/>
                  </a:rPr>
                  <a:t>在第</a:t>
                </a:r>
                <a:r>
                  <a:rPr lang="en-US" altLang="zh-CN" dirty="0">
                    <a:solidFill>
                      <a:srgbClr val="008000"/>
                    </a:solidFill>
                    <a:latin typeface="Cambria Math" panose="02040503050406030204" pitchFamily="18" charset="0"/>
                    <a:ea typeface="Cambria Math" panose="02040503050406030204" pitchFamily="18" charset="0"/>
                  </a:rPr>
                  <a:t>r</a:t>
                </a:r>
                <a:r>
                  <a:rPr lang="zh-CN" altLang="en-US" dirty="0">
                    <a:solidFill>
                      <a:srgbClr val="008000"/>
                    </a:solidFill>
                    <a:latin typeface="Cambria Math" panose="02040503050406030204" pitchFamily="18" charset="0"/>
                  </a:rPr>
                  <a:t>行为</a:t>
                </a:r>
                <a:r>
                  <a:rPr lang="en-US" altLang="zh-CN" dirty="0">
                    <a:solidFill>
                      <a:srgbClr val="008000"/>
                    </a:solidFill>
                    <a:latin typeface="Cambria Math" panose="02040503050406030204" pitchFamily="18" charset="0"/>
                    <a:ea typeface="Cambria Math" panose="02040503050406030204" pitchFamily="18" charset="0"/>
                  </a:rPr>
                  <a:t>0</a:t>
                </a:r>
                <a:r>
                  <a:rPr lang="zh-CN" altLang="en-US" dirty="0">
                    <a:solidFill>
                      <a:srgbClr val="008000"/>
                    </a:solidFill>
                    <a:latin typeface="Cambria Math" panose="02040503050406030204" pitchFamily="18" charset="0"/>
                  </a:rPr>
                  <a:t>，则什么也不做；</a:t>
                </a:r>
                <a:endParaRPr lang="en-US" altLang="zh-CN" dirty="0">
                  <a:solidFill>
                    <a:srgbClr val="008000"/>
                  </a:solidFill>
                  <a:latin typeface="Cambria Math" panose="02040503050406030204" pitchFamily="18" charset="0"/>
                  <a:ea typeface="Cambria Math" panose="02040503050406030204" pitchFamily="18" charset="0"/>
                </a:endParaRPr>
              </a:p>
              <a:p>
                <a:pPr marL="89154" indent="0">
                  <a:buNone/>
                </a:pPr>
                <a:r>
                  <a:rPr lang="en-US" altLang="zh-CN" dirty="0">
                    <a:solidFill>
                      <a:srgbClr val="008000"/>
                    </a:solidFill>
                    <a:latin typeface="Cambria Math" panose="02040503050406030204" pitchFamily="18" charset="0"/>
                    <a:ea typeface="Cambria Math" panose="02040503050406030204" pitchFamily="18" charset="0"/>
                  </a:rPr>
                  <a:t>      </a:t>
                </a:r>
                <a:r>
                  <a:rPr lang="zh-CN" altLang="en-US" dirty="0">
                    <a:solidFill>
                      <a:srgbClr val="008000"/>
                    </a:solidFill>
                    <a:latin typeface="Cambria Math" panose="02040503050406030204" pitchFamily="18" charset="0"/>
                  </a:rPr>
                  <a:t>（</a:t>
                </a:r>
                <a:r>
                  <a:rPr lang="en-US" altLang="zh-CN" dirty="0">
                    <a:solidFill>
                      <a:srgbClr val="008000"/>
                    </a:solidFill>
                    <a:latin typeface="Cambria Math" panose="02040503050406030204" pitchFamily="18" charset="0"/>
                    <a:ea typeface="Cambria Math" panose="02040503050406030204" pitchFamily="18" charset="0"/>
                  </a:rPr>
                  <a:t>b</a:t>
                </a:r>
                <a:r>
                  <a:rPr lang="zh-CN" altLang="en-US" dirty="0">
                    <a:solidFill>
                      <a:srgbClr val="008000"/>
                    </a:solidFill>
                    <a:latin typeface="Cambria Math" panose="02040503050406030204" pitchFamily="18" charset="0"/>
                  </a:rPr>
                  <a:t>）否则，如果</a:t>
                </a:r>
                <a:r>
                  <a:rPr lang="en-US" altLang="zh-CN" dirty="0">
                    <a:solidFill>
                      <a:srgbClr val="008000"/>
                    </a:solidFill>
                    <a:latin typeface="Cambria Math" panose="02040503050406030204" pitchFamily="18" charset="0"/>
                    <a:ea typeface="Cambria Math" panose="02040503050406030204" pitchFamily="18" charset="0"/>
                  </a:rPr>
                  <a:t>c</a:t>
                </a:r>
                <a:r>
                  <a:rPr lang="zh-CN" altLang="en-US" dirty="0">
                    <a:solidFill>
                      <a:srgbClr val="008000"/>
                    </a:solidFill>
                    <a:latin typeface="Cambria Math" panose="02040503050406030204" pitchFamily="18" charset="0"/>
                  </a:rPr>
                  <a:t>在第</a:t>
                </a:r>
                <a:r>
                  <a:rPr lang="en-US" altLang="zh-CN" dirty="0">
                    <a:solidFill>
                      <a:srgbClr val="008000"/>
                    </a:solidFill>
                    <a:latin typeface="Cambria Math" panose="02040503050406030204" pitchFamily="18" charset="0"/>
                    <a:ea typeface="Cambria Math" panose="02040503050406030204" pitchFamily="18" charset="0"/>
                  </a:rPr>
                  <a:t>r</a:t>
                </a:r>
                <a:r>
                  <a:rPr lang="zh-CN" altLang="en-US" dirty="0">
                    <a:solidFill>
                      <a:srgbClr val="008000"/>
                    </a:solidFill>
                    <a:latin typeface="Cambria Math" panose="02040503050406030204" pitchFamily="18" charset="0"/>
                  </a:rPr>
                  <a:t>行为</a:t>
                </a:r>
                <a:r>
                  <a:rPr lang="en-US" altLang="zh-CN" dirty="0">
                    <a:solidFill>
                      <a:srgbClr val="008000"/>
                    </a:solidFill>
                    <a:latin typeface="Cambria Math" panose="02040503050406030204" pitchFamily="18" charset="0"/>
                    <a:ea typeface="Cambria Math" panose="02040503050406030204" pitchFamily="18" charset="0"/>
                  </a:rPr>
                  <a:t>1</a:t>
                </a:r>
                <a:r>
                  <a:rPr lang="zh-CN" altLang="en-US" dirty="0">
                    <a:solidFill>
                      <a:srgbClr val="008000"/>
                    </a:solidFill>
                    <a:latin typeface="Cambria Math" panose="02040503050406030204" pitchFamily="18" charset="0"/>
                  </a:rPr>
                  <a:t>，那么对于每个</a:t>
                </a:r>
                <a:r>
                  <a:rPr lang="en-US" altLang="zh-CN" dirty="0">
                    <a:solidFill>
                      <a:srgbClr val="008000"/>
                    </a:solidFill>
                    <a:latin typeface="Cambria Math" panose="02040503050406030204" pitchFamily="18" charset="0"/>
                    <a:ea typeface="Cambria Math" panose="02040503050406030204" pitchFamily="18" charset="0"/>
                  </a:rPr>
                  <a:t> </a:t>
                </a:r>
                <a:r>
                  <a:rPr lang="en-US" altLang="zh-CN" dirty="0" err="1">
                    <a:solidFill>
                      <a:srgbClr val="008000"/>
                    </a:solidFill>
                    <a:latin typeface="Cambria Math" panose="02040503050406030204" pitchFamily="18" charset="0"/>
                    <a:ea typeface="Cambria Math" panose="02040503050406030204" pitchFamily="18" charset="0"/>
                  </a:rPr>
                  <a:t>i</a:t>
                </a:r>
                <a:r>
                  <a:rPr lang="en-US" altLang="zh-CN" dirty="0">
                    <a:solidFill>
                      <a:srgbClr val="008000"/>
                    </a:solidFill>
                    <a:latin typeface="Cambria Math" panose="02040503050406030204" pitchFamily="18" charset="0"/>
                    <a:ea typeface="Cambria Math" panose="02040503050406030204" pitchFamily="18" charset="0"/>
                  </a:rPr>
                  <a:t>=1,2</a:t>
                </a:r>
                <a:r>
                  <a:rPr lang="zh-CN" altLang="en-US" dirty="0">
                    <a:solidFill>
                      <a:srgbClr val="008000"/>
                    </a:solidFill>
                    <a:latin typeface="Cambria Math" panose="02040503050406030204" pitchFamily="18" charset="0"/>
                  </a:rPr>
                  <a:t>，</a:t>
                </a:r>
                <a:r>
                  <a:rPr lang="en-US" altLang="zh-CN" dirty="0">
                    <a:solidFill>
                      <a:srgbClr val="008000"/>
                    </a:solidFill>
                    <a:latin typeface="Cambria Math" panose="02040503050406030204" pitchFamily="18" charset="0"/>
                    <a:ea typeface="Cambria Math" panose="02040503050406030204" pitchFamily="18" charset="0"/>
                  </a:rPr>
                  <a:t>....</a:t>
                </a:r>
                <a:r>
                  <a:rPr lang="zh-CN" altLang="en-US" dirty="0">
                    <a:solidFill>
                      <a:srgbClr val="008000"/>
                    </a:solidFill>
                    <a:latin typeface="Cambria Math" panose="02040503050406030204" pitchFamily="18" charset="0"/>
                  </a:rPr>
                  <a:t>，</a:t>
                </a:r>
                <a:r>
                  <a:rPr lang="en-US" altLang="zh-CN" dirty="0">
                    <a:solidFill>
                      <a:srgbClr val="008000"/>
                    </a:solidFill>
                    <a:latin typeface="Cambria Math" panose="02040503050406030204" pitchFamily="18" charset="0"/>
                    <a:ea typeface="Cambria Math" panose="02040503050406030204" pitchFamily="18" charset="0"/>
                  </a:rPr>
                  <a:t>n</a:t>
                </a:r>
                <a:r>
                  <a:rPr lang="zh-CN" altLang="en-US" dirty="0">
                    <a:solidFill>
                      <a:srgbClr val="008000"/>
                    </a:solidFill>
                    <a:latin typeface="Cambria Math" panose="02040503050406030204" pitchFamily="18" charset="0"/>
                  </a:rPr>
                  <a:t>，将</a:t>
                </a:r>
                <a:r>
                  <a:rPr lang="en-US" altLang="zh-CN" dirty="0">
                    <a:solidFill>
                      <a:srgbClr val="008000"/>
                    </a:solidFill>
                    <a:latin typeface="Cambria Math" panose="02040503050406030204" pitchFamily="18" charset="0"/>
                    <a:ea typeface="Cambria Math" panose="02040503050406030204" pitchFamily="18" charset="0"/>
                  </a:rPr>
                  <a:t>SIG</a:t>
                </a:r>
                <a:r>
                  <a:rPr lang="zh-CN" altLang="en-US" dirty="0">
                    <a:solidFill>
                      <a:srgbClr val="008000"/>
                    </a:solidFill>
                    <a:latin typeface="Cambria Math" panose="02040503050406030204" pitchFamily="18" charset="0"/>
                  </a:rPr>
                  <a:t>（</a:t>
                </a:r>
                <a:r>
                  <a:rPr lang="en-US" altLang="zh-CN" dirty="0" err="1">
                    <a:solidFill>
                      <a:srgbClr val="008000"/>
                    </a:solidFill>
                    <a:latin typeface="Cambria Math" panose="02040503050406030204" pitchFamily="18" charset="0"/>
                    <a:ea typeface="Cambria Math" panose="02040503050406030204" pitchFamily="18" charset="0"/>
                  </a:rPr>
                  <a:t>i</a:t>
                </a:r>
                <a:r>
                  <a:rPr lang="zh-CN" altLang="en-US" dirty="0">
                    <a:solidFill>
                      <a:srgbClr val="008000"/>
                    </a:solidFill>
                    <a:latin typeface="Cambria Math" panose="02040503050406030204" pitchFamily="18" charset="0"/>
                  </a:rPr>
                  <a:t>，</a:t>
                </a:r>
                <a:r>
                  <a:rPr lang="en-US" altLang="zh-CN" dirty="0">
                    <a:solidFill>
                      <a:srgbClr val="008000"/>
                    </a:solidFill>
                    <a:latin typeface="Cambria Math" panose="02040503050406030204" pitchFamily="18" charset="0"/>
                    <a:ea typeface="Cambria Math" panose="02040503050406030204" pitchFamily="18" charset="0"/>
                  </a:rPr>
                  <a:t>c</a:t>
                </a:r>
                <a:r>
                  <a:rPr lang="zh-CN" altLang="en-US" dirty="0">
                    <a:solidFill>
                      <a:srgbClr val="008000"/>
                    </a:solidFill>
                    <a:latin typeface="Cambria Math" panose="02040503050406030204" pitchFamily="18" charset="0"/>
                  </a:rPr>
                  <a:t>）置为原来的</a:t>
                </a:r>
                <a:r>
                  <a:rPr lang="en-US" altLang="zh-CN" dirty="0">
                    <a:solidFill>
                      <a:srgbClr val="008000"/>
                    </a:solidFill>
                    <a:latin typeface="Cambria Math" panose="02040503050406030204" pitchFamily="18" charset="0"/>
                    <a:ea typeface="Cambria Math" panose="02040503050406030204" pitchFamily="18" charset="0"/>
                  </a:rPr>
                  <a:t>SIG</a:t>
                </a:r>
                <a:r>
                  <a:rPr lang="zh-CN" altLang="en-US" dirty="0">
                    <a:solidFill>
                      <a:srgbClr val="008000"/>
                    </a:solidFill>
                    <a:latin typeface="Cambria Math" panose="02040503050406030204" pitchFamily="18" charset="0"/>
                  </a:rPr>
                  <a:t>（</a:t>
                </a:r>
                <a:r>
                  <a:rPr lang="en-US" altLang="zh-CN" dirty="0" err="1">
                    <a:solidFill>
                      <a:srgbClr val="008000"/>
                    </a:solidFill>
                    <a:latin typeface="Cambria Math" panose="02040503050406030204" pitchFamily="18" charset="0"/>
                    <a:ea typeface="Cambria Math" panose="02040503050406030204" pitchFamily="18" charset="0"/>
                  </a:rPr>
                  <a:t>i</a:t>
                </a:r>
                <a:r>
                  <a:rPr lang="zh-CN" altLang="en-US" dirty="0">
                    <a:solidFill>
                      <a:srgbClr val="008000"/>
                    </a:solidFill>
                    <a:latin typeface="Cambria Math" panose="02040503050406030204" pitchFamily="18" charset="0"/>
                  </a:rPr>
                  <a:t>，</a:t>
                </a:r>
                <a:r>
                  <a:rPr lang="en-US" altLang="zh-CN" dirty="0">
                    <a:solidFill>
                      <a:srgbClr val="008000"/>
                    </a:solidFill>
                    <a:latin typeface="Cambria Math" panose="02040503050406030204" pitchFamily="18" charset="0"/>
                    <a:ea typeface="Cambria Math" panose="02040503050406030204" pitchFamily="18" charset="0"/>
                  </a:rPr>
                  <a:t>c</a:t>
                </a:r>
                <a:r>
                  <a:rPr lang="zh-CN" altLang="en-US" dirty="0">
                    <a:solidFill>
                      <a:srgbClr val="008000"/>
                    </a:solidFill>
                    <a:latin typeface="Cambria Math" panose="02040503050406030204" pitchFamily="18" charset="0"/>
                  </a:rPr>
                  <a:t>）</a:t>
                </a:r>
                <a:r>
                  <a:rPr lang="en-US" altLang="zh-CN" b="1" dirty="0">
                    <a:solidFill>
                      <a:srgbClr val="FF0000"/>
                    </a:solidFill>
                    <a:latin typeface="Cambria Math" panose="02040503050406030204" pitchFamily="18" charset="0"/>
                    <a:ea typeface="Cambria Math" panose="02040503050406030204" pitchFamily="18" charset="0"/>
                  </a:rPr>
                  <a:t>h</a:t>
                </a:r>
                <a:r>
                  <a:rPr lang="en-US" altLang="zh-CN" b="1" baseline="-25000" dirty="0">
                    <a:solidFill>
                      <a:srgbClr val="FF0000"/>
                    </a:solidFill>
                    <a:latin typeface="Cambria Math" panose="02040503050406030204" pitchFamily="18" charset="0"/>
                    <a:ea typeface="Cambria Math" panose="02040503050406030204" pitchFamily="18" charset="0"/>
                  </a:rPr>
                  <a:t>i</a:t>
                </a:r>
                <a:r>
                  <a:rPr lang="zh-CN" altLang="en-US" b="1" dirty="0">
                    <a:solidFill>
                      <a:srgbClr val="FF0000"/>
                    </a:solidFill>
                    <a:latin typeface="Cambria Math" panose="02040503050406030204" pitchFamily="18" charset="0"/>
                  </a:rPr>
                  <a:t>（</a:t>
                </a:r>
                <a:r>
                  <a:rPr lang="en-US" altLang="zh-CN" b="1" dirty="0">
                    <a:solidFill>
                      <a:srgbClr val="FF0000"/>
                    </a:solidFill>
                    <a:latin typeface="Cambria Math" panose="02040503050406030204" pitchFamily="18" charset="0"/>
                    <a:ea typeface="Cambria Math" panose="02040503050406030204" pitchFamily="18" charset="0"/>
                  </a:rPr>
                  <a:t>r</a:t>
                </a:r>
                <a:r>
                  <a:rPr lang="zh-CN" altLang="en-US" b="1" dirty="0">
                    <a:solidFill>
                      <a:srgbClr val="FF0000"/>
                    </a:solidFill>
                    <a:latin typeface="Cambria Math" panose="02040503050406030204" pitchFamily="18" charset="0"/>
                  </a:rPr>
                  <a:t>）</a:t>
                </a:r>
                <a:r>
                  <a:rPr lang="zh-CN" altLang="en-US" dirty="0">
                    <a:solidFill>
                      <a:srgbClr val="008000"/>
                    </a:solidFill>
                    <a:latin typeface="Cambria Math" panose="02040503050406030204" pitchFamily="18" charset="0"/>
                  </a:rPr>
                  <a:t>之中的较小值。</a:t>
                </a:r>
              </a:p>
            </p:txBody>
          </p:sp>
        </mc:Choice>
        <mc:Fallback xmlns="">
          <p:sp>
            <p:nvSpPr>
              <p:cNvPr id="7" name="矩形 6"/>
              <p:cNvSpPr>
                <a:spLocks noRot="1" noChangeAspect="1" noMove="1" noResize="1" noEditPoints="1" noAdjustHandles="1" noChangeArrowheads="1" noChangeShapeType="1" noTextEdit="1"/>
              </p:cNvSpPr>
              <p:nvPr/>
            </p:nvSpPr>
            <p:spPr>
              <a:xfrm>
                <a:off x="4876800" y="2438400"/>
                <a:ext cx="3657600" cy="2862322"/>
              </a:xfrm>
              <a:prstGeom prst="rect">
                <a:avLst/>
              </a:prstGeom>
              <a:blipFill>
                <a:blip r:embed="rId6"/>
                <a:stretch>
                  <a:fillRect t="-2212" r="-7986" b="-2655"/>
                </a:stretch>
              </a:blipFill>
            </p:spPr>
            <p:txBody>
              <a:bodyPr/>
              <a:lstStyle/>
              <a:p>
                <a:r>
                  <a:rPr lang="zh-CN" altLang="en-US">
                    <a:noFill/>
                  </a:rPr>
                  <a:t> </a:t>
                </a:r>
              </a:p>
            </p:txBody>
          </p:sp>
        </mc:Fallback>
      </mc:AlternateContent>
      <p:pic>
        <p:nvPicPr>
          <p:cNvPr id="19" name="图片 18"/>
          <p:cNvPicPr>
            <a:picLocks noChangeAspect="1"/>
          </p:cNvPicPr>
          <p:nvPr/>
        </p:nvPicPr>
        <p:blipFill>
          <a:blip r:embed="rId7"/>
          <a:stretch>
            <a:fillRect/>
          </a:stretch>
        </p:blipFill>
        <p:spPr>
          <a:xfrm>
            <a:off x="3061259" y="4897754"/>
            <a:ext cx="1538288" cy="690150"/>
          </a:xfrm>
          <a:prstGeom prst="rect">
            <a:avLst/>
          </a:prstGeom>
        </p:spPr>
      </p:pic>
      <p:cxnSp>
        <p:nvCxnSpPr>
          <p:cNvPr id="11" name="直接箭头连接符 10"/>
          <p:cNvCxnSpPr>
            <a:endCxn id="6" idx="1"/>
          </p:cNvCxnSpPr>
          <p:nvPr/>
        </p:nvCxnSpPr>
        <p:spPr>
          <a:xfrm>
            <a:off x="2242109" y="4170521"/>
            <a:ext cx="72390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3" name="直接箭头连接符 22"/>
          <p:cNvCxnSpPr>
            <a:endCxn id="19" idx="0"/>
          </p:cNvCxnSpPr>
          <p:nvPr/>
        </p:nvCxnSpPr>
        <p:spPr>
          <a:xfrm>
            <a:off x="3830403" y="4627244"/>
            <a:ext cx="0" cy="27051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8" name="直接箭头连接符 27"/>
          <p:cNvCxnSpPr>
            <a:stCxn id="19" idx="1"/>
          </p:cNvCxnSpPr>
          <p:nvPr/>
        </p:nvCxnSpPr>
        <p:spPr>
          <a:xfrm flipH="1">
            <a:off x="2259099" y="5242829"/>
            <a:ext cx="802160"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40" name="图片 39"/>
          <p:cNvPicPr>
            <a:picLocks noChangeAspect="1"/>
          </p:cNvPicPr>
          <p:nvPr/>
        </p:nvPicPr>
        <p:blipFill>
          <a:blip r:embed="rId8"/>
          <a:stretch>
            <a:fillRect/>
          </a:stretch>
        </p:blipFill>
        <p:spPr>
          <a:xfrm>
            <a:off x="541176" y="4825939"/>
            <a:ext cx="1717203" cy="791871"/>
          </a:xfrm>
          <a:prstGeom prst="rect">
            <a:avLst/>
          </a:prstGeom>
        </p:spPr>
      </p:pic>
      <p:pic>
        <p:nvPicPr>
          <p:cNvPr id="43" name="图片 42"/>
          <p:cNvPicPr>
            <a:picLocks noChangeAspect="1"/>
          </p:cNvPicPr>
          <p:nvPr/>
        </p:nvPicPr>
        <p:blipFill>
          <a:blip r:embed="rId9"/>
          <a:stretch>
            <a:fillRect/>
          </a:stretch>
        </p:blipFill>
        <p:spPr>
          <a:xfrm>
            <a:off x="609600" y="5970810"/>
            <a:ext cx="1543050" cy="757238"/>
          </a:xfrm>
          <a:prstGeom prst="rect">
            <a:avLst/>
          </a:prstGeom>
        </p:spPr>
      </p:pic>
      <p:pic>
        <p:nvPicPr>
          <p:cNvPr id="44" name="图片 43"/>
          <p:cNvPicPr>
            <a:picLocks noChangeAspect="1"/>
          </p:cNvPicPr>
          <p:nvPr/>
        </p:nvPicPr>
        <p:blipFill>
          <a:blip r:embed="rId10"/>
          <a:stretch>
            <a:fillRect/>
          </a:stretch>
        </p:blipFill>
        <p:spPr>
          <a:xfrm>
            <a:off x="3061259" y="5978836"/>
            <a:ext cx="1557338" cy="735806"/>
          </a:xfrm>
          <a:prstGeom prst="rect">
            <a:avLst/>
          </a:prstGeom>
        </p:spPr>
      </p:pic>
      <p:cxnSp>
        <p:nvCxnSpPr>
          <p:cNvPr id="45" name="直接箭头连接符 44"/>
          <p:cNvCxnSpPr/>
          <p:nvPr/>
        </p:nvCxnSpPr>
        <p:spPr>
          <a:xfrm flipH="1">
            <a:off x="1353853" y="5759354"/>
            <a:ext cx="3945" cy="27051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7" name="直接箭头连接符 46"/>
          <p:cNvCxnSpPr/>
          <p:nvPr/>
        </p:nvCxnSpPr>
        <p:spPr>
          <a:xfrm>
            <a:off x="2298229" y="6312264"/>
            <a:ext cx="72390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0" name="文本框 9"/>
          <p:cNvSpPr txBox="1"/>
          <p:nvPr/>
        </p:nvSpPr>
        <p:spPr>
          <a:xfrm>
            <a:off x="240031" y="3791902"/>
            <a:ext cx="45719" cy="923330"/>
          </a:xfrm>
          <a:prstGeom prst="rect">
            <a:avLst/>
          </a:prstGeom>
          <a:noFill/>
        </p:spPr>
        <p:txBody>
          <a:bodyPr wrap="square" rtlCol="0">
            <a:spAutoFit/>
          </a:bodyPr>
          <a:lstStyle/>
          <a:p>
            <a:r>
              <a:rPr lang="zh-CN" altLang="en-US" dirty="0"/>
              <a:t>初始化</a:t>
            </a:r>
          </a:p>
        </p:txBody>
      </p:sp>
      <p:sp>
        <p:nvSpPr>
          <p:cNvPr id="52" name="文本框 51"/>
          <p:cNvSpPr txBox="1"/>
          <p:nvPr/>
        </p:nvSpPr>
        <p:spPr>
          <a:xfrm>
            <a:off x="2168358" y="3774232"/>
            <a:ext cx="961422" cy="369332"/>
          </a:xfrm>
          <a:prstGeom prst="rect">
            <a:avLst/>
          </a:prstGeom>
          <a:noFill/>
        </p:spPr>
        <p:txBody>
          <a:bodyPr wrap="square" rtlCol="0">
            <a:spAutoFit/>
          </a:bodyPr>
          <a:lstStyle/>
          <a:p>
            <a:r>
              <a:rPr lang="zh-CN" altLang="en-US" dirty="0"/>
              <a:t>第</a:t>
            </a:r>
            <a:r>
              <a:rPr lang="en-US" altLang="zh-CN" dirty="0">
                <a:latin typeface="Arial" panose="020B0604020202020204" pitchFamily="34" charset="0"/>
                <a:cs typeface="Arial" panose="020B0604020202020204" pitchFamily="34" charset="0"/>
              </a:rPr>
              <a:t>0</a:t>
            </a:r>
            <a:r>
              <a:rPr lang="zh-CN" altLang="en-US" dirty="0"/>
              <a:t>行</a:t>
            </a:r>
          </a:p>
        </p:txBody>
      </p:sp>
      <p:sp>
        <p:nvSpPr>
          <p:cNvPr id="53" name="文本框 52"/>
          <p:cNvSpPr txBox="1"/>
          <p:nvPr/>
        </p:nvSpPr>
        <p:spPr>
          <a:xfrm>
            <a:off x="3045241" y="4559686"/>
            <a:ext cx="785162" cy="369332"/>
          </a:xfrm>
          <a:prstGeom prst="rect">
            <a:avLst/>
          </a:prstGeom>
          <a:noFill/>
        </p:spPr>
        <p:txBody>
          <a:bodyPr wrap="square" rtlCol="0">
            <a:spAutoFit/>
          </a:bodyPr>
          <a:lstStyle/>
          <a:p>
            <a:r>
              <a:rPr lang="zh-CN" altLang="en-US" dirty="0"/>
              <a:t>第</a:t>
            </a:r>
            <a:r>
              <a:rPr lang="en-US" altLang="zh-CN" dirty="0">
                <a:latin typeface="Arial" panose="020B0604020202020204" pitchFamily="34" charset="0"/>
                <a:cs typeface="Arial" panose="020B0604020202020204" pitchFamily="34" charset="0"/>
              </a:rPr>
              <a:t>1</a:t>
            </a:r>
            <a:r>
              <a:rPr lang="zh-CN" altLang="en-US" dirty="0"/>
              <a:t>行</a:t>
            </a:r>
          </a:p>
        </p:txBody>
      </p:sp>
      <p:sp>
        <p:nvSpPr>
          <p:cNvPr id="54" name="文本框 53"/>
          <p:cNvSpPr txBox="1"/>
          <p:nvPr/>
        </p:nvSpPr>
        <p:spPr>
          <a:xfrm>
            <a:off x="2316531" y="4825939"/>
            <a:ext cx="961422" cy="369332"/>
          </a:xfrm>
          <a:prstGeom prst="rect">
            <a:avLst/>
          </a:prstGeom>
          <a:noFill/>
        </p:spPr>
        <p:txBody>
          <a:bodyPr wrap="square" rtlCol="0">
            <a:spAutoFit/>
          </a:bodyPr>
          <a:lstStyle/>
          <a:p>
            <a:r>
              <a:rPr lang="zh-CN" altLang="en-US" dirty="0"/>
              <a:t>第</a:t>
            </a:r>
            <a:r>
              <a:rPr lang="en-US" altLang="zh-CN" dirty="0">
                <a:latin typeface="Arial" panose="020B0604020202020204" pitchFamily="34" charset="0"/>
                <a:cs typeface="Arial" panose="020B0604020202020204" pitchFamily="34" charset="0"/>
              </a:rPr>
              <a:t>2</a:t>
            </a:r>
            <a:r>
              <a:rPr lang="zh-CN" altLang="en-US" dirty="0"/>
              <a:t>行</a:t>
            </a:r>
          </a:p>
        </p:txBody>
      </p:sp>
      <p:sp>
        <p:nvSpPr>
          <p:cNvPr id="55" name="文本框 54"/>
          <p:cNvSpPr txBox="1"/>
          <p:nvPr/>
        </p:nvSpPr>
        <p:spPr>
          <a:xfrm>
            <a:off x="1399869" y="5680416"/>
            <a:ext cx="961422" cy="369332"/>
          </a:xfrm>
          <a:prstGeom prst="rect">
            <a:avLst/>
          </a:prstGeom>
          <a:noFill/>
        </p:spPr>
        <p:txBody>
          <a:bodyPr wrap="square" rtlCol="0">
            <a:spAutoFit/>
          </a:bodyPr>
          <a:lstStyle/>
          <a:p>
            <a:r>
              <a:rPr lang="zh-CN" altLang="en-US" dirty="0"/>
              <a:t>第</a:t>
            </a:r>
            <a:r>
              <a:rPr lang="en-US" altLang="zh-CN" dirty="0">
                <a:latin typeface="Arial" panose="020B0604020202020204" pitchFamily="34" charset="0"/>
                <a:cs typeface="Arial" panose="020B0604020202020204" pitchFamily="34" charset="0"/>
              </a:rPr>
              <a:t>3</a:t>
            </a:r>
            <a:r>
              <a:rPr lang="zh-CN" altLang="en-US" dirty="0"/>
              <a:t>行</a:t>
            </a:r>
          </a:p>
        </p:txBody>
      </p:sp>
      <p:sp>
        <p:nvSpPr>
          <p:cNvPr id="56" name="文本框 55"/>
          <p:cNvSpPr txBox="1"/>
          <p:nvPr/>
        </p:nvSpPr>
        <p:spPr>
          <a:xfrm>
            <a:off x="2242109" y="5905335"/>
            <a:ext cx="961422" cy="369332"/>
          </a:xfrm>
          <a:prstGeom prst="rect">
            <a:avLst/>
          </a:prstGeom>
          <a:noFill/>
        </p:spPr>
        <p:txBody>
          <a:bodyPr wrap="square" rtlCol="0">
            <a:spAutoFit/>
          </a:bodyPr>
          <a:lstStyle/>
          <a:p>
            <a:r>
              <a:rPr lang="zh-CN" altLang="en-US" dirty="0"/>
              <a:t>第</a:t>
            </a:r>
            <a:r>
              <a:rPr lang="en-US" altLang="zh-CN" dirty="0">
                <a:latin typeface="Arial" panose="020B0604020202020204" pitchFamily="34" charset="0"/>
                <a:cs typeface="Arial" panose="020B0604020202020204" pitchFamily="34" charset="0"/>
              </a:rPr>
              <a:t>4</a:t>
            </a:r>
            <a:r>
              <a:rPr lang="zh-CN" altLang="en-US" dirty="0"/>
              <a:t>行</a:t>
            </a:r>
          </a:p>
        </p:txBody>
      </p:sp>
      <p:sp>
        <p:nvSpPr>
          <p:cNvPr id="57" name="矩形 56"/>
          <p:cNvSpPr/>
          <p:nvPr/>
        </p:nvSpPr>
        <p:spPr>
          <a:xfrm>
            <a:off x="1066800" y="2646371"/>
            <a:ext cx="3124200" cy="165051"/>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58" name="矩形 57"/>
          <p:cNvSpPr/>
          <p:nvPr/>
        </p:nvSpPr>
        <p:spPr>
          <a:xfrm>
            <a:off x="1066800" y="2838379"/>
            <a:ext cx="3124200" cy="175172"/>
          </a:xfrm>
          <a:prstGeom prst="rect">
            <a:avLst/>
          </a:prstGeom>
          <a:noFill/>
          <a:ln w="12700">
            <a:solidFill>
              <a:srgbClr val="00B0F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59" name="矩形 58"/>
          <p:cNvSpPr/>
          <p:nvPr/>
        </p:nvSpPr>
        <p:spPr>
          <a:xfrm>
            <a:off x="1066800" y="3021234"/>
            <a:ext cx="3124200" cy="175172"/>
          </a:xfrm>
          <a:prstGeom prst="rect">
            <a:avLst/>
          </a:prstGeom>
          <a:noFill/>
          <a:ln w="12700">
            <a:solidFill>
              <a:srgbClr val="FFC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60" name="矩形 59"/>
          <p:cNvSpPr/>
          <p:nvPr/>
        </p:nvSpPr>
        <p:spPr>
          <a:xfrm>
            <a:off x="1070788" y="3215399"/>
            <a:ext cx="3124200" cy="175172"/>
          </a:xfrm>
          <a:prstGeom prst="rect">
            <a:avLst/>
          </a:prstGeom>
          <a:noFill/>
          <a:ln w="12700">
            <a:solidFill>
              <a:srgbClr val="00B05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61" name="矩形 60"/>
          <p:cNvSpPr/>
          <p:nvPr/>
        </p:nvSpPr>
        <p:spPr>
          <a:xfrm>
            <a:off x="1066800" y="3399214"/>
            <a:ext cx="3124200" cy="175172"/>
          </a:xfrm>
          <a:prstGeom prst="rect">
            <a:avLst/>
          </a:prstGeom>
          <a:noFill/>
          <a:ln w="12700">
            <a:solidFill>
              <a:srgbClr val="7030A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2FA179A4-0C80-442C-D99E-36F64636DDB1}"/>
              </a:ext>
            </a:extLst>
          </p:cNvPr>
          <p:cNvSpPr/>
          <p:nvPr/>
        </p:nvSpPr>
        <p:spPr>
          <a:xfrm>
            <a:off x="2667000" y="2286000"/>
            <a:ext cx="1752600" cy="342900"/>
          </a:xfrm>
          <a:prstGeom prst="rect">
            <a:avLst/>
          </a:prstGeom>
          <a:noFill/>
          <a:ln w="38100">
            <a:solidFill>
              <a:srgbClr val="00B0F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9" name="线形标注 1 8">
            <a:extLst>
              <a:ext uri="{FF2B5EF4-FFF2-40B4-BE49-F238E27FC236}">
                <a16:creationId xmlns:a16="http://schemas.microsoft.com/office/drawing/2014/main" id="{638612D4-6FC3-9C08-8FDB-BD4F6ED71B35}"/>
              </a:ext>
            </a:extLst>
          </p:cNvPr>
          <p:cNvSpPr/>
          <p:nvPr/>
        </p:nvSpPr>
        <p:spPr>
          <a:xfrm>
            <a:off x="6075947" y="1102686"/>
            <a:ext cx="2128450" cy="685800"/>
          </a:xfrm>
          <a:prstGeom prst="borderCallout1">
            <a:avLst>
              <a:gd name="adj1" fmla="val 18750"/>
              <a:gd name="adj2" fmla="val -8333"/>
              <a:gd name="adj3" fmla="val 170395"/>
              <a:gd name="adj4" fmla="val -76977"/>
            </a:avLst>
          </a:prstGeom>
          <a:noFill/>
          <a:ln w="38100">
            <a:solidFill>
              <a:srgbClr val="00B0F0"/>
            </a:solidFill>
          </a:ln>
        </p:spPr>
        <p:style>
          <a:lnRef idx="1">
            <a:schemeClr val="dk1"/>
          </a:lnRef>
          <a:fillRef idx="0">
            <a:schemeClr val="dk1"/>
          </a:fillRef>
          <a:effectRef idx="0">
            <a:schemeClr val="dk1"/>
          </a:effectRef>
          <a:fontRef idx="minor">
            <a:schemeClr val="tx1"/>
          </a:fontRef>
        </p:style>
        <p:txBody>
          <a:bodyPr rtlCol="0" anchor="ctr"/>
          <a:lstStyle/>
          <a:p>
            <a:pPr algn="ctr"/>
            <a:r>
              <a:rPr kumimoji="1" lang="zh-CN" altLang="en-US" dirty="0">
                <a:solidFill>
                  <a:srgbClr val="00B0F0"/>
                </a:solidFill>
              </a:rPr>
              <a:t>针对行号，不针对特征矩阵中的元素</a:t>
            </a:r>
          </a:p>
        </p:txBody>
      </p:sp>
      <p:sp>
        <p:nvSpPr>
          <p:cNvPr id="12" name="矩形 11">
            <a:extLst>
              <a:ext uri="{FF2B5EF4-FFF2-40B4-BE49-F238E27FC236}">
                <a16:creationId xmlns:a16="http://schemas.microsoft.com/office/drawing/2014/main" id="{3A8D6ACD-EABD-A7DF-6785-2057DA1DE664}"/>
              </a:ext>
            </a:extLst>
          </p:cNvPr>
          <p:cNvSpPr/>
          <p:nvPr/>
        </p:nvSpPr>
        <p:spPr>
          <a:xfrm>
            <a:off x="914400" y="2286000"/>
            <a:ext cx="1600200" cy="1448752"/>
          </a:xfrm>
          <a:prstGeom prst="rect">
            <a:avLst/>
          </a:prstGeom>
          <a:noFill/>
          <a:ln w="381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4" name="文本框 13">
            <a:extLst>
              <a:ext uri="{FF2B5EF4-FFF2-40B4-BE49-F238E27FC236}">
                <a16:creationId xmlns:a16="http://schemas.microsoft.com/office/drawing/2014/main" id="{624E80C3-9329-F07F-9969-F5FD2EF51931}"/>
              </a:ext>
            </a:extLst>
          </p:cNvPr>
          <p:cNvSpPr txBox="1"/>
          <p:nvPr/>
        </p:nvSpPr>
        <p:spPr>
          <a:xfrm>
            <a:off x="240031" y="1130816"/>
            <a:ext cx="1866900" cy="707886"/>
          </a:xfrm>
          <a:prstGeom prst="rect">
            <a:avLst/>
          </a:prstGeom>
          <a:noFill/>
          <a:ln w="28575">
            <a:solidFill>
              <a:srgbClr val="FF0000"/>
            </a:solidFill>
          </a:ln>
        </p:spPr>
        <p:txBody>
          <a:bodyPr wrap="square" rtlCol="0">
            <a:spAutoFit/>
          </a:bodyPr>
          <a:lstStyle/>
          <a:p>
            <a:pPr algn="ctr"/>
            <a:r>
              <a:rPr kumimoji="1" lang="zh-CN" altLang="en-US" sz="2000" dirty="0"/>
              <a:t>这里是最初始的特征矩阵</a:t>
            </a:r>
          </a:p>
        </p:txBody>
      </p:sp>
      <p:cxnSp>
        <p:nvCxnSpPr>
          <p:cNvPr id="16" name="直线连接符 15">
            <a:extLst>
              <a:ext uri="{FF2B5EF4-FFF2-40B4-BE49-F238E27FC236}">
                <a16:creationId xmlns:a16="http://schemas.microsoft.com/office/drawing/2014/main" id="{C3022FC1-B500-5220-05AE-BA5C45CBBEB3}"/>
              </a:ext>
            </a:extLst>
          </p:cNvPr>
          <p:cNvCxnSpPr>
            <a:stCxn id="14" idx="2"/>
          </p:cNvCxnSpPr>
          <p:nvPr/>
        </p:nvCxnSpPr>
        <p:spPr>
          <a:xfrm>
            <a:off x="1173481" y="1838702"/>
            <a:ext cx="541019" cy="447298"/>
          </a:xfrm>
          <a:prstGeom prst="line">
            <a:avLst/>
          </a:prstGeom>
          <a:ln w="28575">
            <a:solidFill>
              <a:srgbClr val="FF0000"/>
            </a:solidFill>
            <a:prstDash val="solid"/>
            <a:headEnd type="none" w="med" len="med"/>
            <a:tailEnd type="none" w="med" len="med"/>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98759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fade">
                                      <p:cBhvr>
                                        <p:cTn id="18" dur="500"/>
                                        <p:tgtEl>
                                          <p:spTgt spid="52"/>
                                        </p:tgtEl>
                                      </p:cBhvr>
                                    </p:animEffect>
                                  </p:childTnLst>
                                </p:cTn>
                              </p:par>
                              <p:par>
                                <p:cTn id="19" presetID="2" presetClass="entr" presetSubtype="4" fill="hold" grpId="0" nodeType="withEffect">
                                  <p:stCondLst>
                                    <p:cond delay="0"/>
                                  </p:stCondLst>
                                  <p:childTnLst>
                                    <p:set>
                                      <p:cBhvr>
                                        <p:cTn id="20" dur="1" fill="hold">
                                          <p:stCondLst>
                                            <p:cond delay="0"/>
                                          </p:stCondLst>
                                        </p:cTn>
                                        <p:tgtEl>
                                          <p:spTgt spid="57"/>
                                        </p:tgtEl>
                                        <p:attrNameLst>
                                          <p:attrName>style.visibility</p:attrName>
                                        </p:attrNameLst>
                                      </p:cBhvr>
                                      <p:to>
                                        <p:strVal val="visible"/>
                                      </p:to>
                                    </p:set>
                                    <p:anim calcmode="lin" valueType="num">
                                      <p:cBhvr additive="base">
                                        <p:cTn id="21" dur="500" fill="hold"/>
                                        <p:tgtEl>
                                          <p:spTgt spid="57"/>
                                        </p:tgtEl>
                                        <p:attrNameLst>
                                          <p:attrName>ppt_x</p:attrName>
                                        </p:attrNameLst>
                                      </p:cBhvr>
                                      <p:tavLst>
                                        <p:tav tm="0">
                                          <p:val>
                                            <p:strVal val="#ppt_x"/>
                                          </p:val>
                                        </p:tav>
                                        <p:tav tm="100000">
                                          <p:val>
                                            <p:strVal val="#ppt_x"/>
                                          </p:val>
                                        </p:tav>
                                      </p:tavLst>
                                    </p:anim>
                                    <p:anim calcmode="lin" valueType="num">
                                      <p:cBhvr additive="base">
                                        <p:cTn id="22"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3"/>
                                        </p:tgtEl>
                                        <p:attrNameLst>
                                          <p:attrName>style.visibility</p:attrName>
                                        </p:attrNameLst>
                                      </p:cBhvr>
                                      <p:to>
                                        <p:strVal val="visible"/>
                                      </p:to>
                                    </p:set>
                                    <p:animEffect transition="in" filter="fade">
                                      <p:cBhvr>
                                        <p:cTn id="35" dur="500"/>
                                        <p:tgtEl>
                                          <p:spTgt spid="53"/>
                                        </p:tgtEl>
                                      </p:cBhvr>
                                    </p:animEffect>
                                  </p:childTnLst>
                                </p:cTn>
                              </p:par>
                              <p:par>
                                <p:cTn id="36" presetID="2" presetClass="entr" presetSubtype="4" fill="hold" grpId="0" nodeType="withEffect">
                                  <p:stCondLst>
                                    <p:cond delay="0"/>
                                  </p:stCondLst>
                                  <p:childTnLst>
                                    <p:set>
                                      <p:cBhvr>
                                        <p:cTn id="37" dur="1" fill="hold">
                                          <p:stCondLst>
                                            <p:cond delay="0"/>
                                          </p:stCondLst>
                                        </p:cTn>
                                        <p:tgtEl>
                                          <p:spTgt spid="58"/>
                                        </p:tgtEl>
                                        <p:attrNameLst>
                                          <p:attrName>style.visibility</p:attrName>
                                        </p:attrNameLst>
                                      </p:cBhvr>
                                      <p:to>
                                        <p:strVal val="visible"/>
                                      </p:to>
                                    </p:set>
                                    <p:anim calcmode="lin" valueType="num">
                                      <p:cBhvr additive="base">
                                        <p:cTn id="38" dur="500" fill="hold"/>
                                        <p:tgtEl>
                                          <p:spTgt spid="58"/>
                                        </p:tgtEl>
                                        <p:attrNameLst>
                                          <p:attrName>ppt_x</p:attrName>
                                        </p:attrNameLst>
                                      </p:cBhvr>
                                      <p:tavLst>
                                        <p:tav tm="0">
                                          <p:val>
                                            <p:strVal val="#ppt_x"/>
                                          </p:val>
                                        </p:tav>
                                        <p:tav tm="100000">
                                          <p:val>
                                            <p:strVal val="#ppt_x"/>
                                          </p:val>
                                        </p:tav>
                                      </p:tavLst>
                                    </p:anim>
                                    <p:anim calcmode="lin" valueType="num">
                                      <p:cBhvr additive="base">
                                        <p:cTn id="39" dur="500" fill="hold"/>
                                        <p:tgtEl>
                                          <p:spTgt spid="58"/>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fade">
                                      <p:cBhvr>
                                        <p:cTn id="49" dur="500"/>
                                        <p:tgtEl>
                                          <p:spTgt spid="2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4"/>
                                        </p:tgtEl>
                                        <p:attrNameLst>
                                          <p:attrName>style.visibility</p:attrName>
                                        </p:attrNameLst>
                                      </p:cBhvr>
                                      <p:to>
                                        <p:strVal val="visible"/>
                                      </p:to>
                                    </p:set>
                                    <p:animEffect transition="in" filter="fade">
                                      <p:cBhvr>
                                        <p:cTn id="52" dur="500"/>
                                        <p:tgtEl>
                                          <p:spTgt spid="54"/>
                                        </p:tgtEl>
                                      </p:cBhvr>
                                    </p:animEffect>
                                  </p:childTnLst>
                                </p:cTn>
                              </p:par>
                              <p:par>
                                <p:cTn id="53" presetID="10" presetClass="entr" presetSubtype="0" fill="hold" nodeType="withEffect">
                                  <p:stCondLst>
                                    <p:cond delay="0"/>
                                  </p:stCondLst>
                                  <p:childTnLst>
                                    <p:set>
                                      <p:cBhvr>
                                        <p:cTn id="54" dur="1" fill="hold">
                                          <p:stCondLst>
                                            <p:cond delay="0"/>
                                          </p:stCondLst>
                                        </p:cTn>
                                        <p:tgtEl>
                                          <p:spTgt spid="40"/>
                                        </p:tgtEl>
                                        <p:attrNameLst>
                                          <p:attrName>style.visibility</p:attrName>
                                        </p:attrNameLst>
                                      </p:cBhvr>
                                      <p:to>
                                        <p:strVal val="visible"/>
                                      </p:to>
                                    </p:set>
                                    <p:animEffect transition="in" filter="fade">
                                      <p:cBhvr>
                                        <p:cTn id="55" dur="500"/>
                                        <p:tgtEl>
                                          <p:spTgt spid="40"/>
                                        </p:tgtEl>
                                      </p:cBhvr>
                                    </p:animEffect>
                                  </p:childTnLst>
                                </p:cTn>
                              </p:par>
                              <p:par>
                                <p:cTn id="56" presetID="2" presetClass="entr" presetSubtype="4" fill="hold" grpId="0" nodeType="withEffect">
                                  <p:stCondLst>
                                    <p:cond delay="0"/>
                                  </p:stCondLst>
                                  <p:childTnLst>
                                    <p:set>
                                      <p:cBhvr>
                                        <p:cTn id="57" dur="1" fill="hold">
                                          <p:stCondLst>
                                            <p:cond delay="0"/>
                                          </p:stCondLst>
                                        </p:cTn>
                                        <p:tgtEl>
                                          <p:spTgt spid="59"/>
                                        </p:tgtEl>
                                        <p:attrNameLst>
                                          <p:attrName>style.visibility</p:attrName>
                                        </p:attrNameLst>
                                      </p:cBhvr>
                                      <p:to>
                                        <p:strVal val="visible"/>
                                      </p:to>
                                    </p:set>
                                    <p:anim calcmode="lin" valueType="num">
                                      <p:cBhvr additive="base">
                                        <p:cTn id="58" dur="500" fill="hold"/>
                                        <p:tgtEl>
                                          <p:spTgt spid="59"/>
                                        </p:tgtEl>
                                        <p:attrNameLst>
                                          <p:attrName>ppt_x</p:attrName>
                                        </p:attrNameLst>
                                      </p:cBhvr>
                                      <p:tavLst>
                                        <p:tav tm="0">
                                          <p:val>
                                            <p:strVal val="#ppt_x"/>
                                          </p:val>
                                        </p:tav>
                                        <p:tav tm="100000">
                                          <p:val>
                                            <p:strVal val="#ppt_x"/>
                                          </p:val>
                                        </p:tav>
                                      </p:tavLst>
                                    </p:anim>
                                    <p:anim calcmode="lin" valueType="num">
                                      <p:cBhvr additive="base">
                                        <p:cTn id="59" dur="500" fill="hold"/>
                                        <p:tgtEl>
                                          <p:spTgt spid="59"/>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45"/>
                                        </p:tgtEl>
                                        <p:attrNameLst>
                                          <p:attrName>style.visibility</p:attrName>
                                        </p:attrNameLst>
                                      </p:cBhvr>
                                      <p:to>
                                        <p:strVal val="visible"/>
                                      </p:to>
                                    </p:set>
                                    <p:animEffect transition="in" filter="fade">
                                      <p:cBhvr>
                                        <p:cTn id="64" dur="500"/>
                                        <p:tgtEl>
                                          <p:spTgt spid="4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55"/>
                                        </p:tgtEl>
                                        <p:attrNameLst>
                                          <p:attrName>style.visibility</p:attrName>
                                        </p:attrNameLst>
                                      </p:cBhvr>
                                      <p:to>
                                        <p:strVal val="visible"/>
                                      </p:to>
                                    </p:set>
                                    <p:animEffect transition="in" filter="fade">
                                      <p:cBhvr>
                                        <p:cTn id="67" dur="500"/>
                                        <p:tgtEl>
                                          <p:spTgt spid="55"/>
                                        </p:tgtEl>
                                      </p:cBhvr>
                                    </p:animEffect>
                                  </p:childTnLst>
                                </p:cTn>
                              </p:par>
                              <p:par>
                                <p:cTn id="68" presetID="2" presetClass="entr" presetSubtype="4" fill="hold" grpId="0" nodeType="withEffect">
                                  <p:stCondLst>
                                    <p:cond delay="0"/>
                                  </p:stCondLst>
                                  <p:childTnLst>
                                    <p:set>
                                      <p:cBhvr>
                                        <p:cTn id="69" dur="1" fill="hold">
                                          <p:stCondLst>
                                            <p:cond delay="0"/>
                                          </p:stCondLst>
                                        </p:cTn>
                                        <p:tgtEl>
                                          <p:spTgt spid="60"/>
                                        </p:tgtEl>
                                        <p:attrNameLst>
                                          <p:attrName>style.visibility</p:attrName>
                                        </p:attrNameLst>
                                      </p:cBhvr>
                                      <p:to>
                                        <p:strVal val="visible"/>
                                      </p:to>
                                    </p:set>
                                    <p:anim calcmode="lin" valueType="num">
                                      <p:cBhvr additive="base">
                                        <p:cTn id="70" dur="500" fill="hold"/>
                                        <p:tgtEl>
                                          <p:spTgt spid="60"/>
                                        </p:tgtEl>
                                        <p:attrNameLst>
                                          <p:attrName>ppt_x</p:attrName>
                                        </p:attrNameLst>
                                      </p:cBhvr>
                                      <p:tavLst>
                                        <p:tav tm="0">
                                          <p:val>
                                            <p:strVal val="#ppt_x"/>
                                          </p:val>
                                        </p:tav>
                                        <p:tav tm="100000">
                                          <p:val>
                                            <p:strVal val="#ppt_x"/>
                                          </p:val>
                                        </p:tav>
                                      </p:tavLst>
                                    </p:anim>
                                    <p:anim calcmode="lin" valueType="num">
                                      <p:cBhvr additive="base">
                                        <p:cTn id="71" dur="500" fill="hold"/>
                                        <p:tgtEl>
                                          <p:spTgt spid="60"/>
                                        </p:tgtEl>
                                        <p:attrNameLst>
                                          <p:attrName>ppt_y</p:attrName>
                                        </p:attrNameLst>
                                      </p:cBhvr>
                                      <p:tavLst>
                                        <p:tav tm="0">
                                          <p:val>
                                            <p:strVal val="1+#ppt_h/2"/>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43"/>
                                        </p:tgtEl>
                                        <p:attrNameLst>
                                          <p:attrName>style.visibility</p:attrName>
                                        </p:attrNameLst>
                                      </p:cBhvr>
                                      <p:to>
                                        <p:strVal val="visible"/>
                                      </p:to>
                                    </p:set>
                                    <p:animEffect transition="in" filter="fade">
                                      <p:cBhvr>
                                        <p:cTn id="76" dur="500"/>
                                        <p:tgtEl>
                                          <p:spTgt spid="43"/>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56"/>
                                        </p:tgtEl>
                                        <p:attrNameLst>
                                          <p:attrName>style.visibility</p:attrName>
                                        </p:attrNameLst>
                                      </p:cBhvr>
                                      <p:to>
                                        <p:strVal val="visible"/>
                                      </p:to>
                                    </p:set>
                                    <p:animEffect transition="in" filter="fade">
                                      <p:cBhvr>
                                        <p:cTn id="81" dur="500"/>
                                        <p:tgtEl>
                                          <p:spTgt spid="56"/>
                                        </p:tgtEl>
                                      </p:cBhvr>
                                    </p:animEffect>
                                  </p:childTnLst>
                                </p:cTn>
                              </p:par>
                              <p:par>
                                <p:cTn id="82" presetID="10" presetClass="entr" presetSubtype="0" fill="hold" nodeType="withEffect">
                                  <p:stCondLst>
                                    <p:cond delay="0"/>
                                  </p:stCondLst>
                                  <p:childTnLst>
                                    <p:set>
                                      <p:cBhvr>
                                        <p:cTn id="83" dur="1" fill="hold">
                                          <p:stCondLst>
                                            <p:cond delay="0"/>
                                          </p:stCondLst>
                                        </p:cTn>
                                        <p:tgtEl>
                                          <p:spTgt spid="47"/>
                                        </p:tgtEl>
                                        <p:attrNameLst>
                                          <p:attrName>style.visibility</p:attrName>
                                        </p:attrNameLst>
                                      </p:cBhvr>
                                      <p:to>
                                        <p:strVal val="visible"/>
                                      </p:to>
                                    </p:set>
                                    <p:animEffect transition="in" filter="fade">
                                      <p:cBhvr>
                                        <p:cTn id="84" dur="500"/>
                                        <p:tgtEl>
                                          <p:spTgt spid="47"/>
                                        </p:tgtEl>
                                      </p:cBhvr>
                                    </p:animEffect>
                                  </p:childTnLst>
                                </p:cTn>
                              </p:par>
                              <p:par>
                                <p:cTn id="85" presetID="2" presetClass="entr" presetSubtype="4" fill="hold" grpId="0" nodeType="withEffect">
                                  <p:stCondLst>
                                    <p:cond delay="0"/>
                                  </p:stCondLst>
                                  <p:childTnLst>
                                    <p:set>
                                      <p:cBhvr>
                                        <p:cTn id="86" dur="1" fill="hold">
                                          <p:stCondLst>
                                            <p:cond delay="0"/>
                                          </p:stCondLst>
                                        </p:cTn>
                                        <p:tgtEl>
                                          <p:spTgt spid="61"/>
                                        </p:tgtEl>
                                        <p:attrNameLst>
                                          <p:attrName>style.visibility</p:attrName>
                                        </p:attrNameLst>
                                      </p:cBhvr>
                                      <p:to>
                                        <p:strVal val="visible"/>
                                      </p:to>
                                    </p:set>
                                    <p:anim calcmode="lin" valueType="num">
                                      <p:cBhvr additive="base">
                                        <p:cTn id="87" dur="500" fill="hold"/>
                                        <p:tgtEl>
                                          <p:spTgt spid="61"/>
                                        </p:tgtEl>
                                        <p:attrNameLst>
                                          <p:attrName>ppt_x</p:attrName>
                                        </p:attrNameLst>
                                      </p:cBhvr>
                                      <p:tavLst>
                                        <p:tav tm="0">
                                          <p:val>
                                            <p:strVal val="#ppt_x"/>
                                          </p:val>
                                        </p:tav>
                                        <p:tav tm="100000">
                                          <p:val>
                                            <p:strVal val="#ppt_x"/>
                                          </p:val>
                                        </p:tav>
                                      </p:tavLst>
                                    </p:anim>
                                    <p:anim calcmode="lin" valueType="num">
                                      <p:cBhvr additive="base">
                                        <p:cTn id="88" dur="500" fill="hold"/>
                                        <p:tgtEl>
                                          <p:spTgt spid="61"/>
                                        </p:tgtEl>
                                        <p:attrNameLst>
                                          <p:attrName>ppt_y</p:attrName>
                                        </p:attrNameLst>
                                      </p:cBhvr>
                                      <p:tavLst>
                                        <p:tav tm="0">
                                          <p:val>
                                            <p:strVal val="1+#ppt_h/2"/>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nodeType="clickEffect">
                                  <p:stCondLst>
                                    <p:cond delay="0"/>
                                  </p:stCondLst>
                                  <p:childTnLst>
                                    <p:set>
                                      <p:cBhvr>
                                        <p:cTn id="92" dur="1" fill="hold">
                                          <p:stCondLst>
                                            <p:cond delay="0"/>
                                          </p:stCondLst>
                                        </p:cTn>
                                        <p:tgtEl>
                                          <p:spTgt spid="44"/>
                                        </p:tgtEl>
                                        <p:attrNameLst>
                                          <p:attrName>style.visibility</p:attrName>
                                        </p:attrNameLst>
                                      </p:cBhvr>
                                      <p:to>
                                        <p:strVal val="visible"/>
                                      </p:to>
                                    </p:set>
                                    <p:animEffect transition="in" filter="fade">
                                      <p:cBhvr>
                                        <p:cTn id="93"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52" grpId="0"/>
      <p:bldP spid="53" grpId="0"/>
      <p:bldP spid="54" grpId="0"/>
      <p:bldP spid="55" grpId="0"/>
      <p:bldP spid="56" grpId="0"/>
      <p:bldP spid="57" grpId="0" animBg="1"/>
      <p:bldP spid="58" grpId="0" animBg="1"/>
      <p:bldP spid="59" grpId="0" animBg="1"/>
      <p:bldP spid="60" grpId="0" animBg="1"/>
      <p:bldP spid="61"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3.3 </a:t>
            </a:r>
            <a:r>
              <a:rPr lang="zh-CN" altLang="en-US" dirty="0"/>
              <a:t>保持相似度的集合摘要表示</a:t>
            </a:r>
          </a:p>
        </p:txBody>
      </p:sp>
      <p:sp>
        <p:nvSpPr>
          <p:cNvPr id="5" name="灯片编号占位符 4"/>
          <p:cNvSpPr>
            <a:spLocks noGrp="1"/>
          </p:cNvSpPr>
          <p:nvPr>
            <p:ph type="sldNum" sz="quarter" idx="12"/>
          </p:nvPr>
        </p:nvSpPr>
        <p:spPr/>
        <p:txBody>
          <a:bodyPr/>
          <a:lstStyle/>
          <a:p>
            <a:fld id="{19B12225-5612-419B-A8D5-4B8EEE4C217E}" type="slidenum">
              <a:rPr lang="en-US" smtClean="0"/>
              <a:pPr/>
              <a:t>58</a:t>
            </a:fld>
            <a:endParaRPr lang="en-US"/>
          </a:p>
        </p:txBody>
      </p:sp>
      <p:sp>
        <p:nvSpPr>
          <p:cNvPr id="13" name="内容占位符 2"/>
          <p:cNvSpPr>
            <a:spLocks noGrp="1"/>
          </p:cNvSpPr>
          <p:nvPr>
            <p:ph idx="1"/>
          </p:nvPr>
        </p:nvSpPr>
        <p:spPr>
          <a:xfrm>
            <a:off x="285750" y="1655065"/>
            <a:ext cx="8801100" cy="973835"/>
          </a:xfrm>
        </p:spPr>
        <p:txBody>
          <a:bodyPr>
            <a:normAutofit/>
          </a:bodyPr>
          <a:lstStyle/>
          <a:p>
            <a:pPr marL="89154" indent="0">
              <a:buNone/>
            </a:pPr>
            <a:r>
              <a:rPr lang="en-US" altLang="zh-CN" sz="3000" dirty="0"/>
              <a:t>3.3.5  </a:t>
            </a:r>
            <a:r>
              <a:rPr lang="zh-CN" altLang="en-US" sz="3000" dirty="0"/>
              <a:t>最小哈希签名的计算 （</a:t>
            </a:r>
            <a:r>
              <a:rPr lang="zh-CN" altLang="en-US" sz="3000" dirty="0">
                <a:solidFill>
                  <a:schemeClr val="accent6">
                    <a:lumMod val="75000"/>
                  </a:schemeClr>
                </a:solidFill>
              </a:rPr>
              <a:t>重点内容</a:t>
            </a:r>
            <a:r>
              <a:rPr lang="zh-CN" altLang="en-US" sz="3000" dirty="0"/>
              <a:t>）</a:t>
            </a:r>
            <a:endParaRPr lang="en-US" altLang="zh-CN" sz="3000" dirty="0"/>
          </a:p>
        </p:txBody>
      </p:sp>
      <p:sp>
        <p:nvSpPr>
          <p:cNvPr id="21" name="文本框 20"/>
          <p:cNvSpPr txBox="1"/>
          <p:nvPr/>
        </p:nvSpPr>
        <p:spPr>
          <a:xfrm>
            <a:off x="5125641" y="2238182"/>
            <a:ext cx="3723755" cy="3785652"/>
          </a:xfrm>
          <a:prstGeom prst="rect">
            <a:avLst/>
          </a:prstGeom>
          <a:noFill/>
        </p:spPr>
        <p:txBody>
          <a:bodyPr wrap="square" rtlCol="0">
            <a:spAutoFit/>
          </a:bodyPr>
          <a:lstStyle/>
          <a:p>
            <a:r>
              <a:rPr lang="zh-CN" altLang="en-US" sz="2400" dirty="0">
                <a:latin typeface="Cambria Math" panose="02040503050406030204" pitchFamily="18" charset="0"/>
              </a:rPr>
              <a:t>签名矩阵中</a:t>
            </a:r>
            <a:r>
              <a:rPr lang="en-US" altLang="zh-CN" sz="2400" dirty="0">
                <a:latin typeface="Cambria Math" panose="02040503050406030204" pitchFamily="18" charset="0"/>
                <a:ea typeface="Cambria Math" panose="02040503050406030204" pitchFamily="18" charset="0"/>
              </a:rPr>
              <a:t>S</a:t>
            </a:r>
            <a:r>
              <a:rPr lang="en-US" altLang="zh-CN" sz="2400" baseline="-25000" dirty="0">
                <a:latin typeface="Cambria Math" panose="02040503050406030204" pitchFamily="18" charset="0"/>
                <a:ea typeface="Cambria Math" panose="02040503050406030204" pitchFamily="18" charset="0"/>
              </a:rPr>
              <a:t>1</a:t>
            </a:r>
            <a:r>
              <a:rPr lang="zh-CN" altLang="en-US" sz="2400" dirty="0">
                <a:latin typeface="Cambria Math" panose="02040503050406030204" pitchFamily="18" charset="0"/>
              </a:rPr>
              <a:t>和</a:t>
            </a:r>
            <a:r>
              <a:rPr lang="en-US" altLang="zh-CN" sz="2400" dirty="0">
                <a:latin typeface="Cambria Math" panose="02040503050406030204" pitchFamily="18" charset="0"/>
                <a:ea typeface="Cambria Math" panose="02040503050406030204" pitchFamily="18" charset="0"/>
              </a:rPr>
              <a:t>S</a:t>
            </a:r>
            <a:r>
              <a:rPr lang="en-US" altLang="zh-CN" sz="2400" baseline="-25000" dirty="0">
                <a:latin typeface="Cambria Math" panose="02040503050406030204" pitchFamily="18" charset="0"/>
                <a:ea typeface="Cambria Math" panose="02040503050406030204" pitchFamily="18" charset="0"/>
              </a:rPr>
              <a:t>4</a:t>
            </a:r>
            <a:r>
              <a:rPr lang="zh-CN" altLang="en-US" sz="2400" dirty="0">
                <a:latin typeface="Cambria Math" panose="02040503050406030204" pitchFamily="18" charset="0"/>
              </a:rPr>
              <a:t>对应的列向量完全相同，因此我们可以猜测</a:t>
            </a:r>
            <a:r>
              <a:rPr lang="en-US" altLang="zh-CN" sz="2400" dirty="0">
                <a:latin typeface="Cambria Math" panose="02040503050406030204" pitchFamily="18" charset="0"/>
                <a:ea typeface="Cambria Math" panose="02040503050406030204" pitchFamily="18" charset="0"/>
              </a:rPr>
              <a:t>SIM (S</a:t>
            </a:r>
            <a:r>
              <a:rPr lang="en-US" altLang="zh-CN" sz="2400" baseline="-25000" dirty="0">
                <a:latin typeface="Cambria Math" panose="02040503050406030204" pitchFamily="18" charset="0"/>
                <a:ea typeface="Cambria Math" panose="02040503050406030204" pitchFamily="18" charset="0"/>
              </a:rPr>
              <a:t>1</a:t>
            </a:r>
            <a:r>
              <a:rPr lang="en-US" altLang="zh-CN" sz="2400" dirty="0">
                <a:latin typeface="Cambria Math" panose="02040503050406030204" pitchFamily="18" charset="0"/>
                <a:ea typeface="Cambria Math" panose="02040503050406030204" pitchFamily="18" charset="0"/>
              </a:rPr>
              <a:t>, S</a:t>
            </a:r>
            <a:r>
              <a:rPr lang="en-US" altLang="zh-CN" sz="2400" baseline="-25000" dirty="0">
                <a:latin typeface="Cambria Math" panose="02040503050406030204" pitchFamily="18" charset="0"/>
                <a:ea typeface="Cambria Math" panose="02040503050406030204" pitchFamily="18" charset="0"/>
              </a:rPr>
              <a:t>4</a:t>
            </a:r>
            <a:r>
              <a:rPr lang="en-US" altLang="zh-CN" sz="2400" dirty="0">
                <a:latin typeface="Cambria Math" panose="02040503050406030204" pitchFamily="18" charset="0"/>
                <a:ea typeface="Cambria Math" panose="02040503050406030204" pitchFamily="18" charset="0"/>
              </a:rPr>
              <a:t>)=</a:t>
            </a:r>
            <a:r>
              <a:rPr lang="en-US" altLang="zh-CN" sz="2400" dirty="0">
                <a:solidFill>
                  <a:srgbClr val="008000"/>
                </a:solidFill>
                <a:latin typeface="Cambria Math" panose="02040503050406030204" pitchFamily="18" charset="0"/>
                <a:ea typeface="Cambria Math" panose="02040503050406030204" pitchFamily="18" charset="0"/>
              </a:rPr>
              <a:t>1.0</a:t>
            </a:r>
            <a:r>
              <a:rPr lang="zh-CN" altLang="en-US" sz="2400" dirty="0">
                <a:latin typeface="Cambria Math" panose="02040503050406030204" pitchFamily="18" charset="0"/>
              </a:rPr>
              <a:t>。如果回到图</a:t>
            </a:r>
            <a:r>
              <a:rPr lang="en-US" altLang="zh-CN" sz="2400" dirty="0">
                <a:latin typeface="Cambria Math" panose="02040503050406030204" pitchFamily="18" charset="0"/>
                <a:ea typeface="Cambria Math" panose="02040503050406030204" pitchFamily="18" charset="0"/>
              </a:rPr>
              <a:t>3-4</a:t>
            </a:r>
            <a:r>
              <a:rPr lang="zh-CN" altLang="en-US" sz="2400" dirty="0">
                <a:latin typeface="Cambria Math" panose="02040503050406030204" pitchFamily="18" charset="0"/>
              </a:rPr>
              <a:t>，我们会发现</a:t>
            </a:r>
            <a:r>
              <a:rPr lang="en-US" altLang="zh-CN" sz="2400" dirty="0">
                <a:latin typeface="Cambria Math" panose="02040503050406030204" pitchFamily="18" charset="0"/>
                <a:ea typeface="Cambria Math" panose="02040503050406030204" pitchFamily="18" charset="0"/>
              </a:rPr>
              <a:t>S</a:t>
            </a:r>
            <a:r>
              <a:rPr lang="en-US" altLang="zh-CN" sz="2400" baseline="-25000" dirty="0">
                <a:latin typeface="Cambria Math" panose="02040503050406030204" pitchFamily="18" charset="0"/>
                <a:ea typeface="Cambria Math" panose="02040503050406030204" pitchFamily="18" charset="0"/>
              </a:rPr>
              <a:t>1</a:t>
            </a:r>
            <a:r>
              <a:rPr lang="zh-CN" altLang="en-US" sz="2400" dirty="0">
                <a:latin typeface="Cambria Math" panose="02040503050406030204" pitchFamily="18" charset="0"/>
              </a:rPr>
              <a:t>和</a:t>
            </a:r>
            <a:r>
              <a:rPr lang="en-US" altLang="zh-CN" sz="2400" dirty="0">
                <a:latin typeface="Cambria Math" panose="02040503050406030204" pitchFamily="18" charset="0"/>
              </a:rPr>
              <a:t>S</a:t>
            </a:r>
            <a:r>
              <a:rPr lang="en-US" altLang="zh-CN" sz="2400" baseline="-25000" dirty="0">
                <a:latin typeface="Cambria Math" panose="02040503050406030204" pitchFamily="18" charset="0"/>
              </a:rPr>
              <a:t>4</a:t>
            </a:r>
            <a:r>
              <a:rPr lang="zh-CN" altLang="en-US" sz="2400" dirty="0">
                <a:latin typeface="Cambria Math" panose="02040503050406030204" pitchFamily="18" charset="0"/>
              </a:rPr>
              <a:t>的真实</a:t>
            </a:r>
            <a:r>
              <a:rPr lang="en-US" altLang="zh-CN" sz="2400" dirty="0" err="1">
                <a:latin typeface="Cambria Math" panose="02040503050406030204" pitchFamily="18" charset="0"/>
                <a:ea typeface="Cambria Math" panose="02040503050406030204" pitchFamily="18" charset="0"/>
              </a:rPr>
              <a:t>Jaccard</a:t>
            </a:r>
            <a:r>
              <a:rPr lang="zh-CN" altLang="en-US" sz="2400" dirty="0">
                <a:latin typeface="Cambria Math" panose="02040503050406030204" pitchFamily="18" charset="0"/>
              </a:rPr>
              <a:t>相似度为</a:t>
            </a:r>
            <a:r>
              <a:rPr lang="en-US" altLang="zh-CN" sz="2400" dirty="0">
                <a:solidFill>
                  <a:srgbClr val="008000"/>
                </a:solidFill>
                <a:latin typeface="Cambria Math" panose="02040503050406030204" pitchFamily="18" charset="0"/>
                <a:ea typeface="Cambria Math" panose="02040503050406030204" pitchFamily="18" charset="0"/>
              </a:rPr>
              <a:t>2/3</a:t>
            </a:r>
            <a:r>
              <a:rPr lang="zh-CN" altLang="en-US" sz="2400" dirty="0">
                <a:latin typeface="Cambria Math" panose="02040503050406030204" pitchFamily="18" charset="0"/>
              </a:rPr>
              <a:t>。</a:t>
            </a:r>
            <a:endParaRPr lang="en-US" altLang="zh-CN" sz="2400" dirty="0">
              <a:latin typeface="Cambria Math" panose="02040503050406030204" pitchFamily="18" charset="0"/>
            </a:endParaRPr>
          </a:p>
          <a:p>
            <a:r>
              <a:rPr lang="zh-CN" altLang="en-US" sz="2400" dirty="0">
                <a:solidFill>
                  <a:schemeClr val="accent6">
                    <a:lumMod val="75000"/>
                  </a:schemeClr>
                </a:solidFill>
                <a:latin typeface="Cambria Math" panose="02040503050406030204" pitchFamily="18" charset="0"/>
              </a:rPr>
              <a:t>因为本例规模太小，所以并不足以说明在大规模数据情况下估计值和真实值相近的规律</a:t>
            </a:r>
          </a:p>
        </p:txBody>
      </p:sp>
      <p:pic>
        <p:nvPicPr>
          <p:cNvPr id="24" name="图片 23"/>
          <p:cNvPicPr>
            <a:picLocks noChangeAspect="1"/>
          </p:cNvPicPr>
          <p:nvPr/>
        </p:nvPicPr>
        <p:blipFill>
          <a:blip r:embed="rId3"/>
          <a:stretch>
            <a:fillRect/>
          </a:stretch>
        </p:blipFill>
        <p:spPr>
          <a:xfrm>
            <a:off x="152400" y="2191702"/>
            <a:ext cx="4972050" cy="1600200"/>
          </a:xfrm>
          <a:prstGeom prst="rect">
            <a:avLst/>
          </a:prstGeom>
        </p:spPr>
      </p:pic>
      <p:pic>
        <p:nvPicPr>
          <p:cNvPr id="25" name="图片 24"/>
          <p:cNvPicPr>
            <a:picLocks noChangeAspect="1"/>
          </p:cNvPicPr>
          <p:nvPr/>
        </p:nvPicPr>
        <p:blipFill>
          <a:blip r:embed="rId4"/>
          <a:stretch>
            <a:fillRect/>
          </a:stretch>
        </p:blipFill>
        <p:spPr>
          <a:xfrm>
            <a:off x="545841" y="3791902"/>
            <a:ext cx="1700213" cy="757238"/>
          </a:xfrm>
          <a:prstGeom prst="rect">
            <a:avLst/>
          </a:prstGeom>
        </p:spPr>
      </p:pic>
      <p:pic>
        <p:nvPicPr>
          <p:cNvPr id="26" name="图片 25"/>
          <p:cNvPicPr>
            <a:picLocks noChangeAspect="1"/>
          </p:cNvPicPr>
          <p:nvPr/>
        </p:nvPicPr>
        <p:blipFill>
          <a:blip r:embed="rId5"/>
          <a:stretch>
            <a:fillRect/>
          </a:stretch>
        </p:blipFill>
        <p:spPr>
          <a:xfrm>
            <a:off x="2966009" y="3734752"/>
            <a:ext cx="1728788" cy="871538"/>
          </a:xfrm>
          <a:prstGeom prst="rect">
            <a:avLst/>
          </a:prstGeom>
        </p:spPr>
      </p:pic>
      <p:pic>
        <p:nvPicPr>
          <p:cNvPr id="27" name="图片 26"/>
          <p:cNvPicPr>
            <a:picLocks noChangeAspect="1"/>
          </p:cNvPicPr>
          <p:nvPr/>
        </p:nvPicPr>
        <p:blipFill>
          <a:blip r:embed="rId6"/>
          <a:stretch>
            <a:fillRect/>
          </a:stretch>
        </p:blipFill>
        <p:spPr>
          <a:xfrm>
            <a:off x="3061259" y="4897754"/>
            <a:ext cx="1538288" cy="690150"/>
          </a:xfrm>
          <a:prstGeom prst="rect">
            <a:avLst/>
          </a:prstGeom>
        </p:spPr>
      </p:pic>
      <p:cxnSp>
        <p:nvCxnSpPr>
          <p:cNvPr id="29" name="直接箭头连接符 28"/>
          <p:cNvCxnSpPr>
            <a:endCxn id="26" idx="1"/>
          </p:cNvCxnSpPr>
          <p:nvPr/>
        </p:nvCxnSpPr>
        <p:spPr>
          <a:xfrm>
            <a:off x="2242109" y="4170521"/>
            <a:ext cx="72390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0" name="直接箭头连接符 29"/>
          <p:cNvCxnSpPr>
            <a:endCxn id="27" idx="0"/>
          </p:cNvCxnSpPr>
          <p:nvPr/>
        </p:nvCxnSpPr>
        <p:spPr>
          <a:xfrm>
            <a:off x="3830403" y="4627244"/>
            <a:ext cx="0" cy="27051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1" name="直接箭头连接符 30"/>
          <p:cNvCxnSpPr>
            <a:stCxn id="27" idx="1"/>
          </p:cNvCxnSpPr>
          <p:nvPr/>
        </p:nvCxnSpPr>
        <p:spPr>
          <a:xfrm flipH="1">
            <a:off x="2259099" y="5242829"/>
            <a:ext cx="802160"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32" name="图片 31"/>
          <p:cNvPicPr>
            <a:picLocks noChangeAspect="1"/>
          </p:cNvPicPr>
          <p:nvPr/>
        </p:nvPicPr>
        <p:blipFill>
          <a:blip r:embed="rId7"/>
          <a:stretch>
            <a:fillRect/>
          </a:stretch>
        </p:blipFill>
        <p:spPr>
          <a:xfrm>
            <a:off x="541176" y="4825939"/>
            <a:ext cx="1717203" cy="791871"/>
          </a:xfrm>
          <a:prstGeom prst="rect">
            <a:avLst/>
          </a:prstGeom>
        </p:spPr>
      </p:pic>
      <p:pic>
        <p:nvPicPr>
          <p:cNvPr id="33" name="图片 32"/>
          <p:cNvPicPr>
            <a:picLocks noChangeAspect="1"/>
          </p:cNvPicPr>
          <p:nvPr/>
        </p:nvPicPr>
        <p:blipFill>
          <a:blip r:embed="rId8"/>
          <a:stretch>
            <a:fillRect/>
          </a:stretch>
        </p:blipFill>
        <p:spPr>
          <a:xfrm>
            <a:off x="609600" y="5970810"/>
            <a:ext cx="1543050" cy="757238"/>
          </a:xfrm>
          <a:prstGeom prst="rect">
            <a:avLst/>
          </a:prstGeom>
        </p:spPr>
      </p:pic>
      <p:pic>
        <p:nvPicPr>
          <p:cNvPr id="34" name="图片 33"/>
          <p:cNvPicPr>
            <a:picLocks noChangeAspect="1"/>
          </p:cNvPicPr>
          <p:nvPr/>
        </p:nvPicPr>
        <p:blipFill>
          <a:blip r:embed="rId9"/>
          <a:stretch>
            <a:fillRect/>
          </a:stretch>
        </p:blipFill>
        <p:spPr>
          <a:xfrm>
            <a:off x="3061259" y="5978836"/>
            <a:ext cx="1557338" cy="735806"/>
          </a:xfrm>
          <a:prstGeom prst="rect">
            <a:avLst/>
          </a:prstGeom>
        </p:spPr>
      </p:pic>
      <p:cxnSp>
        <p:nvCxnSpPr>
          <p:cNvPr id="35" name="直接箭头连接符 34"/>
          <p:cNvCxnSpPr/>
          <p:nvPr/>
        </p:nvCxnSpPr>
        <p:spPr>
          <a:xfrm flipH="1">
            <a:off x="1353853" y="5759354"/>
            <a:ext cx="3945" cy="27051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6" name="直接箭头连接符 35"/>
          <p:cNvCxnSpPr/>
          <p:nvPr/>
        </p:nvCxnSpPr>
        <p:spPr>
          <a:xfrm>
            <a:off x="2298229" y="6312264"/>
            <a:ext cx="72390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7" name="文本框 36"/>
          <p:cNvSpPr txBox="1"/>
          <p:nvPr/>
        </p:nvSpPr>
        <p:spPr>
          <a:xfrm>
            <a:off x="240031" y="3791902"/>
            <a:ext cx="45719" cy="923330"/>
          </a:xfrm>
          <a:prstGeom prst="rect">
            <a:avLst/>
          </a:prstGeom>
          <a:noFill/>
        </p:spPr>
        <p:txBody>
          <a:bodyPr wrap="square" rtlCol="0">
            <a:spAutoFit/>
          </a:bodyPr>
          <a:lstStyle/>
          <a:p>
            <a:r>
              <a:rPr lang="zh-CN" altLang="en-US" dirty="0"/>
              <a:t>初始化</a:t>
            </a:r>
          </a:p>
        </p:txBody>
      </p:sp>
      <p:sp>
        <p:nvSpPr>
          <p:cNvPr id="38" name="文本框 37"/>
          <p:cNvSpPr txBox="1"/>
          <p:nvPr/>
        </p:nvSpPr>
        <p:spPr>
          <a:xfrm>
            <a:off x="2168358" y="3774232"/>
            <a:ext cx="961422" cy="369332"/>
          </a:xfrm>
          <a:prstGeom prst="rect">
            <a:avLst/>
          </a:prstGeom>
          <a:noFill/>
        </p:spPr>
        <p:txBody>
          <a:bodyPr wrap="square" rtlCol="0">
            <a:spAutoFit/>
          </a:bodyPr>
          <a:lstStyle/>
          <a:p>
            <a:r>
              <a:rPr lang="zh-CN" altLang="en-US" dirty="0"/>
              <a:t>第</a:t>
            </a:r>
            <a:r>
              <a:rPr lang="en-US" altLang="zh-CN" dirty="0">
                <a:latin typeface="Arial" panose="020B0604020202020204" pitchFamily="34" charset="0"/>
                <a:cs typeface="Arial" panose="020B0604020202020204" pitchFamily="34" charset="0"/>
              </a:rPr>
              <a:t>0</a:t>
            </a:r>
            <a:r>
              <a:rPr lang="zh-CN" altLang="en-US" dirty="0"/>
              <a:t>行</a:t>
            </a:r>
          </a:p>
        </p:txBody>
      </p:sp>
      <p:sp>
        <p:nvSpPr>
          <p:cNvPr id="39" name="文本框 38"/>
          <p:cNvSpPr txBox="1"/>
          <p:nvPr/>
        </p:nvSpPr>
        <p:spPr>
          <a:xfrm>
            <a:off x="3045241" y="4559686"/>
            <a:ext cx="785162" cy="369332"/>
          </a:xfrm>
          <a:prstGeom prst="rect">
            <a:avLst/>
          </a:prstGeom>
          <a:noFill/>
        </p:spPr>
        <p:txBody>
          <a:bodyPr wrap="square" rtlCol="0">
            <a:spAutoFit/>
          </a:bodyPr>
          <a:lstStyle/>
          <a:p>
            <a:r>
              <a:rPr lang="zh-CN" altLang="en-US" dirty="0"/>
              <a:t>第</a:t>
            </a:r>
            <a:r>
              <a:rPr lang="en-US" altLang="zh-CN" dirty="0">
                <a:latin typeface="Arial" panose="020B0604020202020204" pitchFamily="34" charset="0"/>
                <a:cs typeface="Arial" panose="020B0604020202020204" pitchFamily="34" charset="0"/>
              </a:rPr>
              <a:t>1</a:t>
            </a:r>
            <a:r>
              <a:rPr lang="zh-CN" altLang="en-US" dirty="0"/>
              <a:t>行</a:t>
            </a:r>
          </a:p>
        </p:txBody>
      </p:sp>
      <p:sp>
        <p:nvSpPr>
          <p:cNvPr id="41" name="文本框 40"/>
          <p:cNvSpPr txBox="1"/>
          <p:nvPr/>
        </p:nvSpPr>
        <p:spPr>
          <a:xfrm>
            <a:off x="2316531" y="4825939"/>
            <a:ext cx="961422" cy="369332"/>
          </a:xfrm>
          <a:prstGeom prst="rect">
            <a:avLst/>
          </a:prstGeom>
          <a:noFill/>
        </p:spPr>
        <p:txBody>
          <a:bodyPr wrap="square" rtlCol="0">
            <a:spAutoFit/>
          </a:bodyPr>
          <a:lstStyle/>
          <a:p>
            <a:r>
              <a:rPr lang="zh-CN" altLang="en-US" dirty="0"/>
              <a:t>第</a:t>
            </a:r>
            <a:r>
              <a:rPr lang="en-US" altLang="zh-CN" dirty="0">
                <a:latin typeface="Arial" panose="020B0604020202020204" pitchFamily="34" charset="0"/>
                <a:cs typeface="Arial" panose="020B0604020202020204" pitchFamily="34" charset="0"/>
              </a:rPr>
              <a:t>2</a:t>
            </a:r>
            <a:r>
              <a:rPr lang="zh-CN" altLang="en-US" dirty="0"/>
              <a:t>行</a:t>
            </a:r>
          </a:p>
        </p:txBody>
      </p:sp>
      <p:sp>
        <p:nvSpPr>
          <p:cNvPr id="42" name="文本框 41"/>
          <p:cNvSpPr txBox="1"/>
          <p:nvPr/>
        </p:nvSpPr>
        <p:spPr>
          <a:xfrm>
            <a:off x="1399869" y="5680416"/>
            <a:ext cx="961422" cy="369332"/>
          </a:xfrm>
          <a:prstGeom prst="rect">
            <a:avLst/>
          </a:prstGeom>
          <a:noFill/>
        </p:spPr>
        <p:txBody>
          <a:bodyPr wrap="square" rtlCol="0">
            <a:spAutoFit/>
          </a:bodyPr>
          <a:lstStyle/>
          <a:p>
            <a:r>
              <a:rPr lang="zh-CN" altLang="en-US" dirty="0"/>
              <a:t>第</a:t>
            </a:r>
            <a:r>
              <a:rPr lang="en-US" altLang="zh-CN" dirty="0">
                <a:latin typeface="Arial" panose="020B0604020202020204" pitchFamily="34" charset="0"/>
                <a:cs typeface="Arial" panose="020B0604020202020204" pitchFamily="34" charset="0"/>
              </a:rPr>
              <a:t>3</a:t>
            </a:r>
            <a:r>
              <a:rPr lang="zh-CN" altLang="en-US" dirty="0"/>
              <a:t>行</a:t>
            </a:r>
          </a:p>
        </p:txBody>
      </p:sp>
      <p:sp>
        <p:nvSpPr>
          <p:cNvPr id="46" name="文本框 45"/>
          <p:cNvSpPr txBox="1"/>
          <p:nvPr/>
        </p:nvSpPr>
        <p:spPr>
          <a:xfrm>
            <a:off x="2242109" y="5905335"/>
            <a:ext cx="961422" cy="369332"/>
          </a:xfrm>
          <a:prstGeom prst="rect">
            <a:avLst/>
          </a:prstGeom>
          <a:noFill/>
        </p:spPr>
        <p:txBody>
          <a:bodyPr wrap="square" rtlCol="0">
            <a:spAutoFit/>
          </a:bodyPr>
          <a:lstStyle/>
          <a:p>
            <a:r>
              <a:rPr lang="zh-CN" altLang="en-US" dirty="0"/>
              <a:t>第</a:t>
            </a:r>
            <a:r>
              <a:rPr lang="en-US" altLang="zh-CN" dirty="0">
                <a:latin typeface="Arial" panose="020B0604020202020204" pitchFamily="34" charset="0"/>
                <a:cs typeface="Arial" panose="020B0604020202020204" pitchFamily="34" charset="0"/>
              </a:rPr>
              <a:t>4</a:t>
            </a:r>
            <a:r>
              <a:rPr lang="zh-CN" altLang="en-US" dirty="0"/>
              <a:t>行</a:t>
            </a:r>
          </a:p>
        </p:txBody>
      </p:sp>
      <p:sp>
        <p:nvSpPr>
          <p:cNvPr id="48" name="矩形 47"/>
          <p:cNvSpPr/>
          <p:nvPr/>
        </p:nvSpPr>
        <p:spPr>
          <a:xfrm>
            <a:off x="1066800" y="2646371"/>
            <a:ext cx="3124200" cy="165051"/>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9" name="矩形 48"/>
          <p:cNvSpPr/>
          <p:nvPr/>
        </p:nvSpPr>
        <p:spPr>
          <a:xfrm>
            <a:off x="1066800" y="2838379"/>
            <a:ext cx="3124200" cy="175172"/>
          </a:xfrm>
          <a:prstGeom prst="rect">
            <a:avLst/>
          </a:prstGeom>
          <a:noFill/>
          <a:ln w="12700">
            <a:solidFill>
              <a:srgbClr val="00B0F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50" name="矩形 49"/>
          <p:cNvSpPr/>
          <p:nvPr/>
        </p:nvSpPr>
        <p:spPr>
          <a:xfrm>
            <a:off x="1066800" y="3021234"/>
            <a:ext cx="3124200" cy="175172"/>
          </a:xfrm>
          <a:prstGeom prst="rect">
            <a:avLst/>
          </a:prstGeom>
          <a:noFill/>
          <a:ln w="12700">
            <a:solidFill>
              <a:srgbClr val="FFC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51" name="矩形 50"/>
          <p:cNvSpPr/>
          <p:nvPr/>
        </p:nvSpPr>
        <p:spPr>
          <a:xfrm>
            <a:off x="1070788" y="3215399"/>
            <a:ext cx="3124200" cy="175172"/>
          </a:xfrm>
          <a:prstGeom prst="rect">
            <a:avLst/>
          </a:prstGeom>
          <a:noFill/>
          <a:ln w="12700">
            <a:solidFill>
              <a:srgbClr val="00B05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52" name="矩形 51"/>
          <p:cNvSpPr/>
          <p:nvPr/>
        </p:nvSpPr>
        <p:spPr>
          <a:xfrm>
            <a:off x="1066800" y="3399214"/>
            <a:ext cx="3124200" cy="175172"/>
          </a:xfrm>
          <a:prstGeom prst="rect">
            <a:avLst/>
          </a:prstGeom>
          <a:noFill/>
          <a:ln w="12700">
            <a:solidFill>
              <a:srgbClr val="7030A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112555650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3.4  </a:t>
            </a:r>
            <a:r>
              <a:rPr lang="zh-CN" altLang="en-US" dirty="0"/>
              <a:t>文档的局部敏感哈希算法</a:t>
            </a:r>
          </a:p>
        </p:txBody>
      </p:sp>
      <p:sp>
        <p:nvSpPr>
          <p:cNvPr id="5" name="灯片编号占位符 4"/>
          <p:cNvSpPr>
            <a:spLocks noGrp="1"/>
          </p:cNvSpPr>
          <p:nvPr>
            <p:ph type="sldNum" sz="quarter" idx="12"/>
          </p:nvPr>
        </p:nvSpPr>
        <p:spPr/>
        <p:txBody>
          <a:bodyPr/>
          <a:lstStyle/>
          <a:p>
            <a:fld id="{19B12225-5612-419B-A8D5-4B8EEE4C217E}" type="slidenum">
              <a:rPr lang="en-US" smtClean="0"/>
              <a:pPr/>
              <a:t>59</a:t>
            </a:fld>
            <a:endParaRPr lang="en-US"/>
          </a:p>
        </p:txBody>
      </p:sp>
      <p:sp>
        <p:nvSpPr>
          <p:cNvPr id="12" name="矩形 11"/>
          <p:cNvSpPr/>
          <p:nvPr/>
        </p:nvSpPr>
        <p:spPr>
          <a:xfrm>
            <a:off x="4555361" y="1655064"/>
            <a:ext cx="3143250" cy="2228278"/>
          </a:xfrm>
          <a:prstGeom prst="rect">
            <a:avLst/>
          </a:prstGeom>
          <a:noFill/>
          <a:ln w="47625">
            <a:solidFill>
              <a:schemeClr val="accent5">
                <a:lumMod val="75000"/>
              </a:schemeClr>
            </a:solidFill>
            <a:prstDash val="dash"/>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sz="1350"/>
          </a:p>
        </p:txBody>
      </p:sp>
      <p:sp>
        <p:nvSpPr>
          <p:cNvPr id="15" name="矩形 14"/>
          <p:cNvSpPr/>
          <p:nvPr/>
        </p:nvSpPr>
        <p:spPr>
          <a:xfrm>
            <a:off x="400051" y="4139000"/>
            <a:ext cx="7804346" cy="1477328"/>
          </a:xfrm>
          <a:prstGeom prst="rect">
            <a:avLst/>
          </a:prstGeom>
          <a:solidFill>
            <a:schemeClr val="accent2">
              <a:lumMod val="40000"/>
              <a:lumOff val="60000"/>
            </a:schemeClr>
          </a:solidFill>
        </p:spPr>
        <p:txBody>
          <a:bodyPr wrap="square">
            <a:spAutoFit/>
          </a:bodyPr>
          <a:lstStyle/>
          <a:p>
            <a:r>
              <a:rPr lang="zh-CN" altLang="en-US" sz="2250" dirty="0">
                <a:latin typeface="楷体" panose="02010609060101010101" pitchFamily="49" charset="-122"/>
                <a:ea typeface="楷体" panose="02010609060101010101" pitchFamily="49" charset="-122"/>
              </a:rPr>
              <a:t>最小哈希将大文档压缩成小的签名并同时保持任意对文档之间的预期相似度，但是高效寻找具有最大相似度的文档对仍然是不可能的。主要原因在于，即使文档本身的数目并不很大，但需要比较的文档对的数目可能太大。</a:t>
            </a:r>
          </a:p>
        </p:txBody>
      </p:sp>
      <p:grpSp>
        <p:nvGrpSpPr>
          <p:cNvPr id="7" name="组合 6"/>
          <p:cNvGrpSpPr/>
          <p:nvPr/>
        </p:nvGrpSpPr>
        <p:grpSpPr>
          <a:xfrm>
            <a:off x="364284" y="2083545"/>
            <a:ext cx="6225557" cy="1927626"/>
            <a:chOff x="1148062" y="2557461"/>
            <a:chExt cx="8300742" cy="2570168"/>
          </a:xfrm>
        </p:grpSpPr>
        <p:sp>
          <p:nvSpPr>
            <p:cNvPr id="8" name="AutoShape 3"/>
            <p:cNvSpPr>
              <a:spLocks noChangeArrowheads="1"/>
            </p:cNvSpPr>
            <p:nvPr/>
          </p:nvSpPr>
          <p:spPr bwMode="auto">
            <a:xfrm rot="-5394873">
              <a:off x="2579687" y="2747962"/>
              <a:ext cx="1371600" cy="9906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headEnd/>
              <a:tailEnd/>
            </a:ln>
            <a:effectLst/>
          </p:spPr>
          <p:txBody>
            <a:bodyPr vert="eaVert" wrap="none" anchor="ctr"/>
            <a:lstStyle/>
            <a:p>
              <a:pPr algn="ctr"/>
              <a:r>
                <a:rPr lang="en-US" sz="1350" dirty="0">
                  <a:latin typeface="Arial" pitchFamily="34" charset="0"/>
                  <a:cs typeface="Arial" pitchFamily="34" charset="0"/>
                </a:rPr>
                <a:t>Shingling</a:t>
              </a:r>
            </a:p>
          </p:txBody>
        </p:sp>
        <p:sp>
          <p:nvSpPr>
            <p:cNvPr id="9" name="Text Box 6"/>
            <p:cNvSpPr txBox="1">
              <a:spLocks noChangeArrowheads="1"/>
            </p:cNvSpPr>
            <p:nvPr/>
          </p:nvSpPr>
          <p:spPr bwMode="auto">
            <a:xfrm>
              <a:off x="1148062" y="2966262"/>
              <a:ext cx="1015663" cy="584776"/>
            </a:xfrm>
            <a:prstGeom prst="rect">
              <a:avLst/>
            </a:prstGeom>
            <a:noFill/>
            <a:ln w="9525">
              <a:noFill/>
              <a:miter lim="800000"/>
              <a:headEnd/>
              <a:tailEnd/>
            </a:ln>
            <a:effectLst/>
          </p:spPr>
          <p:txBody>
            <a:bodyPr wrap="none">
              <a:spAutoFit/>
            </a:bodyPr>
            <a:lstStyle/>
            <a:p>
              <a:r>
                <a:rPr lang="zh-CN" altLang="en-US" sz="2250" dirty="0">
                  <a:latin typeface="Arial" pitchFamily="34" charset="0"/>
                  <a:cs typeface="Arial" pitchFamily="34" charset="0"/>
                </a:rPr>
                <a:t>文档</a:t>
              </a:r>
              <a:endParaRPr lang="en-US" sz="2250" dirty="0">
                <a:latin typeface="Arial" pitchFamily="34" charset="0"/>
                <a:cs typeface="Arial" pitchFamily="34" charset="0"/>
              </a:endParaRPr>
            </a:p>
          </p:txBody>
        </p:sp>
        <p:sp>
          <p:nvSpPr>
            <p:cNvPr id="10" name="Line 7"/>
            <p:cNvSpPr>
              <a:spLocks noChangeShapeType="1"/>
            </p:cNvSpPr>
            <p:nvPr/>
          </p:nvSpPr>
          <p:spPr bwMode="auto">
            <a:xfrm>
              <a:off x="2312987" y="3243262"/>
              <a:ext cx="45720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nvGrpSpPr>
            <p:cNvPr id="13" name="Group 19"/>
            <p:cNvGrpSpPr>
              <a:grpSpLocks/>
            </p:cNvGrpSpPr>
            <p:nvPr/>
          </p:nvGrpSpPr>
          <p:grpSpPr bwMode="auto">
            <a:xfrm>
              <a:off x="3684589" y="3243265"/>
              <a:ext cx="1912940" cy="1884364"/>
              <a:chOff x="1488" y="1920"/>
              <a:chExt cx="1205" cy="1187"/>
            </a:xfrm>
          </p:grpSpPr>
          <p:sp>
            <p:nvSpPr>
              <p:cNvPr id="23" name="Line 8"/>
              <p:cNvSpPr>
                <a:spLocks noChangeShapeType="1"/>
              </p:cNvSpPr>
              <p:nvPr/>
            </p:nvSpPr>
            <p:spPr bwMode="auto">
              <a:xfrm>
                <a:off x="1536" y="1920"/>
                <a:ext cx="72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sp>
            <p:nvSpPr>
              <p:cNvPr id="24" name="Text Box 9"/>
              <p:cNvSpPr txBox="1">
                <a:spLocks noChangeArrowheads="1"/>
              </p:cNvSpPr>
              <p:nvPr/>
            </p:nvSpPr>
            <p:spPr bwMode="auto">
              <a:xfrm>
                <a:off x="1488" y="2448"/>
                <a:ext cx="1205" cy="659"/>
              </a:xfrm>
              <a:prstGeom prst="rect">
                <a:avLst/>
              </a:prstGeom>
              <a:noFill/>
              <a:ln w="9525">
                <a:noFill/>
                <a:miter lim="800000"/>
                <a:headEnd/>
                <a:tailEnd/>
              </a:ln>
              <a:effectLst/>
            </p:spPr>
            <p:txBody>
              <a:bodyPr wrap="none">
                <a:spAutoFit/>
              </a:bodyPr>
              <a:lstStyle/>
              <a:p>
                <a:r>
                  <a:rPr lang="en-US" altLang="zh-CN" sz="2250" dirty="0">
                    <a:latin typeface="Arial" pitchFamily="34" charset="0"/>
                    <a:cs typeface="Arial" pitchFamily="34" charset="0"/>
                  </a:rPr>
                  <a:t>K-Shingle</a:t>
                </a:r>
              </a:p>
              <a:p>
                <a:r>
                  <a:rPr lang="zh-CN" altLang="en-US" sz="2250" dirty="0">
                    <a:latin typeface="Arial" pitchFamily="34" charset="0"/>
                    <a:cs typeface="Arial" pitchFamily="34" charset="0"/>
                  </a:rPr>
                  <a:t>表示</a:t>
                </a:r>
                <a:endParaRPr lang="en-US" sz="2250" dirty="0">
                  <a:latin typeface="Arial" pitchFamily="34" charset="0"/>
                  <a:cs typeface="Arial" pitchFamily="34" charset="0"/>
                </a:endParaRPr>
              </a:p>
            </p:txBody>
          </p:sp>
          <p:sp>
            <p:nvSpPr>
              <p:cNvPr id="25" name="Line 10"/>
              <p:cNvSpPr>
                <a:spLocks noChangeShapeType="1"/>
              </p:cNvSpPr>
              <p:nvPr/>
            </p:nvSpPr>
            <p:spPr bwMode="auto">
              <a:xfrm flipV="1">
                <a:off x="1872" y="1920"/>
                <a:ext cx="0" cy="48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grpSp>
          <p:nvGrpSpPr>
            <p:cNvPr id="14" name="Group 20"/>
            <p:cNvGrpSpPr>
              <a:grpSpLocks/>
            </p:cNvGrpSpPr>
            <p:nvPr/>
          </p:nvGrpSpPr>
          <p:grpSpPr bwMode="auto">
            <a:xfrm>
              <a:off x="4903787" y="2557461"/>
              <a:ext cx="2751138" cy="2108200"/>
              <a:chOff x="2256" y="1488"/>
              <a:chExt cx="1733" cy="1328"/>
            </a:xfrm>
          </p:grpSpPr>
          <p:sp>
            <p:nvSpPr>
              <p:cNvPr id="19" name="AutoShape 4"/>
              <p:cNvSpPr>
                <a:spLocks noChangeArrowheads="1"/>
              </p:cNvSpPr>
              <p:nvPr/>
            </p:nvSpPr>
            <p:spPr bwMode="auto">
              <a:xfrm rot="-5394873">
                <a:off x="2136" y="1608"/>
                <a:ext cx="864" cy="624"/>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99CC">
                  <a:alpha val="50000"/>
                </a:srgbClr>
              </a:solidFill>
              <a:ln w="9525">
                <a:solidFill>
                  <a:schemeClr val="tx1"/>
                </a:solidFill>
                <a:miter lim="800000"/>
                <a:headEnd/>
                <a:tailEnd/>
              </a:ln>
              <a:effectLst/>
            </p:spPr>
            <p:txBody>
              <a:bodyPr vert="eaVert" wrap="none" anchor="ctr"/>
              <a:lstStyle/>
              <a:p>
                <a:pPr algn="ctr"/>
                <a:r>
                  <a:rPr lang="en-US" sz="1350" dirty="0">
                    <a:latin typeface="Arial" pitchFamily="34" charset="0"/>
                    <a:cs typeface="Arial" pitchFamily="34" charset="0"/>
                  </a:rPr>
                  <a:t>Min </a:t>
                </a:r>
                <a:br>
                  <a:rPr lang="en-US" sz="1350" dirty="0">
                    <a:latin typeface="Arial" pitchFamily="34" charset="0"/>
                    <a:cs typeface="Arial" pitchFamily="34" charset="0"/>
                  </a:rPr>
                </a:br>
                <a:r>
                  <a:rPr lang="en-US" sz="1350" dirty="0">
                    <a:latin typeface="Arial" pitchFamily="34" charset="0"/>
                    <a:cs typeface="Arial" pitchFamily="34" charset="0"/>
                  </a:rPr>
                  <a:t>Hashing</a:t>
                </a:r>
              </a:p>
            </p:txBody>
          </p:sp>
          <p:sp>
            <p:nvSpPr>
              <p:cNvPr id="20" name="Line 12"/>
              <p:cNvSpPr>
                <a:spLocks noChangeShapeType="1"/>
              </p:cNvSpPr>
              <p:nvPr/>
            </p:nvSpPr>
            <p:spPr bwMode="auto">
              <a:xfrm>
                <a:off x="2880" y="1920"/>
                <a:ext cx="72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sp>
            <p:nvSpPr>
              <p:cNvPr id="21" name="Text Box 14"/>
              <p:cNvSpPr txBox="1">
                <a:spLocks noChangeArrowheads="1"/>
              </p:cNvSpPr>
              <p:nvPr/>
            </p:nvSpPr>
            <p:spPr bwMode="auto">
              <a:xfrm>
                <a:off x="2784" y="2448"/>
                <a:ext cx="1205" cy="368"/>
              </a:xfrm>
              <a:prstGeom prst="rect">
                <a:avLst/>
              </a:prstGeom>
              <a:noFill/>
              <a:ln w="9525">
                <a:noFill/>
                <a:miter lim="800000"/>
                <a:headEnd/>
                <a:tailEnd/>
              </a:ln>
              <a:effectLst/>
            </p:spPr>
            <p:txBody>
              <a:bodyPr wrap="none">
                <a:spAutoFit/>
              </a:bodyPr>
              <a:lstStyle/>
              <a:p>
                <a:r>
                  <a:rPr lang="en-US" altLang="zh-CN" sz="2250" dirty="0">
                    <a:latin typeface="Arial" pitchFamily="34" charset="0"/>
                    <a:cs typeface="Arial" pitchFamily="34" charset="0"/>
                  </a:rPr>
                  <a:t>Hash</a:t>
                </a:r>
                <a:r>
                  <a:rPr lang="zh-CN" altLang="en-US" sz="2250" dirty="0">
                    <a:latin typeface="Arial" pitchFamily="34" charset="0"/>
                    <a:cs typeface="Arial" pitchFamily="34" charset="0"/>
                  </a:rPr>
                  <a:t>签名</a:t>
                </a:r>
                <a:endParaRPr lang="en-US" sz="2250" dirty="0">
                  <a:latin typeface="Arial" pitchFamily="34" charset="0"/>
                  <a:cs typeface="Arial" pitchFamily="34" charset="0"/>
                </a:endParaRPr>
              </a:p>
            </p:txBody>
          </p:sp>
          <p:sp>
            <p:nvSpPr>
              <p:cNvPr id="22" name="Line 16"/>
              <p:cNvSpPr>
                <a:spLocks noChangeShapeType="1"/>
              </p:cNvSpPr>
              <p:nvPr/>
            </p:nvSpPr>
            <p:spPr bwMode="auto">
              <a:xfrm flipV="1">
                <a:off x="3216" y="1920"/>
                <a:ext cx="0" cy="48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grpSp>
          <p:nvGrpSpPr>
            <p:cNvPr id="16" name="Group 21"/>
            <p:cNvGrpSpPr>
              <a:grpSpLocks/>
            </p:cNvGrpSpPr>
            <p:nvPr/>
          </p:nvGrpSpPr>
          <p:grpSpPr bwMode="auto">
            <a:xfrm>
              <a:off x="7037390" y="2633661"/>
              <a:ext cx="2411414" cy="1219200"/>
              <a:chOff x="3600" y="1536"/>
              <a:chExt cx="1519" cy="768"/>
            </a:xfrm>
          </p:grpSpPr>
          <p:sp>
            <p:nvSpPr>
              <p:cNvPr id="17" name="Rectangle 11"/>
              <p:cNvSpPr>
                <a:spLocks noChangeArrowheads="1"/>
              </p:cNvSpPr>
              <p:nvPr/>
            </p:nvSpPr>
            <p:spPr bwMode="auto">
              <a:xfrm>
                <a:off x="3600" y="1536"/>
                <a:ext cx="816" cy="768"/>
              </a:xfrm>
              <a:prstGeom prst="rect">
                <a:avLst/>
              </a:prstGeom>
              <a:solidFill>
                <a:schemeClr val="accent1">
                  <a:alpha val="50000"/>
                </a:schemeClr>
              </a:solidFill>
              <a:ln w="9525">
                <a:solidFill>
                  <a:schemeClr val="tx1"/>
                </a:solidFill>
                <a:miter lim="800000"/>
                <a:headEnd/>
                <a:tailEnd/>
              </a:ln>
              <a:effectLst/>
            </p:spPr>
            <p:txBody>
              <a:bodyPr wrap="none" anchor="ctr"/>
              <a:lstStyle/>
              <a:p>
                <a:pPr algn="ctr"/>
                <a:r>
                  <a:rPr lang="en-US" sz="1350" dirty="0">
                    <a:latin typeface="Arial" pitchFamily="34" charset="0"/>
                    <a:cs typeface="Arial" pitchFamily="34" charset="0"/>
                  </a:rPr>
                  <a:t>Locality-</a:t>
                </a:r>
              </a:p>
              <a:p>
                <a:pPr algn="ctr"/>
                <a:r>
                  <a:rPr lang="en-US" sz="1350" dirty="0">
                    <a:latin typeface="Arial" pitchFamily="34" charset="0"/>
                    <a:cs typeface="Arial" pitchFamily="34" charset="0"/>
                  </a:rPr>
                  <a:t>Sensitive</a:t>
                </a:r>
              </a:p>
              <a:p>
                <a:pPr algn="ctr"/>
                <a:r>
                  <a:rPr lang="en-US" sz="1350" dirty="0">
                    <a:latin typeface="Arial" pitchFamily="34" charset="0"/>
                    <a:cs typeface="Arial" pitchFamily="34" charset="0"/>
                  </a:rPr>
                  <a:t>Hashing</a:t>
                </a:r>
              </a:p>
            </p:txBody>
          </p:sp>
          <p:sp>
            <p:nvSpPr>
              <p:cNvPr id="18" name="Line 17"/>
              <p:cNvSpPr>
                <a:spLocks noChangeShapeType="1"/>
              </p:cNvSpPr>
              <p:nvPr/>
            </p:nvSpPr>
            <p:spPr bwMode="auto">
              <a:xfrm>
                <a:off x="4416" y="1920"/>
                <a:ext cx="703"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grpSp>
      <p:sp>
        <p:nvSpPr>
          <p:cNvPr id="26" name="文本框 25"/>
          <p:cNvSpPr txBox="1"/>
          <p:nvPr/>
        </p:nvSpPr>
        <p:spPr>
          <a:xfrm>
            <a:off x="6606808" y="2421248"/>
            <a:ext cx="990600" cy="369332"/>
          </a:xfrm>
          <a:prstGeom prst="rect">
            <a:avLst/>
          </a:prstGeom>
          <a:noFill/>
        </p:spPr>
        <p:txBody>
          <a:bodyPr wrap="square" rtlCol="0">
            <a:spAutoFit/>
          </a:bodyPr>
          <a:lstStyle/>
          <a:p>
            <a:r>
              <a:rPr lang="zh-CN" altLang="en-US" dirty="0"/>
              <a:t>候选对</a:t>
            </a:r>
          </a:p>
        </p:txBody>
      </p:sp>
    </p:spTree>
    <p:extLst>
      <p:ext uri="{BB962C8B-B14F-4D97-AF65-F5344CB8AC3E}">
        <p14:creationId xmlns:p14="http://schemas.microsoft.com/office/powerpoint/2010/main" val="3027952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楷体" panose="02010609060101010101" pitchFamily="49" charset="-122"/>
                <a:ea typeface="楷体" panose="02010609060101010101" pitchFamily="49" charset="-122"/>
              </a:rPr>
              <a:t>本章思路</a:t>
            </a:r>
          </a:p>
        </p:txBody>
      </p:sp>
      <p:sp>
        <p:nvSpPr>
          <p:cNvPr id="15" name="AutoShape 3"/>
          <p:cNvSpPr>
            <a:spLocks noChangeArrowheads="1"/>
          </p:cNvSpPr>
          <p:nvPr/>
        </p:nvSpPr>
        <p:spPr bwMode="auto">
          <a:xfrm rot="-5394873">
            <a:off x="1934765" y="2918222"/>
            <a:ext cx="1028700" cy="74295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headEnd/>
            <a:tailEnd/>
          </a:ln>
          <a:effectLst/>
        </p:spPr>
        <p:txBody>
          <a:bodyPr vert="eaVert" wrap="none" anchor="ctr"/>
          <a:lstStyle/>
          <a:p>
            <a:pPr algn="ctr"/>
            <a:r>
              <a:rPr lang="en-US" sz="1350">
                <a:latin typeface="Arial" pitchFamily="34" charset="0"/>
                <a:cs typeface="Arial" pitchFamily="34" charset="0"/>
              </a:rPr>
              <a:t>Shingling</a:t>
            </a:r>
          </a:p>
        </p:txBody>
      </p:sp>
      <p:sp>
        <p:nvSpPr>
          <p:cNvPr id="16" name="Text Box 6"/>
          <p:cNvSpPr txBox="1">
            <a:spLocks noChangeArrowheads="1"/>
          </p:cNvSpPr>
          <p:nvPr/>
        </p:nvSpPr>
        <p:spPr bwMode="auto">
          <a:xfrm>
            <a:off x="861047" y="3081946"/>
            <a:ext cx="761747" cy="438582"/>
          </a:xfrm>
          <a:prstGeom prst="rect">
            <a:avLst/>
          </a:prstGeom>
          <a:noFill/>
          <a:ln w="9525">
            <a:noFill/>
            <a:miter lim="800000"/>
            <a:headEnd/>
            <a:tailEnd/>
          </a:ln>
          <a:effectLst/>
        </p:spPr>
        <p:txBody>
          <a:bodyPr wrap="none">
            <a:spAutoFit/>
          </a:bodyPr>
          <a:lstStyle/>
          <a:p>
            <a:r>
              <a:rPr lang="zh-CN" altLang="en-US" sz="2250" dirty="0">
                <a:latin typeface="Arial" pitchFamily="34" charset="0"/>
                <a:cs typeface="Arial" pitchFamily="34" charset="0"/>
              </a:rPr>
              <a:t>文档</a:t>
            </a:r>
            <a:endParaRPr lang="en-US" sz="2250" dirty="0">
              <a:latin typeface="Arial" pitchFamily="34" charset="0"/>
              <a:cs typeface="Arial" pitchFamily="34" charset="0"/>
            </a:endParaRPr>
          </a:p>
        </p:txBody>
      </p:sp>
      <p:sp>
        <p:nvSpPr>
          <p:cNvPr id="17" name="Line 7"/>
          <p:cNvSpPr>
            <a:spLocks noChangeShapeType="1"/>
          </p:cNvSpPr>
          <p:nvPr/>
        </p:nvSpPr>
        <p:spPr bwMode="auto">
          <a:xfrm>
            <a:off x="1734740" y="3289697"/>
            <a:ext cx="34290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nvGrpSpPr>
          <p:cNvPr id="18" name="Group 19"/>
          <p:cNvGrpSpPr>
            <a:grpSpLocks/>
          </p:cNvGrpSpPr>
          <p:nvPr/>
        </p:nvGrpSpPr>
        <p:grpSpPr bwMode="auto">
          <a:xfrm>
            <a:off x="2763442" y="3289697"/>
            <a:ext cx="1434706" cy="1413273"/>
            <a:chOff x="1488" y="1920"/>
            <a:chExt cx="1205" cy="1187"/>
          </a:xfrm>
        </p:grpSpPr>
        <p:sp>
          <p:nvSpPr>
            <p:cNvPr id="19" name="Line 8"/>
            <p:cNvSpPr>
              <a:spLocks noChangeShapeType="1"/>
            </p:cNvSpPr>
            <p:nvPr/>
          </p:nvSpPr>
          <p:spPr bwMode="auto">
            <a:xfrm>
              <a:off x="1536" y="1920"/>
              <a:ext cx="72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sp>
          <p:nvSpPr>
            <p:cNvPr id="20" name="Text Box 9"/>
            <p:cNvSpPr txBox="1">
              <a:spLocks noChangeArrowheads="1"/>
            </p:cNvSpPr>
            <p:nvPr/>
          </p:nvSpPr>
          <p:spPr bwMode="auto">
            <a:xfrm>
              <a:off x="1488" y="2448"/>
              <a:ext cx="1205" cy="659"/>
            </a:xfrm>
            <a:prstGeom prst="rect">
              <a:avLst/>
            </a:prstGeom>
            <a:noFill/>
            <a:ln w="9525">
              <a:noFill/>
              <a:miter lim="800000"/>
              <a:headEnd/>
              <a:tailEnd/>
            </a:ln>
            <a:effectLst/>
          </p:spPr>
          <p:txBody>
            <a:bodyPr wrap="none">
              <a:spAutoFit/>
            </a:bodyPr>
            <a:lstStyle/>
            <a:p>
              <a:r>
                <a:rPr lang="en-US" altLang="zh-CN" sz="2250" dirty="0">
                  <a:latin typeface="Arial" pitchFamily="34" charset="0"/>
                  <a:cs typeface="Arial" pitchFamily="34" charset="0"/>
                </a:rPr>
                <a:t>K-Shingle</a:t>
              </a:r>
            </a:p>
            <a:p>
              <a:r>
                <a:rPr lang="zh-CN" altLang="en-US" sz="2250" dirty="0">
                  <a:latin typeface="Arial" pitchFamily="34" charset="0"/>
                  <a:cs typeface="Arial" pitchFamily="34" charset="0"/>
                </a:rPr>
                <a:t>表示</a:t>
              </a:r>
              <a:endParaRPr lang="en-US" sz="2250" dirty="0">
                <a:latin typeface="Arial" pitchFamily="34" charset="0"/>
                <a:cs typeface="Arial" pitchFamily="34" charset="0"/>
              </a:endParaRPr>
            </a:p>
          </p:txBody>
        </p:sp>
        <p:sp>
          <p:nvSpPr>
            <p:cNvPr id="21" name="Line 10"/>
            <p:cNvSpPr>
              <a:spLocks noChangeShapeType="1"/>
            </p:cNvSpPr>
            <p:nvPr/>
          </p:nvSpPr>
          <p:spPr bwMode="auto">
            <a:xfrm flipV="1">
              <a:off x="1872" y="1920"/>
              <a:ext cx="0" cy="48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grpSp>
        <p:nvGrpSpPr>
          <p:cNvPr id="22" name="Group 20"/>
          <p:cNvGrpSpPr>
            <a:grpSpLocks/>
          </p:cNvGrpSpPr>
          <p:nvPr/>
        </p:nvGrpSpPr>
        <p:grpSpPr bwMode="auto">
          <a:xfrm>
            <a:off x="3677840" y="2775347"/>
            <a:ext cx="2063353" cy="1581151"/>
            <a:chOff x="2256" y="1488"/>
            <a:chExt cx="1733" cy="1328"/>
          </a:xfrm>
        </p:grpSpPr>
        <p:sp>
          <p:nvSpPr>
            <p:cNvPr id="23" name="AutoShape 4"/>
            <p:cNvSpPr>
              <a:spLocks noChangeArrowheads="1"/>
            </p:cNvSpPr>
            <p:nvPr/>
          </p:nvSpPr>
          <p:spPr bwMode="auto">
            <a:xfrm rot="-5394873">
              <a:off x="2136" y="1608"/>
              <a:ext cx="864" cy="624"/>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99CC">
                <a:alpha val="50000"/>
              </a:srgbClr>
            </a:solidFill>
            <a:ln w="9525">
              <a:solidFill>
                <a:schemeClr val="tx1"/>
              </a:solidFill>
              <a:miter lim="800000"/>
              <a:headEnd/>
              <a:tailEnd/>
            </a:ln>
            <a:effectLst/>
          </p:spPr>
          <p:txBody>
            <a:bodyPr vert="eaVert" wrap="none" anchor="ctr"/>
            <a:lstStyle/>
            <a:p>
              <a:pPr algn="ctr"/>
              <a:r>
                <a:rPr lang="en-US" sz="1350" dirty="0">
                  <a:latin typeface="Arial" pitchFamily="34" charset="0"/>
                  <a:cs typeface="Arial" pitchFamily="34" charset="0"/>
                </a:rPr>
                <a:t>Min </a:t>
              </a:r>
              <a:br>
                <a:rPr lang="en-US" sz="1350" dirty="0">
                  <a:latin typeface="Arial" pitchFamily="34" charset="0"/>
                  <a:cs typeface="Arial" pitchFamily="34" charset="0"/>
                </a:rPr>
              </a:br>
              <a:r>
                <a:rPr lang="en-US" sz="1350" dirty="0">
                  <a:latin typeface="Arial" pitchFamily="34" charset="0"/>
                  <a:cs typeface="Arial" pitchFamily="34" charset="0"/>
                </a:rPr>
                <a:t>Hashing</a:t>
              </a:r>
            </a:p>
          </p:txBody>
        </p:sp>
        <p:sp>
          <p:nvSpPr>
            <p:cNvPr id="24" name="Line 12"/>
            <p:cNvSpPr>
              <a:spLocks noChangeShapeType="1"/>
            </p:cNvSpPr>
            <p:nvPr/>
          </p:nvSpPr>
          <p:spPr bwMode="auto">
            <a:xfrm>
              <a:off x="2880" y="1920"/>
              <a:ext cx="72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sp>
          <p:nvSpPr>
            <p:cNvPr id="25" name="Text Box 14"/>
            <p:cNvSpPr txBox="1">
              <a:spLocks noChangeArrowheads="1"/>
            </p:cNvSpPr>
            <p:nvPr/>
          </p:nvSpPr>
          <p:spPr bwMode="auto">
            <a:xfrm>
              <a:off x="2784" y="2448"/>
              <a:ext cx="1205" cy="368"/>
            </a:xfrm>
            <a:prstGeom prst="rect">
              <a:avLst/>
            </a:prstGeom>
            <a:noFill/>
            <a:ln w="9525">
              <a:noFill/>
              <a:miter lim="800000"/>
              <a:headEnd/>
              <a:tailEnd/>
            </a:ln>
            <a:effectLst/>
          </p:spPr>
          <p:txBody>
            <a:bodyPr wrap="none">
              <a:spAutoFit/>
            </a:bodyPr>
            <a:lstStyle/>
            <a:p>
              <a:r>
                <a:rPr lang="en-US" altLang="zh-CN" sz="2250" dirty="0">
                  <a:latin typeface="Arial" pitchFamily="34" charset="0"/>
                  <a:cs typeface="Arial" pitchFamily="34" charset="0"/>
                </a:rPr>
                <a:t>Hash</a:t>
              </a:r>
              <a:r>
                <a:rPr lang="zh-CN" altLang="en-US" sz="2250" dirty="0">
                  <a:latin typeface="Arial" pitchFamily="34" charset="0"/>
                  <a:cs typeface="Arial" pitchFamily="34" charset="0"/>
                </a:rPr>
                <a:t>签名</a:t>
              </a:r>
              <a:endParaRPr lang="en-US" sz="2250" dirty="0">
                <a:latin typeface="Arial" pitchFamily="34" charset="0"/>
                <a:cs typeface="Arial" pitchFamily="34" charset="0"/>
              </a:endParaRPr>
            </a:p>
          </p:txBody>
        </p:sp>
        <p:sp>
          <p:nvSpPr>
            <p:cNvPr id="26" name="Line 16"/>
            <p:cNvSpPr>
              <a:spLocks noChangeShapeType="1"/>
            </p:cNvSpPr>
            <p:nvPr/>
          </p:nvSpPr>
          <p:spPr bwMode="auto">
            <a:xfrm flipV="1">
              <a:off x="3216" y="1920"/>
              <a:ext cx="0" cy="48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sp>
        <p:nvSpPr>
          <p:cNvPr id="28" name="Rectangle 11"/>
          <p:cNvSpPr>
            <a:spLocks noChangeArrowheads="1"/>
          </p:cNvSpPr>
          <p:nvPr/>
        </p:nvSpPr>
        <p:spPr bwMode="auto">
          <a:xfrm>
            <a:off x="5278044" y="2832495"/>
            <a:ext cx="971551" cy="914400"/>
          </a:xfrm>
          <a:prstGeom prst="rect">
            <a:avLst/>
          </a:prstGeom>
          <a:solidFill>
            <a:schemeClr val="accent1">
              <a:alpha val="50000"/>
            </a:schemeClr>
          </a:solidFill>
          <a:ln w="9525">
            <a:solidFill>
              <a:schemeClr val="tx1"/>
            </a:solidFill>
            <a:miter lim="800000"/>
            <a:headEnd/>
            <a:tailEnd/>
          </a:ln>
          <a:effectLst/>
        </p:spPr>
        <p:txBody>
          <a:bodyPr wrap="none" anchor="ctr"/>
          <a:lstStyle/>
          <a:p>
            <a:pPr algn="ctr"/>
            <a:r>
              <a:rPr lang="en-US" sz="1350" dirty="0">
                <a:latin typeface="Arial" pitchFamily="34" charset="0"/>
                <a:cs typeface="Arial" pitchFamily="34" charset="0"/>
              </a:rPr>
              <a:t>Locality-</a:t>
            </a:r>
          </a:p>
          <a:p>
            <a:pPr algn="ctr"/>
            <a:r>
              <a:rPr lang="en-US" sz="1350" dirty="0">
                <a:latin typeface="Arial" pitchFamily="34" charset="0"/>
                <a:cs typeface="Arial" pitchFamily="34" charset="0"/>
              </a:rPr>
              <a:t>Sensitive</a:t>
            </a:r>
          </a:p>
          <a:p>
            <a:pPr algn="ctr"/>
            <a:r>
              <a:rPr lang="en-US" sz="1350" dirty="0">
                <a:latin typeface="Arial" pitchFamily="34" charset="0"/>
                <a:cs typeface="Arial" pitchFamily="34" charset="0"/>
              </a:rPr>
              <a:t>Hashing</a:t>
            </a:r>
          </a:p>
        </p:txBody>
      </p:sp>
      <p:sp>
        <p:nvSpPr>
          <p:cNvPr id="30" name="Line 17"/>
          <p:cNvSpPr>
            <a:spLocks noChangeShapeType="1"/>
          </p:cNvSpPr>
          <p:nvPr/>
        </p:nvSpPr>
        <p:spPr bwMode="auto">
          <a:xfrm>
            <a:off x="6249594" y="3289697"/>
            <a:ext cx="83701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spTree>
    <p:custDataLst>
      <p:tags r:id="rId1"/>
    </p:custDataLst>
    <p:extLst>
      <p:ext uri="{BB962C8B-B14F-4D97-AF65-F5344CB8AC3E}">
        <p14:creationId xmlns:p14="http://schemas.microsoft.com/office/powerpoint/2010/main" val="262007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0"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3.4  </a:t>
            </a:r>
            <a:r>
              <a:rPr lang="zh-CN" altLang="en-US" dirty="0"/>
              <a:t>文档的局部敏感哈希算法</a:t>
            </a:r>
          </a:p>
        </p:txBody>
      </p:sp>
      <p:sp>
        <p:nvSpPr>
          <p:cNvPr id="5" name="灯片编号占位符 4"/>
          <p:cNvSpPr>
            <a:spLocks noGrp="1"/>
          </p:cNvSpPr>
          <p:nvPr>
            <p:ph type="sldNum" sz="quarter" idx="12"/>
          </p:nvPr>
        </p:nvSpPr>
        <p:spPr/>
        <p:txBody>
          <a:bodyPr/>
          <a:lstStyle/>
          <a:p>
            <a:fld id="{19B12225-5612-419B-A8D5-4B8EEE4C217E}" type="slidenum">
              <a:rPr lang="en-US" smtClean="0"/>
              <a:pPr/>
              <a:t>60</a:t>
            </a:fld>
            <a:endParaRPr lang="en-US"/>
          </a:p>
        </p:txBody>
      </p:sp>
      <p:sp>
        <p:nvSpPr>
          <p:cNvPr id="15" name="矩形 14"/>
          <p:cNvSpPr/>
          <p:nvPr/>
        </p:nvSpPr>
        <p:spPr>
          <a:xfrm>
            <a:off x="85725" y="1657958"/>
            <a:ext cx="8972550" cy="1477328"/>
          </a:xfrm>
          <a:prstGeom prst="rect">
            <a:avLst/>
          </a:prstGeom>
          <a:solidFill>
            <a:schemeClr val="accent2">
              <a:lumMod val="40000"/>
              <a:lumOff val="60000"/>
            </a:schemeClr>
          </a:solidFill>
        </p:spPr>
        <p:txBody>
          <a:bodyPr wrap="square">
            <a:spAutoFit/>
          </a:bodyPr>
          <a:lstStyle/>
          <a:p>
            <a:r>
              <a:rPr lang="zh-CN" altLang="en-US" sz="2250" dirty="0">
                <a:latin typeface="楷体" panose="02010609060101010101" pitchFamily="49" charset="-122"/>
                <a:ea typeface="楷体" panose="02010609060101010101" pitchFamily="49" charset="-122"/>
              </a:rPr>
              <a:t>最小哈希将大文档压缩成小的签名并同时保持任意对文档之间的预期相似度，但是高效寻找具有最大相似度的文档对仍然是不可能的。主要原因在于，即使文档本身的数目并不很大，但需要比较的文档对的数目可能太大。</a:t>
            </a:r>
          </a:p>
        </p:txBody>
      </p:sp>
      <mc:AlternateContent xmlns:mc="http://schemas.openxmlformats.org/markup-compatibility/2006" xmlns:a14="http://schemas.microsoft.com/office/drawing/2010/main">
        <mc:Choice Requires="a14">
          <p:sp>
            <p:nvSpPr>
              <p:cNvPr id="3" name="矩形 2"/>
              <p:cNvSpPr/>
              <p:nvPr/>
            </p:nvSpPr>
            <p:spPr>
              <a:xfrm>
                <a:off x="79938" y="3314700"/>
                <a:ext cx="8972550" cy="2435860"/>
              </a:xfrm>
              <a:prstGeom prst="rect">
                <a:avLst/>
              </a:prstGeom>
            </p:spPr>
            <p:txBody>
              <a:bodyPr wrap="square">
                <a:spAutoFit/>
              </a:bodyPr>
              <a:lstStyle/>
              <a:p>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 </a:t>
                </a:r>
                <a:r>
                  <a:rPr lang="zh-CN" altLang="en-US" sz="2250" dirty="0">
                    <a:solidFill>
                      <a:srgbClr val="D60093"/>
                    </a:solidFill>
                    <a:latin typeface="Cambria Math" panose="02040503050406030204" pitchFamily="18" charset="0"/>
                    <a:ea typeface="方正卡通简体" panose="03000509000000000000" pitchFamily="65" charset="-122"/>
                  </a:rPr>
                  <a:t>例</a:t>
                </a:r>
                <a:r>
                  <a:rPr lang="en-US" altLang="zh-CN" sz="2250" dirty="0">
                    <a:solidFill>
                      <a:srgbClr val="D60093"/>
                    </a:solidFill>
                    <a:latin typeface="Cambria Math" panose="02040503050406030204" pitchFamily="18" charset="0"/>
                    <a:ea typeface="Cambria Math" panose="02040503050406030204" pitchFamily="18" charset="0"/>
                  </a:rPr>
                  <a:t>3.9</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假定有</a:t>
                </a:r>
                <a:r>
                  <a:rPr lang="en-US" altLang="zh-CN" sz="2250" dirty="0">
                    <a:solidFill>
                      <a:schemeClr val="accent2">
                        <a:lumMod val="75000"/>
                      </a:schemeClr>
                    </a:solidFill>
                    <a:latin typeface="Cambria Math" panose="02040503050406030204" pitchFamily="18" charset="0"/>
                    <a:ea typeface="Cambria Math" panose="02040503050406030204" pitchFamily="18" charset="0"/>
                  </a:rPr>
                  <a:t>100</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万篇文档，每篇文档使用的签名的长度为</a:t>
                </a:r>
                <a:r>
                  <a:rPr lang="en-US" altLang="zh-CN" sz="2250" dirty="0">
                    <a:solidFill>
                      <a:schemeClr val="accent2">
                        <a:lumMod val="75000"/>
                      </a:schemeClr>
                    </a:solidFill>
                    <a:latin typeface="Cambria Math" panose="02040503050406030204" pitchFamily="18" charset="0"/>
                    <a:ea typeface="Cambria Math" panose="02040503050406030204" pitchFamily="18" charset="0"/>
                  </a:rPr>
                  <a:t>250</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，则每篇文档需要</a:t>
                </a:r>
                <a:r>
                  <a:rPr lang="en-US" altLang="zh-CN" sz="2250" dirty="0">
                    <a:solidFill>
                      <a:schemeClr val="accent2">
                        <a:lumMod val="75000"/>
                      </a:schemeClr>
                    </a:solidFill>
                    <a:latin typeface="Cambria Math" panose="02040503050406030204" pitchFamily="18" charset="0"/>
                    <a:ea typeface="Cambria Math" panose="02040503050406030204" pitchFamily="18" charset="0"/>
                  </a:rPr>
                  <a:t>1000</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个字节来表示签名。所有</a:t>
                </a:r>
                <a:r>
                  <a:rPr lang="en-US" altLang="zh-CN" sz="2250" dirty="0">
                    <a:solidFill>
                      <a:schemeClr val="accent2">
                        <a:lumMod val="75000"/>
                      </a:schemeClr>
                    </a:solidFill>
                    <a:latin typeface="Cambria Math" panose="02040503050406030204" pitchFamily="18" charset="0"/>
                    <a:ea typeface="Cambria Math" panose="02040503050406030204" pitchFamily="18" charset="0"/>
                  </a:rPr>
                  <a:t>100</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万篇文档的签名数据占用</a:t>
                </a:r>
                <a:r>
                  <a:rPr lang="en-US" altLang="zh-CN" sz="2250" dirty="0">
                    <a:solidFill>
                      <a:schemeClr val="accent2">
                        <a:lumMod val="75000"/>
                      </a:schemeClr>
                    </a:solidFill>
                    <a:latin typeface="Cambria Math" panose="02040503050406030204" pitchFamily="18" charset="0"/>
                    <a:ea typeface="Cambria Math" panose="02040503050406030204" pitchFamily="18" charset="0"/>
                  </a:rPr>
                  <a:t>1 GB</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空间，这个数字小于普通台式机的内存大小。</a:t>
                </a:r>
                <a:endParaRPr lang="en-US" altLang="zh-CN" sz="2250" dirty="0">
                  <a:solidFill>
                    <a:schemeClr val="accent2">
                      <a:lumMod val="75000"/>
                    </a:schemeClr>
                  </a:solidFill>
                  <a:latin typeface="Cambria Math" panose="02040503050406030204" pitchFamily="18" charset="0"/>
                  <a:ea typeface="方正卡通简体" panose="03000509000000000000" pitchFamily="65" charset="-122"/>
                </a:endParaRPr>
              </a:p>
              <a:p>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需要对比</a:t>
                </a:r>
                <a14:m>
                  <m:oMath xmlns:m="http://schemas.openxmlformats.org/officeDocument/2006/math">
                    <m:r>
                      <a:rPr lang="en-US" altLang="zh-CN" sz="2250">
                        <a:solidFill>
                          <a:schemeClr val="accent2">
                            <a:lumMod val="75000"/>
                          </a:schemeClr>
                        </a:solidFill>
                        <a:latin typeface="Cambria Math" panose="02040503050406030204" pitchFamily="18" charset="0"/>
                        <a:ea typeface="方正卡通简体" panose="03000509000000000000" pitchFamily="65" charset="-122"/>
                      </a:rPr>
                      <m:t> </m:t>
                    </m:r>
                    <m:d>
                      <m:dPr>
                        <m:ctrlPr>
                          <a:rPr lang="en-US" altLang="zh-CN" sz="2250" i="1">
                            <a:solidFill>
                              <a:schemeClr val="accent2">
                                <a:lumMod val="75000"/>
                              </a:schemeClr>
                            </a:solidFill>
                            <a:latin typeface="Cambria Math" panose="02040503050406030204" pitchFamily="18" charset="0"/>
                            <a:ea typeface="方正卡通简体" panose="03000509000000000000" pitchFamily="65" charset="-122"/>
                          </a:rPr>
                        </m:ctrlPr>
                      </m:dPr>
                      <m:e>
                        <m:m>
                          <m:mPr>
                            <m:mcs>
                              <m:mc>
                                <m:mcPr>
                                  <m:count m:val="1"/>
                                  <m:mcJc m:val="center"/>
                                </m:mcPr>
                              </m:mc>
                            </m:mcs>
                            <m:ctrlPr>
                              <a:rPr lang="en-US" altLang="zh-CN" sz="2250" i="1">
                                <a:solidFill>
                                  <a:schemeClr val="accent2">
                                    <a:lumMod val="75000"/>
                                  </a:schemeClr>
                                </a:solidFill>
                                <a:latin typeface="Cambria Math" panose="02040503050406030204" pitchFamily="18" charset="0"/>
                                <a:ea typeface="方正卡通简体" panose="03000509000000000000" pitchFamily="65" charset="-122"/>
                              </a:rPr>
                            </m:ctrlPr>
                          </m:mPr>
                          <m:mr>
                            <m:e>
                              <m:r>
                                <m:rPr>
                                  <m:brk m:alnAt="7"/>
                                </m:rPr>
                                <a:rPr lang="en-US" altLang="zh-CN" sz="2250" i="1">
                                  <a:solidFill>
                                    <a:schemeClr val="accent2">
                                      <a:lumMod val="75000"/>
                                    </a:schemeClr>
                                  </a:solidFill>
                                  <a:latin typeface="Cambria Math" panose="02040503050406030204" pitchFamily="18" charset="0"/>
                                  <a:ea typeface="方正卡通简体" panose="03000509000000000000" pitchFamily="65" charset="-122"/>
                                </a:rPr>
                                <m:t>1</m:t>
                              </m:r>
                              <m:r>
                                <a:rPr lang="en-US" altLang="zh-CN" sz="2250" i="1">
                                  <a:solidFill>
                                    <a:schemeClr val="accent2">
                                      <a:lumMod val="75000"/>
                                    </a:schemeClr>
                                  </a:solidFill>
                                  <a:latin typeface="Cambria Math" panose="02040503050406030204" pitchFamily="18" charset="0"/>
                                  <a:ea typeface="方正卡通简体" panose="03000509000000000000" pitchFamily="65" charset="-122"/>
                                </a:rPr>
                                <m:t>000000</m:t>
                              </m:r>
                            </m:e>
                          </m:mr>
                          <m:mr>
                            <m:e>
                              <m:r>
                                <a:rPr lang="en-US" altLang="zh-CN" sz="2250" i="1">
                                  <a:solidFill>
                                    <a:schemeClr val="accent2">
                                      <a:lumMod val="75000"/>
                                    </a:schemeClr>
                                  </a:solidFill>
                                  <a:latin typeface="Cambria Math" panose="02040503050406030204" pitchFamily="18" charset="0"/>
                                  <a:ea typeface="方正卡通简体" panose="03000509000000000000" pitchFamily="65" charset="-122"/>
                                </a:rPr>
                                <m:t>2</m:t>
                              </m:r>
                            </m:e>
                          </m:mr>
                        </m:m>
                      </m:e>
                    </m:d>
                  </m:oMath>
                </a14:m>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 次，约</a:t>
                </a:r>
                <a:r>
                  <a:rPr lang="en-US" altLang="zh-CN" sz="2250" dirty="0">
                    <a:solidFill>
                      <a:schemeClr val="accent2">
                        <a:lumMod val="75000"/>
                      </a:schemeClr>
                    </a:solidFill>
                    <a:latin typeface="Cambria Math" panose="02040503050406030204" pitchFamily="18" charset="0"/>
                    <a:ea typeface="方正卡通简体" panose="03000509000000000000" pitchFamily="65" charset="-122"/>
                  </a:rPr>
                  <a:t>5000</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亿个文档对，</a:t>
                </a:r>
                <a:r>
                  <a:rPr lang="zh-CN" altLang="en-US" sz="2250" dirty="0">
                    <a:solidFill>
                      <a:srgbClr val="D60093"/>
                    </a:solidFill>
                    <a:latin typeface="Cambria Math" panose="02040503050406030204" pitchFamily="18" charset="0"/>
                    <a:ea typeface="方正卡通简体" panose="03000509000000000000" pitchFamily="65" charset="-122"/>
                  </a:rPr>
                  <a:t>天文数字！</a:t>
                </a:r>
                <a:endParaRPr lang="en-US" altLang="zh-CN" sz="2250" dirty="0">
                  <a:solidFill>
                    <a:srgbClr val="D60093"/>
                  </a:solidFill>
                  <a:latin typeface="Cambria Math" panose="02040503050406030204" pitchFamily="18" charset="0"/>
                  <a:ea typeface="方正卡通简体" panose="03000509000000000000" pitchFamily="65" charset="-122"/>
                </a:endParaRPr>
              </a:p>
              <a:p>
                <a:r>
                  <a:rPr lang="zh-CN" altLang="en-US" sz="2250" dirty="0">
                    <a:solidFill>
                      <a:srgbClr val="D60093"/>
                    </a:solidFill>
                    <a:latin typeface="文道楷体" panose="02010600040101010101" pitchFamily="2" charset="-122"/>
                    <a:ea typeface="文道楷体" panose="02010600040101010101" pitchFamily="2" charset="-122"/>
                  </a:rPr>
                  <a:t>如果计算每两篇文档签名之间的相似度需要花费</a:t>
                </a:r>
                <a:r>
                  <a:rPr lang="en-US" altLang="zh-CN" sz="2250" dirty="0">
                    <a:solidFill>
                      <a:srgbClr val="D60093"/>
                    </a:solidFill>
                    <a:latin typeface="文道楷体" panose="02010600040101010101" pitchFamily="2" charset="-122"/>
                    <a:ea typeface="文道楷体" panose="02010600040101010101" pitchFamily="2" charset="-122"/>
                  </a:rPr>
                  <a:t>1</a:t>
                </a:r>
                <a:r>
                  <a:rPr lang="zh-CN" altLang="en-US" sz="2250" dirty="0">
                    <a:solidFill>
                      <a:srgbClr val="D60093"/>
                    </a:solidFill>
                    <a:latin typeface="文道楷体" panose="02010600040101010101" pitchFamily="2" charset="-122"/>
                    <a:ea typeface="文道楷体" panose="02010600040101010101" pitchFamily="2" charset="-122"/>
                  </a:rPr>
                  <a:t>微秒，那么这台计算机大约需要</a:t>
                </a:r>
                <a:r>
                  <a:rPr lang="en-US" altLang="zh-CN" sz="2250" dirty="0">
                    <a:solidFill>
                      <a:srgbClr val="D60093"/>
                    </a:solidFill>
                    <a:latin typeface="文道楷体" panose="02010600040101010101" pitchFamily="2" charset="-122"/>
                    <a:ea typeface="文道楷体" panose="02010600040101010101" pitchFamily="2" charset="-122"/>
                  </a:rPr>
                  <a:t>6</a:t>
                </a:r>
                <a:r>
                  <a:rPr lang="zh-CN" altLang="en-US" sz="2250" dirty="0">
                    <a:solidFill>
                      <a:srgbClr val="D60093"/>
                    </a:solidFill>
                    <a:latin typeface="文道楷体" panose="02010600040101010101" pitchFamily="2" charset="-122"/>
                    <a:ea typeface="文道楷体" panose="02010600040101010101" pitchFamily="2" charset="-122"/>
                  </a:rPr>
                  <a:t>天才能计算所有的相似度。</a:t>
                </a:r>
              </a:p>
            </p:txBody>
          </p:sp>
        </mc:Choice>
        <mc:Fallback xmlns="">
          <p:sp>
            <p:nvSpPr>
              <p:cNvPr id="3" name="矩形 2"/>
              <p:cNvSpPr>
                <a:spLocks noRot="1" noChangeAspect="1" noMove="1" noResize="1" noEditPoints="1" noAdjustHandles="1" noChangeArrowheads="1" noChangeShapeType="1" noTextEdit="1"/>
              </p:cNvSpPr>
              <p:nvPr/>
            </p:nvSpPr>
            <p:spPr>
              <a:xfrm>
                <a:off x="79938" y="3314700"/>
                <a:ext cx="8972550" cy="2435860"/>
              </a:xfrm>
              <a:prstGeom prst="rect">
                <a:avLst/>
              </a:prstGeom>
              <a:blipFill>
                <a:blip r:embed="rId3"/>
                <a:stretch>
                  <a:fillRect l="-883" t="-2256" r="-611" b="-4511"/>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90245707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3.4  </a:t>
            </a:r>
            <a:r>
              <a:rPr lang="zh-CN" altLang="en-US" dirty="0"/>
              <a:t>文档的局部敏感哈希算法</a:t>
            </a:r>
          </a:p>
        </p:txBody>
      </p:sp>
      <p:sp>
        <p:nvSpPr>
          <p:cNvPr id="5" name="灯片编号占位符 4"/>
          <p:cNvSpPr>
            <a:spLocks noGrp="1"/>
          </p:cNvSpPr>
          <p:nvPr>
            <p:ph type="sldNum" sz="quarter" idx="12"/>
          </p:nvPr>
        </p:nvSpPr>
        <p:spPr/>
        <p:txBody>
          <a:bodyPr/>
          <a:lstStyle/>
          <a:p>
            <a:fld id="{19B12225-5612-419B-A8D5-4B8EEE4C217E}" type="slidenum">
              <a:rPr lang="en-US" smtClean="0"/>
              <a:pPr/>
              <a:t>61</a:t>
            </a:fld>
            <a:endParaRPr lang="en-US"/>
          </a:p>
        </p:txBody>
      </p:sp>
      <p:sp>
        <p:nvSpPr>
          <p:cNvPr id="15" name="矩形 14"/>
          <p:cNvSpPr/>
          <p:nvPr/>
        </p:nvSpPr>
        <p:spPr>
          <a:xfrm>
            <a:off x="85725" y="1657958"/>
            <a:ext cx="8972550" cy="1477328"/>
          </a:xfrm>
          <a:prstGeom prst="rect">
            <a:avLst/>
          </a:prstGeom>
          <a:solidFill>
            <a:schemeClr val="accent2">
              <a:lumMod val="40000"/>
              <a:lumOff val="60000"/>
            </a:schemeClr>
          </a:solidFill>
        </p:spPr>
        <p:txBody>
          <a:bodyPr wrap="square">
            <a:spAutoFit/>
          </a:bodyPr>
          <a:lstStyle/>
          <a:p>
            <a:r>
              <a:rPr lang="zh-CN" altLang="en-US" sz="2250" dirty="0">
                <a:latin typeface="楷体" panose="02010609060101010101" pitchFamily="49" charset="-122"/>
                <a:ea typeface="楷体" panose="02010609060101010101" pitchFamily="49" charset="-122"/>
              </a:rPr>
              <a:t>最小哈希将大文档压缩成小的签名并同时保持任意对文档之间的预期相似度，但是高效寻找具有最大相似度的文档对仍然是不可能的。主要原因在于，即使文档本身的数目并不很大，但需要比较的文档对的数目可能太大。</a:t>
            </a:r>
          </a:p>
        </p:txBody>
      </p:sp>
      <p:sp>
        <p:nvSpPr>
          <p:cNvPr id="3" name="矩形 2"/>
          <p:cNvSpPr/>
          <p:nvPr/>
        </p:nvSpPr>
        <p:spPr>
          <a:xfrm>
            <a:off x="79938" y="3314700"/>
            <a:ext cx="8972550" cy="1477328"/>
          </a:xfrm>
          <a:prstGeom prst="rect">
            <a:avLst/>
          </a:prstGeom>
        </p:spPr>
        <p:txBody>
          <a:bodyPr wrap="square">
            <a:spAutoFit/>
          </a:bodyPr>
          <a:lstStyle/>
          <a:p>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 </a:t>
            </a:r>
            <a:r>
              <a:rPr lang="zh-CN" altLang="en-US" sz="2250" dirty="0">
                <a:solidFill>
                  <a:srgbClr val="D60093"/>
                </a:solidFill>
                <a:latin typeface="Cambria Math" panose="02040503050406030204" pitchFamily="18" charset="0"/>
                <a:ea typeface="方正卡通简体" panose="03000509000000000000" pitchFamily="65" charset="-122"/>
              </a:rPr>
              <a:t>解决办法：局部敏感哈希</a:t>
            </a:r>
            <a:r>
              <a:rPr lang="en-US" altLang="zh-CN" sz="2250" dirty="0">
                <a:solidFill>
                  <a:srgbClr val="D60093"/>
                </a:solidFill>
                <a:latin typeface="Cambria Math" panose="02040503050406030204" pitchFamily="18" charset="0"/>
                <a:ea typeface="方正卡通简体" panose="03000509000000000000" pitchFamily="65" charset="-122"/>
              </a:rPr>
              <a:t>(Locality-Sensitive Hashing,  LSH)</a:t>
            </a:r>
            <a:r>
              <a:rPr lang="zh-CN" altLang="en-US" sz="2250" dirty="0">
                <a:solidFill>
                  <a:srgbClr val="D60093"/>
                </a:solidFill>
                <a:latin typeface="Cambria Math" panose="02040503050406030204" pitchFamily="18" charset="0"/>
                <a:ea typeface="方正卡通简体" panose="03000509000000000000" pitchFamily="65" charset="-122"/>
              </a:rPr>
              <a:t>或近邻搜索</a:t>
            </a:r>
            <a:r>
              <a:rPr lang="en-US" altLang="zh-CN" sz="2250" dirty="0">
                <a:solidFill>
                  <a:srgbClr val="D60093"/>
                </a:solidFill>
                <a:latin typeface="Cambria Math" panose="02040503050406030204" pitchFamily="18" charset="0"/>
                <a:ea typeface="方正卡通简体" panose="03000509000000000000" pitchFamily="65" charset="-122"/>
              </a:rPr>
              <a:t>(near-neighbor search)</a:t>
            </a:r>
            <a:r>
              <a:rPr lang="zh-CN" altLang="en-US" sz="2250" dirty="0">
                <a:solidFill>
                  <a:srgbClr val="D60093"/>
                </a:solidFill>
                <a:latin typeface="Cambria Math" panose="02040503050406030204" pitchFamily="18" charset="0"/>
                <a:ea typeface="方正卡通简体" panose="03000509000000000000" pitchFamily="65" charset="-122"/>
              </a:rPr>
              <a:t>的一般性理论。</a:t>
            </a:r>
            <a:endParaRPr lang="en-US" altLang="zh-CN" sz="2250" dirty="0">
              <a:solidFill>
                <a:srgbClr val="D60093"/>
              </a:solidFill>
              <a:latin typeface="Cambria Math" panose="02040503050406030204" pitchFamily="18" charset="0"/>
              <a:ea typeface="方正卡通简体" panose="03000509000000000000" pitchFamily="65" charset="-122"/>
            </a:endParaRPr>
          </a:p>
          <a:p>
            <a:endParaRPr lang="en-US" altLang="zh-CN" sz="2250" dirty="0">
              <a:solidFill>
                <a:srgbClr val="D60093"/>
              </a:solidFill>
              <a:latin typeface="Cambria Math" panose="02040503050406030204" pitchFamily="18" charset="0"/>
              <a:ea typeface="方正卡通简体" panose="03000509000000000000" pitchFamily="65" charset="-122"/>
            </a:endParaRPr>
          </a:p>
          <a:p>
            <a:endParaRPr lang="en-US" altLang="zh-CN" sz="2250" dirty="0">
              <a:solidFill>
                <a:srgbClr val="D60093"/>
              </a:solidFill>
              <a:latin typeface="Cambria Math" panose="02040503050406030204" pitchFamily="18" charset="0"/>
              <a:ea typeface="方正卡通简体" panose="03000509000000000000" pitchFamily="65" charset="-122"/>
            </a:endParaRPr>
          </a:p>
        </p:txBody>
      </p:sp>
    </p:spTree>
    <p:extLst>
      <p:ext uri="{BB962C8B-B14F-4D97-AF65-F5344CB8AC3E}">
        <p14:creationId xmlns:p14="http://schemas.microsoft.com/office/powerpoint/2010/main" val="379822654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3.4  </a:t>
            </a:r>
            <a:r>
              <a:rPr lang="zh-CN" altLang="en-US" dirty="0"/>
              <a:t>文档的局部敏感哈希算法</a:t>
            </a:r>
          </a:p>
        </p:txBody>
      </p:sp>
      <p:sp>
        <p:nvSpPr>
          <p:cNvPr id="5" name="灯片编号占位符 4"/>
          <p:cNvSpPr>
            <a:spLocks noGrp="1"/>
          </p:cNvSpPr>
          <p:nvPr>
            <p:ph type="sldNum" sz="quarter" idx="12"/>
          </p:nvPr>
        </p:nvSpPr>
        <p:spPr/>
        <p:txBody>
          <a:bodyPr/>
          <a:lstStyle/>
          <a:p>
            <a:fld id="{19B12225-5612-419B-A8D5-4B8EEE4C217E}" type="slidenum">
              <a:rPr lang="en-US" smtClean="0"/>
              <a:pPr/>
              <a:t>62</a:t>
            </a:fld>
            <a:endParaRPr lang="en-US"/>
          </a:p>
        </p:txBody>
      </p:sp>
      <p:sp>
        <p:nvSpPr>
          <p:cNvPr id="3" name="矩形 2"/>
          <p:cNvSpPr/>
          <p:nvPr/>
        </p:nvSpPr>
        <p:spPr>
          <a:xfrm>
            <a:off x="85725" y="1680384"/>
            <a:ext cx="8972550" cy="4131900"/>
          </a:xfrm>
          <a:prstGeom prst="rect">
            <a:avLst/>
          </a:prstGeom>
        </p:spPr>
        <p:txBody>
          <a:bodyPr wrap="square">
            <a:spAutoFit/>
          </a:bodyPr>
          <a:lstStyle/>
          <a:p>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 </a:t>
            </a:r>
            <a:r>
              <a:rPr lang="en-US" altLang="zh-CN" sz="2250" dirty="0">
                <a:solidFill>
                  <a:schemeClr val="accent2">
                    <a:lumMod val="75000"/>
                  </a:schemeClr>
                </a:solidFill>
                <a:latin typeface="Cambria Math" panose="02040503050406030204" pitchFamily="18" charset="0"/>
                <a:ea typeface="方正卡通简体" panose="03000509000000000000" pitchFamily="65" charset="-122"/>
              </a:rPr>
              <a:t>3.4.1 </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面向最小哈希签名的</a:t>
            </a:r>
            <a:r>
              <a:rPr lang="en-US" altLang="zh-CN" sz="2250" dirty="0">
                <a:solidFill>
                  <a:schemeClr val="accent2">
                    <a:lumMod val="75000"/>
                  </a:schemeClr>
                </a:solidFill>
                <a:latin typeface="Cambria Math" panose="02040503050406030204" pitchFamily="18" charset="0"/>
                <a:ea typeface="方正卡通简体" panose="03000509000000000000" pitchFamily="65" charset="-122"/>
              </a:rPr>
              <a:t>LSH</a:t>
            </a:r>
            <a:endParaRPr lang="en-US" altLang="zh-CN" sz="2250" dirty="0">
              <a:solidFill>
                <a:srgbClr val="D60093"/>
              </a:solidFill>
              <a:latin typeface="文道楷体" panose="02010600040101010101" pitchFamily="2" charset="-122"/>
              <a:ea typeface="文道楷体" panose="02010600040101010101" pitchFamily="2" charset="-122"/>
            </a:endParaRPr>
          </a:p>
          <a:p>
            <a:r>
              <a:rPr lang="zh-CN" altLang="en-US" sz="2550" dirty="0">
                <a:solidFill>
                  <a:srgbClr val="CC0066"/>
                </a:solidFill>
                <a:latin typeface="文道楷体" panose="02010600040101010101" pitchFamily="2" charset="-122"/>
                <a:ea typeface="文道楷体" panose="02010600040101010101" pitchFamily="2" charset="-122"/>
              </a:rPr>
              <a:t>假设</a:t>
            </a:r>
            <a:endParaRPr lang="en-US" altLang="zh-CN" sz="2550" dirty="0">
              <a:solidFill>
                <a:srgbClr val="CC0066"/>
              </a:solidFill>
              <a:latin typeface="文道楷体" panose="02010600040101010101" pitchFamily="2" charset="-122"/>
              <a:ea typeface="文道楷体" panose="02010600040101010101" pitchFamily="2" charset="-122"/>
            </a:endParaRPr>
          </a:p>
          <a:p>
            <a:pPr lvl="1"/>
            <a:r>
              <a:rPr lang="zh-CN" altLang="en-US" sz="2550" dirty="0">
                <a:latin typeface="文道楷体" panose="02010600040101010101" pitchFamily="2" charset="-122"/>
                <a:ea typeface="文道楷体" panose="02010600040101010101" pitchFamily="2" charset="-122"/>
              </a:rPr>
              <a:t>文档先表示为</a:t>
            </a:r>
            <a:r>
              <a:rPr lang="en-US" altLang="zh-CN" sz="2550" dirty="0">
                <a:latin typeface="文道楷体" panose="02010600040101010101" pitchFamily="2" charset="-122"/>
                <a:ea typeface="文道楷体" panose="02010600040101010101" pitchFamily="2" charset="-122"/>
              </a:rPr>
              <a:t>shingle</a:t>
            </a:r>
            <a:r>
              <a:rPr lang="zh-CN" altLang="en-US" sz="2550" dirty="0">
                <a:latin typeface="文道楷体" panose="02010600040101010101" pitchFamily="2" charset="-122"/>
                <a:ea typeface="文道楷体" panose="02010600040101010101" pitchFamily="2" charset="-122"/>
              </a:rPr>
              <a:t>集合，通过哈希处理，变为短签名集合</a:t>
            </a:r>
            <a:endParaRPr lang="en-US" altLang="zh-CN" sz="2550" dirty="0">
              <a:latin typeface="文道楷体" panose="02010600040101010101" pitchFamily="2" charset="-122"/>
              <a:ea typeface="文道楷体" panose="02010600040101010101" pitchFamily="2" charset="-122"/>
            </a:endParaRPr>
          </a:p>
          <a:p>
            <a:endParaRPr lang="en-US" altLang="zh-CN" sz="2550" dirty="0">
              <a:solidFill>
                <a:srgbClr val="CC0066"/>
              </a:solidFill>
              <a:latin typeface="文道楷体" panose="02010600040101010101" pitchFamily="2" charset="-122"/>
              <a:ea typeface="文道楷体" panose="02010600040101010101" pitchFamily="2" charset="-122"/>
            </a:endParaRPr>
          </a:p>
          <a:p>
            <a:r>
              <a:rPr lang="zh-CN" altLang="en-US" sz="2550" dirty="0">
                <a:solidFill>
                  <a:srgbClr val="CC0066"/>
                </a:solidFill>
                <a:latin typeface="文道楷体" panose="02010600040101010101" pitchFamily="2" charset="-122"/>
                <a:ea typeface="文道楷体" panose="02010600040101010101" pitchFamily="2" charset="-122"/>
              </a:rPr>
              <a:t>基本思想</a:t>
            </a:r>
            <a:endParaRPr lang="en-US" altLang="zh-CN" sz="2550" dirty="0">
              <a:solidFill>
                <a:srgbClr val="CC0066"/>
              </a:solidFill>
              <a:latin typeface="文道楷体" panose="02010600040101010101" pitchFamily="2" charset="-122"/>
              <a:ea typeface="文道楷体" panose="02010600040101010101" pitchFamily="2" charset="-122"/>
            </a:endParaRPr>
          </a:p>
          <a:p>
            <a:pPr lvl="1"/>
            <a:r>
              <a:rPr lang="zh-CN" altLang="en-US" sz="2250" dirty="0">
                <a:solidFill>
                  <a:srgbClr val="D60093"/>
                </a:solidFill>
                <a:latin typeface="Cambria Math" panose="02040503050406030204" pitchFamily="18" charset="0"/>
                <a:ea typeface="方正卡通简体" panose="03000509000000000000" pitchFamily="65" charset="-122"/>
              </a:rPr>
              <a:t>对目标项进行多次哈希处理，使得相似项会比不相似项更可能哈希到同一个桶中。将至少有一次哈希到同一桶中的文档对看作是候选对，只去检查这些候选对之间的相似度。我们希望大部分不相似的文档对不会哈希到相同的桶中，这样就永远不需要检查它们的相似度。</a:t>
            </a:r>
            <a:endParaRPr lang="en-US" altLang="zh-CN" sz="2250" dirty="0">
              <a:solidFill>
                <a:srgbClr val="D60093"/>
              </a:solidFill>
              <a:latin typeface="Cambria Math" panose="02040503050406030204" pitchFamily="18" charset="0"/>
              <a:ea typeface="方正卡通简体" panose="03000509000000000000" pitchFamily="65" charset="-122"/>
            </a:endParaRPr>
          </a:p>
        </p:txBody>
      </p:sp>
    </p:spTree>
    <p:extLst>
      <p:ext uri="{BB962C8B-B14F-4D97-AF65-F5344CB8AC3E}">
        <p14:creationId xmlns:p14="http://schemas.microsoft.com/office/powerpoint/2010/main" val="341514890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3.4  </a:t>
            </a:r>
            <a:r>
              <a:rPr lang="zh-CN" altLang="en-US" dirty="0"/>
              <a:t>文档的局部敏感哈希算法</a:t>
            </a:r>
          </a:p>
        </p:txBody>
      </p:sp>
      <p:sp>
        <p:nvSpPr>
          <p:cNvPr id="5" name="灯片编号占位符 4"/>
          <p:cNvSpPr>
            <a:spLocks noGrp="1"/>
          </p:cNvSpPr>
          <p:nvPr>
            <p:ph type="sldNum" sz="quarter" idx="12"/>
          </p:nvPr>
        </p:nvSpPr>
        <p:spPr/>
        <p:txBody>
          <a:bodyPr/>
          <a:lstStyle/>
          <a:p>
            <a:fld id="{19B12225-5612-419B-A8D5-4B8EEE4C217E}" type="slidenum">
              <a:rPr lang="en-US" smtClean="0"/>
              <a:pPr/>
              <a:t>63</a:t>
            </a:fld>
            <a:endParaRPr lang="en-US"/>
          </a:p>
        </p:txBody>
      </p:sp>
      <p:sp>
        <p:nvSpPr>
          <p:cNvPr id="3" name="矩形 2"/>
          <p:cNvSpPr/>
          <p:nvPr/>
        </p:nvSpPr>
        <p:spPr>
          <a:xfrm>
            <a:off x="0" y="1870881"/>
            <a:ext cx="4308499" cy="3531736"/>
          </a:xfrm>
          <a:prstGeom prst="rect">
            <a:avLst/>
          </a:prstGeom>
        </p:spPr>
        <p:txBody>
          <a:bodyPr wrap="square">
            <a:spAutoFit/>
          </a:bodyPr>
          <a:lstStyle/>
          <a:p>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 </a:t>
            </a:r>
            <a:r>
              <a:rPr lang="en-US" altLang="zh-CN" sz="2250" dirty="0">
                <a:solidFill>
                  <a:schemeClr val="accent2">
                    <a:lumMod val="75000"/>
                  </a:schemeClr>
                </a:solidFill>
                <a:latin typeface="Cambria Math" panose="02040503050406030204" pitchFamily="18" charset="0"/>
                <a:ea typeface="方正卡通简体" panose="03000509000000000000" pitchFamily="65" charset="-122"/>
              </a:rPr>
              <a:t>3.4.1 </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面向最小哈希签名的</a:t>
            </a:r>
            <a:r>
              <a:rPr lang="en-US" altLang="zh-CN" sz="2250" dirty="0">
                <a:solidFill>
                  <a:schemeClr val="accent2">
                    <a:lumMod val="75000"/>
                  </a:schemeClr>
                </a:solidFill>
                <a:latin typeface="Cambria Math" panose="02040503050406030204" pitchFamily="18" charset="0"/>
                <a:ea typeface="方正卡通简体" panose="03000509000000000000" pitchFamily="65" charset="-122"/>
              </a:rPr>
              <a:t>LSH</a:t>
            </a:r>
            <a:endParaRPr lang="en-US" altLang="zh-CN" sz="2250" dirty="0">
              <a:solidFill>
                <a:srgbClr val="D60093"/>
              </a:solidFill>
              <a:latin typeface="文道楷体" panose="02010600040101010101" pitchFamily="2" charset="-122"/>
              <a:ea typeface="文道楷体" panose="02010600040101010101" pitchFamily="2" charset="-122"/>
            </a:endParaRPr>
          </a:p>
          <a:p>
            <a:r>
              <a:rPr lang="en-US" altLang="zh-CN" sz="2550" dirty="0">
                <a:solidFill>
                  <a:srgbClr val="CC0066"/>
                </a:solidFill>
                <a:latin typeface="文道楷体" panose="02010600040101010101" pitchFamily="2" charset="-122"/>
                <a:ea typeface="文道楷体" panose="02010600040101010101" pitchFamily="2" charset="-122"/>
              </a:rPr>
              <a:t>LSH</a:t>
            </a:r>
            <a:r>
              <a:rPr lang="zh-CN" altLang="en-US" sz="2550" dirty="0">
                <a:solidFill>
                  <a:srgbClr val="CC0066"/>
                </a:solidFill>
                <a:latin typeface="文道楷体" panose="02010600040101010101" pitchFamily="2" charset="-122"/>
                <a:ea typeface="文道楷体" panose="02010600040101010101" pitchFamily="2" charset="-122"/>
              </a:rPr>
              <a:t>步骤</a:t>
            </a:r>
            <a:endParaRPr lang="en-US" altLang="zh-CN" sz="2550" dirty="0">
              <a:solidFill>
                <a:srgbClr val="CC0066"/>
              </a:solidFill>
              <a:latin typeface="文道楷体" panose="02010600040101010101" pitchFamily="2" charset="-122"/>
              <a:ea typeface="文道楷体" panose="02010600040101010101" pitchFamily="2" charset="-122"/>
            </a:endParaRPr>
          </a:p>
          <a:p>
            <a:r>
              <a:rPr lang="en-US" altLang="zh-CN" sz="2550" dirty="0">
                <a:latin typeface="文道楷体" panose="02010600040101010101" pitchFamily="2" charset="-122"/>
                <a:ea typeface="文道楷体" panose="02010600040101010101" pitchFamily="2" charset="-122"/>
              </a:rPr>
              <a:t>1 </a:t>
            </a:r>
            <a:r>
              <a:rPr lang="zh-CN" altLang="en-US" sz="2550" dirty="0">
                <a:latin typeface="文道楷体" panose="02010600040101010101" pitchFamily="2" charset="-122"/>
                <a:ea typeface="文道楷体" panose="02010600040101010101" pitchFamily="2" charset="-122"/>
              </a:rPr>
              <a:t>把签名矩阵分成多个行条，对每个行条使用哈希函数。</a:t>
            </a:r>
            <a:endParaRPr lang="en-US" altLang="zh-CN" sz="2550" dirty="0">
              <a:latin typeface="文道楷体" panose="02010600040101010101" pitchFamily="2" charset="-122"/>
              <a:ea typeface="文道楷体" panose="02010600040101010101" pitchFamily="2" charset="-122"/>
            </a:endParaRPr>
          </a:p>
          <a:p>
            <a:r>
              <a:rPr lang="en-US" altLang="zh-CN" sz="2550" dirty="0">
                <a:latin typeface="文道楷体" panose="02010600040101010101" pitchFamily="2" charset="-122"/>
                <a:ea typeface="文道楷体" panose="02010600040101010101" pitchFamily="2" charset="-122"/>
              </a:rPr>
              <a:t>2</a:t>
            </a:r>
            <a:r>
              <a:rPr lang="zh-CN" altLang="en-US" sz="2550" dirty="0">
                <a:latin typeface="文道楷体" panose="02010600040101010101" pitchFamily="2" charset="-122"/>
                <a:ea typeface="文道楷体" panose="02010600040101010101" pitchFamily="2" charset="-122"/>
              </a:rPr>
              <a:t>具有相同部分的列将被哈希到同一个桶中。</a:t>
            </a:r>
            <a:endParaRPr lang="en-US" altLang="zh-CN" sz="2550" dirty="0">
              <a:latin typeface="文道楷体" panose="02010600040101010101" pitchFamily="2" charset="-122"/>
              <a:ea typeface="文道楷体" panose="02010600040101010101" pitchFamily="2" charset="-122"/>
            </a:endParaRPr>
          </a:p>
          <a:p>
            <a:r>
              <a:rPr lang="en-US" altLang="zh-CN" sz="2550" dirty="0">
                <a:latin typeface="文道楷体" panose="02010600040101010101" pitchFamily="2" charset="-122"/>
                <a:ea typeface="文道楷体" panose="02010600040101010101" pitchFamily="2" charset="-122"/>
              </a:rPr>
              <a:t>3</a:t>
            </a:r>
            <a:r>
              <a:rPr lang="zh-CN" altLang="en-US" sz="2550" dirty="0">
                <a:latin typeface="文道楷体" panose="02010600040101010101" pitchFamily="2" charset="-122"/>
                <a:ea typeface="文道楷体" panose="02010600040101010101" pitchFamily="2" charset="-122"/>
              </a:rPr>
              <a:t>只考察那些哈希到同一个桶里面的列的相似性。</a:t>
            </a:r>
          </a:p>
          <a:p>
            <a:endParaRPr lang="en-US" altLang="zh-CN" sz="2250" dirty="0">
              <a:solidFill>
                <a:srgbClr val="D60093"/>
              </a:solidFill>
              <a:latin typeface="Cambria Math" panose="02040503050406030204" pitchFamily="18" charset="0"/>
              <a:ea typeface="方正卡通简体" panose="03000509000000000000" pitchFamily="65" charset="-122"/>
            </a:endParaRPr>
          </a:p>
        </p:txBody>
      </p:sp>
      <p:sp>
        <p:nvSpPr>
          <p:cNvPr id="6" name="Rectangle 2"/>
          <p:cNvSpPr>
            <a:spLocks noChangeArrowheads="1"/>
          </p:cNvSpPr>
          <p:nvPr/>
        </p:nvSpPr>
        <p:spPr bwMode="auto">
          <a:xfrm>
            <a:off x="4465122" y="3364140"/>
            <a:ext cx="2114550" cy="2266950"/>
          </a:xfrm>
          <a:prstGeom prst="rect">
            <a:avLst/>
          </a:prstGeom>
          <a:solidFill>
            <a:srgbClr val="FFFF99">
              <a:alpha val="50000"/>
            </a:srgbClr>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defTabSz="685800">
              <a:defRPr/>
            </a:pPr>
            <a:endParaRPr lang="zh-CN" altLang="zh-CN" sz="1350" kern="0">
              <a:solidFill>
                <a:prstClr val="black"/>
              </a:solidFill>
              <a:latin typeface="Times New Roman" pitchFamily="18" charset="0"/>
              <a:ea typeface="宋体" panose="02010600030101010101" pitchFamily="2" charset="-122"/>
            </a:endParaRPr>
          </a:p>
        </p:txBody>
      </p:sp>
      <p:sp>
        <p:nvSpPr>
          <p:cNvPr id="7" name="Text Box 3"/>
          <p:cNvSpPr txBox="1">
            <a:spLocks noChangeArrowheads="1"/>
          </p:cNvSpPr>
          <p:nvPr/>
        </p:nvSpPr>
        <p:spPr bwMode="auto">
          <a:xfrm>
            <a:off x="5484554" y="3079477"/>
            <a:ext cx="332142" cy="300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prstDash val="dash"/>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zh-CN" sz="1350" dirty="0">
                <a:solidFill>
                  <a:prstClr val="black"/>
                </a:solidFill>
                <a:latin typeface="Calibri"/>
                <a:ea typeface="宋体" charset="-122"/>
              </a:rPr>
              <a:t>M</a:t>
            </a:r>
          </a:p>
        </p:txBody>
      </p:sp>
      <p:sp>
        <p:nvSpPr>
          <p:cNvPr id="8" name="Text Box 4"/>
          <p:cNvSpPr txBox="1">
            <a:spLocks noChangeArrowheads="1"/>
          </p:cNvSpPr>
          <p:nvPr/>
        </p:nvSpPr>
        <p:spPr bwMode="auto">
          <a:xfrm>
            <a:off x="7000906" y="4400550"/>
            <a:ext cx="494046" cy="300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prstDash val="dash"/>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zh-CN" sz="1350" i="1" dirty="0">
                <a:solidFill>
                  <a:prstClr val="black"/>
                </a:solidFill>
                <a:latin typeface="Calibri"/>
                <a:ea typeface="宋体" charset="-122"/>
              </a:rPr>
              <a:t>r </a:t>
            </a:r>
            <a:r>
              <a:rPr lang="en-US" altLang="zh-CN" sz="1350" dirty="0">
                <a:solidFill>
                  <a:prstClr val="black"/>
                </a:solidFill>
                <a:latin typeface="Calibri"/>
                <a:ea typeface="宋体" charset="-122"/>
              </a:rPr>
              <a:t> </a:t>
            </a:r>
            <a:r>
              <a:rPr lang="zh-CN" altLang="en-US" sz="1350" dirty="0">
                <a:solidFill>
                  <a:prstClr val="black"/>
                </a:solidFill>
                <a:latin typeface="Calibri"/>
                <a:ea typeface="宋体" charset="-122"/>
              </a:rPr>
              <a:t>行</a:t>
            </a:r>
            <a:endParaRPr lang="en-US" altLang="zh-CN" sz="1350" dirty="0">
              <a:solidFill>
                <a:prstClr val="black"/>
              </a:solidFill>
              <a:latin typeface="Calibri"/>
              <a:ea typeface="宋体" charset="-122"/>
            </a:endParaRPr>
          </a:p>
        </p:txBody>
      </p:sp>
      <p:sp>
        <p:nvSpPr>
          <p:cNvPr id="9" name="Line 5"/>
          <p:cNvSpPr>
            <a:spLocks noChangeShapeType="1"/>
          </p:cNvSpPr>
          <p:nvPr/>
        </p:nvSpPr>
        <p:spPr bwMode="auto">
          <a:xfrm flipV="1">
            <a:off x="4465122" y="3829048"/>
            <a:ext cx="2114550" cy="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10" name="Line 6"/>
          <p:cNvSpPr>
            <a:spLocks noChangeShapeType="1"/>
          </p:cNvSpPr>
          <p:nvPr/>
        </p:nvSpPr>
        <p:spPr bwMode="auto">
          <a:xfrm>
            <a:off x="4465122" y="4286250"/>
            <a:ext cx="2114550" cy="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12" name="Line 8"/>
          <p:cNvSpPr>
            <a:spLocks noChangeShapeType="1"/>
          </p:cNvSpPr>
          <p:nvPr/>
        </p:nvSpPr>
        <p:spPr bwMode="auto">
          <a:xfrm>
            <a:off x="4465122" y="5181600"/>
            <a:ext cx="2114550" cy="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13" name="Line 9"/>
          <p:cNvSpPr>
            <a:spLocks noChangeShapeType="1"/>
          </p:cNvSpPr>
          <p:nvPr/>
        </p:nvSpPr>
        <p:spPr bwMode="auto">
          <a:xfrm flipV="1">
            <a:off x="7200900" y="4286250"/>
            <a:ext cx="0" cy="171450"/>
          </a:xfrm>
          <a:prstGeom prst="line">
            <a:avLst/>
          </a:prstGeom>
          <a:noFill/>
          <a:ln w="9525">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14" name="Line 10"/>
          <p:cNvSpPr>
            <a:spLocks noChangeShapeType="1"/>
          </p:cNvSpPr>
          <p:nvPr/>
        </p:nvSpPr>
        <p:spPr bwMode="auto">
          <a:xfrm>
            <a:off x="7200900" y="4629150"/>
            <a:ext cx="0" cy="171450"/>
          </a:xfrm>
          <a:prstGeom prst="line">
            <a:avLst/>
          </a:prstGeom>
          <a:noFill/>
          <a:ln w="9525">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15" name="Line 11"/>
          <p:cNvSpPr>
            <a:spLocks noChangeShapeType="1"/>
          </p:cNvSpPr>
          <p:nvPr/>
        </p:nvSpPr>
        <p:spPr bwMode="auto">
          <a:xfrm flipV="1">
            <a:off x="8286750" y="3314700"/>
            <a:ext cx="0" cy="800100"/>
          </a:xfrm>
          <a:prstGeom prst="line">
            <a:avLst/>
          </a:prstGeom>
          <a:noFill/>
          <a:ln w="9525">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16" name="Line 12"/>
          <p:cNvSpPr>
            <a:spLocks noChangeShapeType="1"/>
          </p:cNvSpPr>
          <p:nvPr/>
        </p:nvSpPr>
        <p:spPr bwMode="auto">
          <a:xfrm>
            <a:off x="8286750" y="4800600"/>
            <a:ext cx="0" cy="1028700"/>
          </a:xfrm>
          <a:prstGeom prst="line">
            <a:avLst/>
          </a:prstGeom>
          <a:noFill/>
          <a:ln w="9525">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17" name="Text Box 13"/>
          <p:cNvSpPr txBox="1">
            <a:spLocks noChangeArrowheads="1"/>
          </p:cNvSpPr>
          <p:nvPr/>
        </p:nvSpPr>
        <p:spPr bwMode="auto">
          <a:xfrm>
            <a:off x="7899000" y="4343400"/>
            <a:ext cx="870751" cy="300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prstDash val="dash"/>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US" altLang="zh-CN" sz="1350" i="1" dirty="0">
                <a:solidFill>
                  <a:prstClr val="black"/>
                </a:solidFill>
                <a:latin typeface="Calibri"/>
                <a:ea typeface="宋体" charset="-122"/>
              </a:rPr>
              <a:t>b </a:t>
            </a:r>
            <a:r>
              <a:rPr lang="en-US" altLang="zh-CN" sz="1350" dirty="0">
                <a:solidFill>
                  <a:prstClr val="black"/>
                </a:solidFill>
                <a:latin typeface="Calibri"/>
                <a:ea typeface="宋体" charset="-122"/>
              </a:rPr>
              <a:t> </a:t>
            </a:r>
            <a:r>
              <a:rPr lang="zh-CN" altLang="en-US" sz="1350" dirty="0">
                <a:solidFill>
                  <a:prstClr val="black"/>
                </a:solidFill>
                <a:latin typeface="Calibri"/>
                <a:ea typeface="宋体" charset="-122"/>
              </a:rPr>
              <a:t>个行条</a:t>
            </a:r>
            <a:endParaRPr lang="en-US" altLang="zh-CN" sz="1350" dirty="0">
              <a:solidFill>
                <a:prstClr val="black"/>
              </a:solidFill>
              <a:latin typeface="Calibri"/>
              <a:ea typeface="宋体" charset="-122"/>
            </a:endParaRPr>
          </a:p>
        </p:txBody>
      </p:sp>
      <p:sp>
        <p:nvSpPr>
          <p:cNvPr id="18" name="Rectangle 14"/>
          <p:cNvSpPr>
            <a:spLocks noChangeArrowheads="1"/>
          </p:cNvSpPr>
          <p:nvPr/>
        </p:nvSpPr>
        <p:spPr bwMode="auto">
          <a:xfrm>
            <a:off x="5143500" y="3829050"/>
            <a:ext cx="114300" cy="457200"/>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685800">
              <a:defRPr/>
            </a:pPr>
            <a:endParaRPr lang="zh-CN" altLang="en-US" sz="1350" kern="0">
              <a:solidFill>
                <a:prstClr val="black"/>
              </a:solidFill>
              <a:latin typeface="Calibri"/>
              <a:ea typeface="宋体" panose="02010600030101010101" pitchFamily="2" charset="-122"/>
            </a:endParaRPr>
          </a:p>
        </p:txBody>
      </p:sp>
      <p:sp>
        <p:nvSpPr>
          <p:cNvPr id="20" name="Rectangle 16"/>
          <p:cNvSpPr>
            <a:spLocks noChangeArrowheads="1"/>
          </p:cNvSpPr>
          <p:nvPr/>
        </p:nvSpPr>
        <p:spPr bwMode="auto">
          <a:xfrm>
            <a:off x="4572000" y="3829050"/>
            <a:ext cx="114300" cy="457200"/>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685800">
              <a:defRPr/>
            </a:pPr>
            <a:endParaRPr lang="zh-CN" altLang="en-US" sz="1350" kern="0">
              <a:solidFill>
                <a:prstClr val="black"/>
              </a:solidFill>
              <a:latin typeface="Calibri"/>
              <a:ea typeface="宋体" panose="02010600030101010101" pitchFamily="2" charset="-122"/>
            </a:endParaRPr>
          </a:p>
        </p:txBody>
      </p:sp>
      <p:sp>
        <p:nvSpPr>
          <p:cNvPr id="21" name="Rectangle 17"/>
          <p:cNvSpPr>
            <a:spLocks noChangeArrowheads="1"/>
          </p:cNvSpPr>
          <p:nvPr/>
        </p:nvSpPr>
        <p:spPr bwMode="auto">
          <a:xfrm>
            <a:off x="5715000" y="3829050"/>
            <a:ext cx="114300" cy="457200"/>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685800">
              <a:defRPr/>
            </a:pPr>
            <a:endParaRPr lang="zh-CN" altLang="en-US" sz="1350" kern="0">
              <a:solidFill>
                <a:prstClr val="black"/>
              </a:solidFill>
              <a:latin typeface="Calibri"/>
              <a:ea typeface="宋体" panose="02010600030101010101" pitchFamily="2" charset="-122"/>
            </a:endParaRPr>
          </a:p>
        </p:txBody>
      </p:sp>
      <p:sp>
        <p:nvSpPr>
          <p:cNvPr id="24" name="Rectangle 20"/>
          <p:cNvSpPr>
            <a:spLocks noChangeArrowheads="1"/>
          </p:cNvSpPr>
          <p:nvPr/>
        </p:nvSpPr>
        <p:spPr bwMode="auto">
          <a:xfrm>
            <a:off x="6286500" y="3829050"/>
            <a:ext cx="114300" cy="457200"/>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685800">
              <a:defRPr/>
            </a:pPr>
            <a:endParaRPr lang="zh-CN" altLang="en-US" sz="1350" kern="0">
              <a:solidFill>
                <a:prstClr val="black"/>
              </a:solidFill>
              <a:latin typeface="Calibri"/>
              <a:ea typeface="宋体" panose="02010600030101010101" pitchFamily="2" charset="-122"/>
            </a:endParaRPr>
          </a:p>
        </p:txBody>
      </p:sp>
      <p:sp>
        <p:nvSpPr>
          <p:cNvPr id="25" name="Rectangle 21"/>
          <p:cNvSpPr>
            <a:spLocks noChangeArrowheads="1"/>
          </p:cNvSpPr>
          <p:nvPr/>
        </p:nvSpPr>
        <p:spPr bwMode="auto">
          <a:xfrm>
            <a:off x="4400550" y="1771650"/>
            <a:ext cx="1885950" cy="571500"/>
          </a:xfrm>
          <a:prstGeom prst="rect">
            <a:avLst/>
          </a:prstGeom>
          <a:solidFill>
            <a:srgbClr val="4F81BD">
              <a:alpha val="50000"/>
            </a:srgbClr>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defTabSz="685800">
              <a:defRPr/>
            </a:pPr>
            <a:endParaRPr lang="en-US" altLang="zh-CN" sz="1350" kern="0" dirty="0">
              <a:solidFill>
                <a:prstClr val="black"/>
              </a:solidFill>
              <a:latin typeface="Calibri"/>
              <a:ea typeface="宋体" charset="-122"/>
            </a:endParaRPr>
          </a:p>
        </p:txBody>
      </p:sp>
      <p:sp>
        <p:nvSpPr>
          <p:cNvPr id="26" name="Line 22"/>
          <p:cNvSpPr>
            <a:spLocks noChangeShapeType="1"/>
          </p:cNvSpPr>
          <p:nvPr/>
        </p:nvSpPr>
        <p:spPr bwMode="auto">
          <a:xfrm>
            <a:off x="4857750" y="1771650"/>
            <a:ext cx="0" cy="57150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27" name="Line 23"/>
          <p:cNvSpPr>
            <a:spLocks noChangeShapeType="1"/>
          </p:cNvSpPr>
          <p:nvPr/>
        </p:nvSpPr>
        <p:spPr bwMode="auto">
          <a:xfrm>
            <a:off x="5314950" y="1771650"/>
            <a:ext cx="0" cy="57150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28" name="Line 24"/>
          <p:cNvSpPr>
            <a:spLocks noChangeShapeType="1"/>
          </p:cNvSpPr>
          <p:nvPr/>
        </p:nvSpPr>
        <p:spPr bwMode="auto">
          <a:xfrm>
            <a:off x="5772150" y="1771650"/>
            <a:ext cx="0" cy="57150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29" name="Line 25"/>
          <p:cNvSpPr>
            <a:spLocks noChangeShapeType="1"/>
          </p:cNvSpPr>
          <p:nvPr/>
        </p:nvSpPr>
        <p:spPr bwMode="auto">
          <a:xfrm flipV="1">
            <a:off x="4629150" y="2171700"/>
            <a:ext cx="342900" cy="1657350"/>
          </a:xfrm>
          <a:prstGeom prst="line">
            <a:avLst/>
          </a:prstGeom>
          <a:noFill/>
          <a:ln w="9525">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30" name="Line 26"/>
          <p:cNvSpPr>
            <a:spLocks noChangeShapeType="1"/>
          </p:cNvSpPr>
          <p:nvPr/>
        </p:nvSpPr>
        <p:spPr bwMode="auto">
          <a:xfrm flipV="1">
            <a:off x="5200648" y="2114548"/>
            <a:ext cx="800102" cy="1722212"/>
          </a:xfrm>
          <a:prstGeom prst="line">
            <a:avLst/>
          </a:prstGeom>
          <a:noFill/>
          <a:ln w="9525">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33" name="Line 29"/>
          <p:cNvSpPr>
            <a:spLocks noChangeShapeType="1"/>
          </p:cNvSpPr>
          <p:nvPr/>
        </p:nvSpPr>
        <p:spPr bwMode="auto">
          <a:xfrm flipH="1" flipV="1">
            <a:off x="4629150" y="2171700"/>
            <a:ext cx="1143000" cy="1657350"/>
          </a:xfrm>
          <a:prstGeom prst="line">
            <a:avLst/>
          </a:prstGeom>
          <a:noFill/>
          <a:ln w="9525">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35" name="Line 31"/>
          <p:cNvSpPr>
            <a:spLocks noChangeShapeType="1"/>
          </p:cNvSpPr>
          <p:nvPr/>
        </p:nvSpPr>
        <p:spPr bwMode="auto">
          <a:xfrm flipH="1" flipV="1">
            <a:off x="6111757" y="2114548"/>
            <a:ext cx="231890" cy="1714502"/>
          </a:xfrm>
          <a:prstGeom prst="line">
            <a:avLst/>
          </a:prstGeom>
          <a:noFill/>
          <a:ln w="9525">
            <a:solidFill>
              <a:sysClr val="windowText" lastClr="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grpSp>
        <p:nvGrpSpPr>
          <p:cNvPr id="36" name="Group 34"/>
          <p:cNvGrpSpPr>
            <a:grpSpLocks/>
          </p:cNvGrpSpPr>
          <p:nvPr/>
        </p:nvGrpSpPr>
        <p:grpSpPr bwMode="auto">
          <a:xfrm>
            <a:off x="6274595" y="1852613"/>
            <a:ext cx="2663430" cy="508398"/>
            <a:chOff x="2438" y="260"/>
            <a:chExt cx="2237" cy="427"/>
          </a:xfrm>
        </p:grpSpPr>
        <p:sp>
          <p:nvSpPr>
            <p:cNvPr id="37" name="Text Box 32"/>
            <p:cNvSpPr txBox="1">
              <a:spLocks noChangeArrowheads="1"/>
            </p:cNvSpPr>
            <p:nvPr/>
          </p:nvSpPr>
          <p:spPr bwMode="auto">
            <a:xfrm>
              <a:off x="3254" y="260"/>
              <a:ext cx="1421" cy="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1350" dirty="0">
                  <a:solidFill>
                    <a:prstClr val="black"/>
                  </a:solidFill>
                  <a:latin typeface="Calibri"/>
                  <a:ea typeface="宋体" charset="-122"/>
                </a:rPr>
                <a:t>第</a:t>
              </a:r>
              <a:r>
                <a:rPr lang="en-US" altLang="zh-CN" sz="1350" dirty="0">
                  <a:solidFill>
                    <a:prstClr val="black"/>
                  </a:solidFill>
                  <a:latin typeface="Calibri"/>
                  <a:ea typeface="宋体" charset="-122"/>
                </a:rPr>
                <a:t>2</a:t>
              </a:r>
              <a:r>
                <a:rPr lang="zh-CN" altLang="en-US" sz="1350" dirty="0">
                  <a:solidFill>
                    <a:prstClr val="black"/>
                  </a:solidFill>
                  <a:latin typeface="Calibri"/>
                  <a:ea typeface="宋体" charset="-122"/>
                </a:rPr>
                <a:t>列和第</a:t>
              </a:r>
              <a:r>
                <a:rPr lang="en-US" altLang="zh-CN" sz="1350" dirty="0">
                  <a:solidFill>
                    <a:prstClr val="black"/>
                  </a:solidFill>
                  <a:latin typeface="Calibri"/>
                  <a:ea typeface="宋体" charset="-122"/>
                </a:rPr>
                <a:t>4</a:t>
              </a:r>
              <a:r>
                <a:rPr lang="zh-CN" altLang="en-US" sz="1350" dirty="0">
                  <a:solidFill>
                    <a:prstClr val="black"/>
                  </a:solidFill>
                  <a:latin typeface="Calibri"/>
                  <a:ea typeface="宋体" charset="-122"/>
                </a:rPr>
                <a:t>列被哈希到相同的桶当中</a:t>
              </a:r>
              <a:r>
                <a:rPr lang="en-US" altLang="zh-CN" sz="1350" dirty="0">
                  <a:solidFill>
                    <a:prstClr val="black"/>
                  </a:solidFill>
                  <a:latin typeface="Calibri"/>
                  <a:ea typeface="宋体" charset="-122"/>
                </a:rPr>
                <a:t>.</a:t>
              </a:r>
            </a:p>
          </p:txBody>
        </p:sp>
        <p:sp>
          <p:nvSpPr>
            <p:cNvPr id="38" name="Line 33"/>
            <p:cNvSpPr>
              <a:spLocks noChangeShapeType="1"/>
            </p:cNvSpPr>
            <p:nvPr/>
          </p:nvSpPr>
          <p:spPr bwMode="auto">
            <a:xfrm flipH="1" flipV="1">
              <a:off x="2438" y="480"/>
              <a:ext cx="778" cy="0"/>
            </a:xfrm>
            <a:prstGeom prst="line">
              <a:avLst/>
            </a:prstGeom>
            <a:noFill/>
            <a:ln w="9525">
              <a:solidFill>
                <a:srgbClr val="FF0000"/>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350">
                <a:solidFill>
                  <a:prstClr val="black"/>
                </a:solidFill>
                <a:latin typeface="Calibri"/>
                <a:ea typeface="宋体" panose="02010600030101010101" pitchFamily="2" charset="-122"/>
              </a:endParaRPr>
            </a:p>
          </p:txBody>
        </p:sp>
      </p:grpSp>
      <p:grpSp>
        <p:nvGrpSpPr>
          <p:cNvPr id="39" name="Group 37"/>
          <p:cNvGrpSpPr>
            <a:grpSpLocks/>
          </p:cNvGrpSpPr>
          <p:nvPr/>
        </p:nvGrpSpPr>
        <p:grpSpPr bwMode="auto">
          <a:xfrm>
            <a:off x="6298411" y="2538415"/>
            <a:ext cx="2471738" cy="958455"/>
            <a:chOff x="2458" y="836"/>
            <a:chExt cx="2076" cy="805"/>
          </a:xfrm>
        </p:grpSpPr>
        <p:sp>
          <p:nvSpPr>
            <p:cNvPr id="40" name="Text Box 35"/>
            <p:cNvSpPr txBox="1">
              <a:spLocks noChangeArrowheads="1"/>
            </p:cNvSpPr>
            <p:nvPr/>
          </p:nvSpPr>
          <p:spPr bwMode="auto">
            <a:xfrm>
              <a:off x="3062" y="836"/>
              <a:ext cx="1472" cy="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1350" dirty="0">
                  <a:solidFill>
                    <a:prstClr val="black"/>
                  </a:solidFill>
                  <a:latin typeface="Calibri"/>
                  <a:ea typeface="宋体" charset="-122"/>
                </a:rPr>
                <a:t>第</a:t>
              </a:r>
              <a:r>
                <a:rPr lang="en-US" altLang="zh-CN" sz="1350" dirty="0">
                  <a:solidFill>
                    <a:prstClr val="black"/>
                  </a:solidFill>
                  <a:latin typeface="Calibri"/>
                  <a:ea typeface="宋体" charset="-122"/>
                </a:rPr>
                <a:t>3</a:t>
              </a:r>
              <a:r>
                <a:rPr lang="zh-CN" altLang="en-US" sz="1350" dirty="0">
                  <a:solidFill>
                    <a:prstClr val="black"/>
                  </a:solidFill>
                  <a:latin typeface="Calibri"/>
                  <a:ea typeface="宋体" charset="-122"/>
                </a:rPr>
                <a:t>列和第</a:t>
              </a:r>
              <a:r>
                <a:rPr lang="en-US" altLang="zh-CN" sz="1350" dirty="0">
                  <a:solidFill>
                    <a:prstClr val="black"/>
                  </a:solidFill>
                  <a:latin typeface="Calibri"/>
                  <a:ea typeface="宋体" charset="-122"/>
                </a:rPr>
                <a:t>4</a:t>
              </a:r>
              <a:r>
                <a:rPr lang="zh-CN" altLang="en-US" sz="1350" dirty="0">
                  <a:solidFill>
                    <a:prstClr val="black"/>
                  </a:solidFill>
                  <a:latin typeface="Calibri"/>
                  <a:ea typeface="宋体" charset="-122"/>
                </a:rPr>
                <a:t>列被哈希到不同的桶当中</a:t>
              </a:r>
              <a:r>
                <a:rPr lang="en-US" altLang="zh-CN" sz="1350" dirty="0">
                  <a:solidFill>
                    <a:prstClr val="black"/>
                  </a:solidFill>
                  <a:latin typeface="Calibri"/>
                  <a:ea typeface="宋体" charset="-122"/>
                </a:rPr>
                <a:t>.</a:t>
              </a:r>
            </a:p>
          </p:txBody>
        </p:sp>
        <p:sp>
          <p:nvSpPr>
            <p:cNvPr id="41" name="Line 36"/>
            <p:cNvSpPr>
              <a:spLocks noChangeShapeType="1"/>
            </p:cNvSpPr>
            <p:nvPr/>
          </p:nvSpPr>
          <p:spPr bwMode="auto">
            <a:xfrm flipH="1">
              <a:off x="2458" y="1056"/>
              <a:ext cx="614" cy="585"/>
            </a:xfrm>
            <a:prstGeom prst="line">
              <a:avLst/>
            </a:prstGeom>
            <a:noFill/>
            <a:ln w="9525">
              <a:solidFill>
                <a:srgbClr val="FF0000"/>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1350">
                <a:solidFill>
                  <a:prstClr val="black"/>
                </a:solidFill>
                <a:latin typeface="Calibri"/>
                <a:ea typeface="宋体" panose="02010600030101010101" pitchFamily="2" charset="-122"/>
              </a:endParaRPr>
            </a:p>
          </p:txBody>
        </p:sp>
      </p:grpSp>
      <p:sp>
        <p:nvSpPr>
          <p:cNvPr id="42" name="椭圆 41"/>
          <p:cNvSpPr/>
          <p:nvPr/>
        </p:nvSpPr>
        <p:spPr>
          <a:xfrm>
            <a:off x="5829300" y="1981200"/>
            <a:ext cx="457200" cy="247650"/>
          </a:xfrm>
          <a:prstGeom prst="ellipse">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3" name="椭圆 42"/>
          <p:cNvSpPr/>
          <p:nvPr/>
        </p:nvSpPr>
        <p:spPr>
          <a:xfrm>
            <a:off x="5481146" y="3433807"/>
            <a:ext cx="862501" cy="247650"/>
          </a:xfrm>
          <a:prstGeom prst="ellipse">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7" name="Rectangle 17"/>
          <p:cNvSpPr>
            <a:spLocks noChangeArrowheads="1"/>
          </p:cNvSpPr>
          <p:nvPr/>
        </p:nvSpPr>
        <p:spPr bwMode="auto">
          <a:xfrm>
            <a:off x="5714999" y="3829049"/>
            <a:ext cx="114300" cy="457200"/>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685800">
              <a:defRPr/>
            </a:pPr>
            <a:endParaRPr lang="zh-CN" altLang="en-US" sz="1350" kern="0">
              <a:solidFill>
                <a:prstClr val="black"/>
              </a:solidFill>
              <a:latin typeface="Calibri"/>
              <a:ea typeface="宋体" panose="02010600030101010101" pitchFamily="2" charset="-122"/>
            </a:endParaRPr>
          </a:p>
        </p:txBody>
      </p:sp>
      <p:sp>
        <p:nvSpPr>
          <p:cNvPr id="49" name="Rectangle 20"/>
          <p:cNvSpPr>
            <a:spLocks noChangeArrowheads="1"/>
          </p:cNvSpPr>
          <p:nvPr/>
        </p:nvSpPr>
        <p:spPr bwMode="auto">
          <a:xfrm>
            <a:off x="6286499" y="3829049"/>
            <a:ext cx="114300" cy="457200"/>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685800">
              <a:defRPr/>
            </a:pPr>
            <a:endParaRPr lang="zh-CN" altLang="en-US" sz="1350" kern="0">
              <a:solidFill>
                <a:prstClr val="black"/>
              </a:solidFill>
              <a:latin typeface="Calibri"/>
              <a:ea typeface="宋体" panose="02010600030101010101" pitchFamily="2" charset="-122"/>
            </a:endParaRPr>
          </a:p>
        </p:txBody>
      </p:sp>
      <p:sp>
        <p:nvSpPr>
          <p:cNvPr id="50" name="Rectangle 14"/>
          <p:cNvSpPr>
            <a:spLocks noChangeArrowheads="1"/>
          </p:cNvSpPr>
          <p:nvPr/>
        </p:nvSpPr>
        <p:spPr bwMode="auto">
          <a:xfrm>
            <a:off x="5143500" y="4295060"/>
            <a:ext cx="114300" cy="457200"/>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685800">
              <a:defRPr/>
            </a:pPr>
            <a:endParaRPr lang="zh-CN" altLang="en-US" sz="1350" kern="0">
              <a:solidFill>
                <a:prstClr val="black"/>
              </a:solidFill>
              <a:latin typeface="Calibri"/>
              <a:ea typeface="宋体" panose="02010600030101010101" pitchFamily="2" charset="-122"/>
            </a:endParaRPr>
          </a:p>
        </p:txBody>
      </p:sp>
      <p:sp>
        <p:nvSpPr>
          <p:cNvPr id="52" name="Rectangle 16"/>
          <p:cNvSpPr>
            <a:spLocks noChangeArrowheads="1"/>
          </p:cNvSpPr>
          <p:nvPr/>
        </p:nvSpPr>
        <p:spPr bwMode="auto">
          <a:xfrm>
            <a:off x="4572000" y="4295060"/>
            <a:ext cx="114300" cy="457200"/>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685800">
              <a:defRPr/>
            </a:pPr>
            <a:endParaRPr lang="zh-CN" altLang="en-US" sz="1350" kern="0">
              <a:solidFill>
                <a:prstClr val="black"/>
              </a:solidFill>
              <a:latin typeface="Calibri"/>
              <a:ea typeface="宋体" panose="02010600030101010101" pitchFamily="2" charset="-122"/>
            </a:endParaRPr>
          </a:p>
        </p:txBody>
      </p:sp>
      <p:sp>
        <p:nvSpPr>
          <p:cNvPr id="54" name="Rectangle 17"/>
          <p:cNvSpPr>
            <a:spLocks noChangeArrowheads="1"/>
          </p:cNvSpPr>
          <p:nvPr/>
        </p:nvSpPr>
        <p:spPr bwMode="auto">
          <a:xfrm>
            <a:off x="5714999" y="4295059"/>
            <a:ext cx="114300" cy="457200"/>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685800">
              <a:defRPr/>
            </a:pPr>
            <a:endParaRPr lang="zh-CN" altLang="en-US" sz="1350" kern="0">
              <a:solidFill>
                <a:prstClr val="black"/>
              </a:solidFill>
              <a:latin typeface="Calibri"/>
              <a:ea typeface="宋体" panose="02010600030101010101" pitchFamily="2" charset="-122"/>
            </a:endParaRPr>
          </a:p>
        </p:txBody>
      </p:sp>
      <p:sp>
        <p:nvSpPr>
          <p:cNvPr id="56" name="Rectangle 20"/>
          <p:cNvSpPr>
            <a:spLocks noChangeArrowheads="1"/>
          </p:cNvSpPr>
          <p:nvPr/>
        </p:nvSpPr>
        <p:spPr bwMode="auto">
          <a:xfrm>
            <a:off x="6286499" y="4295059"/>
            <a:ext cx="114300" cy="457200"/>
          </a:xfrm>
          <a:prstGeom prst="rect">
            <a:avLst/>
          </a:prstGeom>
          <a:solidFill>
            <a:srgbClr val="FF00FF"/>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685800">
              <a:defRPr/>
            </a:pPr>
            <a:endParaRPr lang="zh-CN" altLang="en-US" sz="1350" kern="0">
              <a:solidFill>
                <a:prstClr val="black"/>
              </a:solidFill>
              <a:latin typeface="Calibri"/>
              <a:ea typeface="宋体" panose="02010600030101010101" pitchFamily="2" charset="-122"/>
            </a:endParaRPr>
          </a:p>
        </p:txBody>
      </p:sp>
      <p:sp>
        <p:nvSpPr>
          <p:cNvPr id="57" name="Line 7"/>
          <p:cNvSpPr>
            <a:spLocks noChangeShapeType="1"/>
          </p:cNvSpPr>
          <p:nvPr/>
        </p:nvSpPr>
        <p:spPr bwMode="auto">
          <a:xfrm>
            <a:off x="4465122" y="4752259"/>
            <a:ext cx="2114550" cy="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61" name="Rectangle 21"/>
          <p:cNvSpPr>
            <a:spLocks noChangeArrowheads="1"/>
          </p:cNvSpPr>
          <p:nvPr/>
        </p:nvSpPr>
        <p:spPr bwMode="auto">
          <a:xfrm>
            <a:off x="4465122" y="5958668"/>
            <a:ext cx="1885950" cy="571500"/>
          </a:xfrm>
          <a:prstGeom prst="rect">
            <a:avLst/>
          </a:prstGeom>
          <a:solidFill>
            <a:srgbClr val="4F81BD">
              <a:alpha val="50000"/>
            </a:srgbClr>
          </a:solidFill>
          <a:ln w="9525">
            <a:solidFill>
              <a:sysClr val="windowText" lastClr="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defTabSz="685800">
              <a:defRPr/>
            </a:pPr>
            <a:endParaRPr lang="en-US" altLang="zh-CN" sz="1350" kern="0" dirty="0">
              <a:solidFill>
                <a:prstClr val="black"/>
              </a:solidFill>
              <a:latin typeface="Calibri"/>
              <a:ea typeface="宋体" charset="-122"/>
            </a:endParaRPr>
          </a:p>
        </p:txBody>
      </p:sp>
      <p:sp>
        <p:nvSpPr>
          <p:cNvPr id="62" name="Line 22"/>
          <p:cNvSpPr>
            <a:spLocks noChangeShapeType="1"/>
          </p:cNvSpPr>
          <p:nvPr/>
        </p:nvSpPr>
        <p:spPr bwMode="auto">
          <a:xfrm>
            <a:off x="4950897" y="5958668"/>
            <a:ext cx="0" cy="57150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63" name="Line 23"/>
          <p:cNvSpPr>
            <a:spLocks noChangeShapeType="1"/>
          </p:cNvSpPr>
          <p:nvPr/>
        </p:nvSpPr>
        <p:spPr bwMode="auto">
          <a:xfrm>
            <a:off x="5408097" y="5958668"/>
            <a:ext cx="0" cy="57150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sp>
        <p:nvSpPr>
          <p:cNvPr id="64" name="Line 24"/>
          <p:cNvSpPr>
            <a:spLocks noChangeShapeType="1"/>
          </p:cNvSpPr>
          <p:nvPr/>
        </p:nvSpPr>
        <p:spPr bwMode="auto">
          <a:xfrm>
            <a:off x="5865297" y="5958668"/>
            <a:ext cx="0" cy="571500"/>
          </a:xfrm>
          <a:prstGeom prst="line">
            <a:avLst/>
          </a:prstGeom>
          <a:noFill/>
          <a:ln w="9525">
            <a:solidFill>
              <a:sysClr val="windowText" lastClr="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685800">
              <a:defRPr/>
            </a:pPr>
            <a:endParaRPr lang="zh-CN" altLang="en-US" sz="1350" kern="0">
              <a:solidFill>
                <a:prstClr val="black"/>
              </a:solidFill>
              <a:latin typeface="Calibri"/>
              <a:ea typeface="宋体" panose="02010600030101010101" pitchFamily="2" charset="-122"/>
            </a:endParaRPr>
          </a:p>
        </p:txBody>
      </p:sp>
      <p:cxnSp>
        <p:nvCxnSpPr>
          <p:cNvPr id="66" name="直接箭头连接符 65"/>
          <p:cNvCxnSpPr/>
          <p:nvPr/>
        </p:nvCxnSpPr>
        <p:spPr>
          <a:xfrm>
            <a:off x="4648200" y="4752259"/>
            <a:ext cx="552450" cy="1267541"/>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70" name="直接箭头连接符 69"/>
          <p:cNvCxnSpPr/>
          <p:nvPr/>
        </p:nvCxnSpPr>
        <p:spPr>
          <a:xfrm flipH="1">
            <a:off x="4686300" y="4752259"/>
            <a:ext cx="514350" cy="1206409"/>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72" name="直接箭头连接符 71"/>
          <p:cNvCxnSpPr/>
          <p:nvPr/>
        </p:nvCxnSpPr>
        <p:spPr>
          <a:xfrm flipH="1">
            <a:off x="5650625" y="4752259"/>
            <a:ext cx="121524" cy="1267541"/>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74" name="直接箭头连接符 73"/>
          <p:cNvCxnSpPr/>
          <p:nvPr/>
        </p:nvCxnSpPr>
        <p:spPr>
          <a:xfrm flipH="1">
            <a:off x="6115051" y="4761067"/>
            <a:ext cx="236021" cy="1334933"/>
          </a:xfrm>
          <a:prstGeom prst="straightConnector1">
            <a:avLst/>
          </a:prstGeom>
          <a:ln w="25400">
            <a:solidFill>
              <a:schemeClr val="accent1">
                <a:lumMod val="50000"/>
              </a:schemeClr>
            </a:solidFill>
            <a:prstDash val="sysDash"/>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42428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29"/>
                                        </p:tgtEl>
                                        <p:attrNameLst>
                                          <p:attrName>style.visibility</p:attrName>
                                        </p:attrNameLst>
                                      </p:cBhvr>
                                      <p:to>
                                        <p:strVal val="visible"/>
                                      </p:to>
                                    </p:set>
                                    <p:anim calcmode="lin" valueType="num">
                                      <p:cBhvr additive="base">
                                        <p:cTn id="21" dur="500" fill="hold"/>
                                        <p:tgtEl>
                                          <p:spTgt spid="29"/>
                                        </p:tgtEl>
                                        <p:attrNameLst>
                                          <p:attrName>ppt_x</p:attrName>
                                        </p:attrNameLst>
                                      </p:cBhvr>
                                      <p:tavLst>
                                        <p:tav tm="0">
                                          <p:val>
                                            <p:strVal val="#ppt_x"/>
                                          </p:val>
                                        </p:tav>
                                        <p:tav tm="100000">
                                          <p:val>
                                            <p:strVal val="#ppt_x"/>
                                          </p:val>
                                        </p:tav>
                                      </p:tavLst>
                                    </p:anim>
                                    <p:anim calcmode="lin" valueType="num">
                                      <p:cBhvr additive="base">
                                        <p:cTn id="2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ppt_x"/>
                                          </p:val>
                                        </p:tav>
                                        <p:tav tm="100000">
                                          <p:val>
                                            <p:strVal val="#ppt_x"/>
                                          </p:val>
                                        </p:tav>
                                      </p:tavLst>
                                    </p:anim>
                                    <p:anim calcmode="lin" valueType="num">
                                      <p:cBhvr additive="base">
                                        <p:cTn id="2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3"/>
                                        </p:tgtEl>
                                        <p:attrNameLst>
                                          <p:attrName>style.visibility</p:attrName>
                                        </p:attrNameLst>
                                      </p:cBhvr>
                                      <p:to>
                                        <p:strVal val="visible"/>
                                      </p:to>
                                    </p:set>
                                    <p:anim calcmode="lin" valueType="num">
                                      <p:cBhvr additive="base">
                                        <p:cTn id="33" dur="500" fill="hold"/>
                                        <p:tgtEl>
                                          <p:spTgt spid="33"/>
                                        </p:tgtEl>
                                        <p:attrNameLst>
                                          <p:attrName>ppt_x</p:attrName>
                                        </p:attrNameLst>
                                      </p:cBhvr>
                                      <p:tavLst>
                                        <p:tav tm="0">
                                          <p:val>
                                            <p:strVal val="#ppt_x"/>
                                          </p:val>
                                        </p:tav>
                                        <p:tav tm="100000">
                                          <p:val>
                                            <p:strVal val="#ppt_x"/>
                                          </p:val>
                                        </p:tav>
                                      </p:tavLst>
                                    </p:anim>
                                    <p:anim calcmode="lin" valueType="num">
                                      <p:cBhvr additive="base">
                                        <p:cTn id="34"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500" fill="hold"/>
                                        <p:tgtEl>
                                          <p:spTgt spid="35"/>
                                        </p:tgtEl>
                                        <p:attrNameLst>
                                          <p:attrName>ppt_x</p:attrName>
                                        </p:attrNameLst>
                                      </p:cBhvr>
                                      <p:tavLst>
                                        <p:tav tm="0">
                                          <p:val>
                                            <p:strVal val="#ppt_x"/>
                                          </p:val>
                                        </p:tav>
                                        <p:tav tm="100000">
                                          <p:val>
                                            <p:strVal val="#ppt_x"/>
                                          </p:val>
                                        </p:tav>
                                      </p:tavLst>
                                    </p:anim>
                                    <p:anim calcmode="lin" valueType="num">
                                      <p:cBhvr additive="base">
                                        <p:cTn id="40"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42"/>
                                        </p:tgtEl>
                                        <p:attrNameLst>
                                          <p:attrName>style.visibility</p:attrName>
                                        </p:attrNameLst>
                                      </p:cBhvr>
                                      <p:to>
                                        <p:strVal val="visible"/>
                                      </p:to>
                                    </p:set>
                                    <p:animEffect transition="in" filter="fade">
                                      <p:cBhvr>
                                        <p:cTn id="45" dur="500"/>
                                        <p:tgtEl>
                                          <p:spTgt spid="42"/>
                                        </p:tgtEl>
                                      </p:cBhvr>
                                    </p:animEffect>
                                  </p:childTnLst>
                                </p:cTn>
                              </p:par>
                              <p:par>
                                <p:cTn id="46" presetID="10" presetClass="entr" presetSubtype="0" fill="hold" nodeType="with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fade">
                                      <p:cBhvr>
                                        <p:cTn id="48" dur="500"/>
                                        <p:tgtEl>
                                          <p:spTgt spid="3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43"/>
                                        </p:tgtEl>
                                        <p:attrNameLst>
                                          <p:attrName>style.visibility</p:attrName>
                                        </p:attrNameLst>
                                      </p:cBhvr>
                                      <p:to>
                                        <p:strVal val="visible"/>
                                      </p:to>
                                    </p:set>
                                    <p:animEffect transition="in" filter="fade">
                                      <p:cBhvr>
                                        <p:cTn id="53" dur="500"/>
                                        <p:tgtEl>
                                          <p:spTgt spid="43"/>
                                        </p:tgtEl>
                                      </p:cBhvr>
                                    </p:animEffect>
                                  </p:childTnLst>
                                </p:cTn>
                              </p:par>
                              <p:par>
                                <p:cTn id="54" presetID="10" presetClass="entr" presetSubtype="0" fill="hold" nodeType="with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childTnLst>
                          </p:cTn>
                        </p:par>
                      </p:childTnLst>
                    </p:cTn>
                  </p:par>
                  <p:par>
                    <p:cTn id="57" fill="hold">
                      <p:stCondLst>
                        <p:cond delay="indefinite"/>
                      </p:stCondLst>
                      <p:childTnLst>
                        <p:par>
                          <p:cTn id="58" fill="hold">
                            <p:stCondLst>
                              <p:cond delay="0"/>
                            </p:stCondLst>
                            <p:childTnLst>
                              <p:par>
                                <p:cTn id="59" presetID="16" presetClass="entr" presetSubtype="21" fill="hold" nodeType="clickEffect">
                                  <p:stCondLst>
                                    <p:cond delay="0"/>
                                  </p:stCondLst>
                                  <p:childTnLst>
                                    <p:set>
                                      <p:cBhvr>
                                        <p:cTn id="60" dur="1" fill="hold">
                                          <p:stCondLst>
                                            <p:cond delay="0"/>
                                          </p:stCondLst>
                                        </p:cTn>
                                        <p:tgtEl>
                                          <p:spTgt spid="70"/>
                                        </p:tgtEl>
                                        <p:attrNameLst>
                                          <p:attrName>style.visibility</p:attrName>
                                        </p:attrNameLst>
                                      </p:cBhvr>
                                      <p:to>
                                        <p:strVal val="visible"/>
                                      </p:to>
                                    </p:set>
                                    <p:animEffect transition="in" filter="barn(inVertical)">
                                      <p:cBhvr>
                                        <p:cTn id="61" dur="500"/>
                                        <p:tgtEl>
                                          <p:spTgt spid="70"/>
                                        </p:tgtEl>
                                      </p:cBhvr>
                                    </p:animEffect>
                                  </p:childTnLst>
                                </p:cTn>
                              </p:par>
                              <p:par>
                                <p:cTn id="62" presetID="16" presetClass="entr" presetSubtype="21" fill="hold" nodeType="with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barn(inVertical)">
                                      <p:cBhvr>
                                        <p:cTn id="64" dur="500"/>
                                        <p:tgtEl>
                                          <p:spTgt spid="66"/>
                                        </p:tgtEl>
                                      </p:cBhvr>
                                    </p:animEffect>
                                  </p:childTnLst>
                                </p:cTn>
                              </p:par>
                              <p:par>
                                <p:cTn id="65" presetID="16" presetClass="entr" presetSubtype="21" fill="hold" nodeType="withEffect">
                                  <p:stCondLst>
                                    <p:cond delay="0"/>
                                  </p:stCondLst>
                                  <p:childTnLst>
                                    <p:set>
                                      <p:cBhvr>
                                        <p:cTn id="66" dur="1" fill="hold">
                                          <p:stCondLst>
                                            <p:cond delay="0"/>
                                          </p:stCondLst>
                                        </p:cTn>
                                        <p:tgtEl>
                                          <p:spTgt spid="72"/>
                                        </p:tgtEl>
                                        <p:attrNameLst>
                                          <p:attrName>style.visibility</p:attrName>
                                        </p:attrNameLst>
                                      </p:cBhvr>
                                      <p:to>
                                        <p:strVal val="visible"/>
                                      </p:to>
                                    </p:set>
                                    <p:animEffect transition="in" filter="barn(inVertical)">
                                      <p:cBhvr>
                                        <p:cTn id="67" dur="500"/>
                                        <p:tgtEl>
                                          <p:spTgt spid="72"/>
                                        </p:tgtEl>
                                      </p:cBhvr>
                                    </p:animEffect>
                                  </p:childTnLst>
                                </p:cTn>
                              </p:par>
                              <p:par>
                                <p:cTn id="68" presetID="16" presetClass="entr" presetSubtype="21" fill="hold" nodeType="withEffect">
                                  <p:stCondLst>
                                    <p:cond delay="0"/>
                                  </p:stCondLst>
                                  <p:childTnLst>
                                    <p:set>
                                      <p:cBhvr>
                                        <p:cTn id="69" dur="1" fill="hold">
                                          <p:stCondLst>
                                            <p:cond delay="0"/>
                                          </p:stCondLst>
                                        </p:cTn>
                                        <p:tgtEl>
                                          <p:spTgt spid="74"/>
                                        </p:tgtEl>
                                        <p:attrNameLst>
                                          <p:attrName>style.visibility</p:attrName>
                                        </p:attrNameLst>
                                      </p:cBhvr>
                                      <p:to>
                                        <p:strVal val="visible"/>
                                      </p:to>
                                    </p:set>
                                    <p:animEffect transition="in" filter="barn(inVertical)">
                                      <p:cBhvr>
                                        <p:cTn id="70" dur="500"/>
                                        <p:tgtEl>
                                          <p:spTgt spid="74"/>
                                        </p:tgtEl>
                                      </p:cBhvr>
                                    </p:animEffect>
                                  </p:childTnLst>
                                </p:cTn>
                              </p:par>
                              <p:par>
                                <p:cTn id="71" presetID="16" presetClass="entr" presetSubtype="21" fill="hold" grpId="0" nodeType="withEffect">
                                  <p:stCondLst>
                                    <p:cond delay="0"/>
                                  </p:stCondLst>
                                  <p:childTnLst>
                                    <p:set>
                                      <p:cBhvr>
                                        <p:cTn id="72" dur="1" fill="hold">
                                          <p:stCondLst>
                                            <p:cond delay="0"/>
                                          </p:stCondLst>
                                        </p:cTn>
                                        <p:tgtEl>
                                          <p:spTgt spid="64"/>
                                        </p:tgtEl>
                                        <p:attrNameLst>
                                          <p:attrName>style.visibility</p:attrName>
                                        </p:attrNameLst>
                                      </p:cBhvr>
                                      <p:to>
                                        <p:strVal val="visible"/>
                                      </p:to>
                                    </p:set>
                                    <p:animEffect transition="in" filter="barn(inVertical)">
                                      <p:cBhvr>
                                        <p:cTn id="73" dur="500"/>
                                        <p:tgtEl>
                                          <p:spTgt spid="64"/>
                                        </p:tgtEl>
                                      </p:cBhvr>
                                    </p:animEffect>
                                  </p:childTnLst>
                                </p:cTn>
                              </p:par>
                              <p:par>
                                <p:cTn id="74" presetID="16" presetClass="entr" presetSubtype="21" fill="hold" grpId="0" nodeType="withEffect">
                                  <p:stCondLst>
                                    <p:cond delay="0"/>
                                  </p:stCondLst>
                                  <p:childTnLst>
                                    <p:set>
                                      <p:cBhvr>
                                        <p:cTn id="75" dur="1" fill="hold">
                                          <p:stCondLst>
                                            <p:cond delay="0"/>
                                          </p:stCondLst>
                                        </p:cTn>
                                        <p:tgtEl>
                                          <p:spTgt spid="63"/>
                                        </p:tgtEl>
                                        <p:attrNameLst>
                                          <p:attrName>style.visibility</p:attrName>
                                        </p:attrNameLst>
                                      </p:cBhvr>
                                      <p:to>
                                        <p:strVal val="visible"/>
                                      </p:to>
                                    </p:set>
                                    <p:animEffect transition="in" filter="barn(inVertical)">
                                      <p:cBhvr>
                                        <p:cTn id="76" dur="500"/>
                                        <p:tgtEl>
                                          <p:spTgt spid="63"/>
                                        </p:tgtEl>
                                      </p:cBhvr>
                                    </p:animEffect>
                                  </p:childTnLst>
                                </p:cTn>
                              </p:par>
                              <p:par>
                                <p:cTn id="77" presetID="16" presetClass="entr" presetSubtype="21" fill="hold" grpId="0" nodeType="withEffect">
                                  <p:stCondLst>
                                    <p:cond delay="0"/>
                                  </p:stCondLst>
                                  <p:childTnLst>
                                    <p:set>
                                      <p:cBhvr>
                                        <p:cTn id="78" dur="1" fill="hold">
                                          <p:stCondLst>
                                            <p:cond delay="0"/>
                                          </p:stCondLst>
                                        </p:cTn>
                                        <p:tgtEl>
                                          <p:spTgt spid="62"/>
                                        </p:tgtEl>
                                        <p:attrNameLst>
                                          <p:attrName>style.visibility</p:attrName>
                                        </p:attrNameLst>
                                      </p:cBhvr>
                                      <p:to>
                                        <p:strVal val="visible"/>
                                      </p:to>
                                    </p:set>
                                    <p:animEffect transition="in" filter="barn(inVertical)">
                                      <p:cBhvr>
                                        <p:cTn id="79" dur="500"/>
                                        <p:tgtEl>
                                          <p:spTgt spid="62"/>
                                        </p:tgtEl>
                                      </p:cBhvr>
                                    </p:animEffect>
                                  </p:childTnLst>
                                </p:cTn>
                              </p:par>
                              <p:par>
                                <p:cTn id="80" presetID="16" presetClass="entr" presetSubtype="21" fill="hold" grpId="0" nodeType="withEffect">
                                  <p:stCondLst>
                                    <p:cond delay="0"/>
                                  </p:stCondLst>
                                  <p:childTnLst>
                                    <p:set>
                                      <p:cBhvr>
                                        <p:cTn id="81" dur="1" fill="hold">
                                          <p:stCondLst>
                                            <p:cond delay="0"/>
                                          </p:stCondLst>
                                        </p:cTn>
                                        <p:tgtEl>
                                          <p:spTgt spid="61"/>
                                        </p:tgtEl>
                                        <p:attrNameLst>
                                          <p:attrName>style.visibility</p:attrName>
                                        </p:attrNameLst>
                                      </p:cBhvr>
                                      <p:to>
                                        <p:strVal val="visible"/>
                                      </p:to>
                                    </p:set>
                                    <p:animEffect transition="in" filter="barn(inVertical)">
                                      <p:cBhvr>
                                        <p:cTn id="82"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33" grpId="0" animBg="1"/>
      <p:bldP spid="35" grpId="0" animBg="1"/>
      <p:bldP spid="42" grpId="0" animBg="1"/>
      <p:bldP spid="43" grpId="0" animBg="1"/>
      <p:bldP spid="61" grpId="0" animBg="1"/>
      <p:bldP spid="62" grpId="0" animBg="1"/>
      <p:bldP spid="63" grpId="0" animBg="1"/>
      <p:bldP spid="64"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3.4  </a:t>
            </a:r>
            <a:r>
              <a:rPr lang="zh-CN" altLang="en-US" dirty="0"/>
              <a:t>文档的局部敏感哈希算法</a:t>
            </a:r>
          </a:p>
        </p:txBody>
      </p:sp>
      <p:sp>
        <p:nvSpPr>
          <p:cNvPr id="5" name="灯片编号占位符 4"/>
          <p:cNvSpPr>
            <a:spLocks noGrp="1"/>
          </p:cNvSpPr>
          <p:nvPr>
            <p:ph type="sldNum" sz="quarter" idx="12"/>
          </p:nvPr>
        </p:nvSpPr>
        <p:spPr/>
        <p:txBody>
          <a:bodyPr/>
          <a:lstStyle/>
          <a:p>
            <a:fld id="{19B12225-5612-419B-A8D5-4B8EEE4C217E}" type="slidenum">
              <a:rPr lang="en-US" smtClean="0"/>
              <a:pPr/>
              <a:t>64</a:t>
            </a:fld>
            <a:endParaRPr lang="en-US"/>
          </a:p>
        </p:txBody>
      </p:sp>
      <p:sp>
        <p:nvSpPr>
          <p:cNvPr id="3" name="矩形 2"/>
          <p:cNvSpPr/>
          <p:nvPr/>
        </p:nvSpPr>
        <p:spPr>
          <a:xfrm>
            <a:off x="0" y="1870881"/>
            <a:ext cx="4629150" cy="784830"/>
          </a:xfrm>
          <a:prstGeom prst="rect">
            <a:avLst/>
          </a:prstGeom>
        </p:spPr>
        <p:txBody>
          <a:bodyPr wrap="square">
            <a:spAutoFit/>
          </a:bodyPr>
          <a:lstStyle/>
          <a:p>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 </a:t>
            </a:r>
            <a:r>
              <a:rPr lang="en-US" altLang="zh-CN" sz="2250" dirty="0">
                <a:solidFill>
                  <a:schemeClr val="accent2">
                    <a:lumMod val="75000"/>
                  </a:schemeClr>
                </a:solidFill>
                <a:latin typeface="Cambria Math" panose="02040503050406030204" pitchFamily="18" charset="0"/>
                <a:ea typeface="方正卡通简体" panose="03000509000000000000" pitchFamily="65" charset="-122"/>
              </a:rPr>
              <a:t>3.4.1 </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面向最小哈希签名的</a:t>
            </a:r>
            <a:r>
              <a:rPr lang="en-US" altLang="zh-CN" sz="2250" dirty="0">
                <a:solidFill>
                  <a:schemeClr val="accent2">
                    <a:lumMod val="75000"/>
                  </a:schemeClr>
                </a:solidFill>
                <a:latin typeface="Cambria Math" panose="02040503050406030204" pitchFamily="18" charset="0"/>
                <a:ea typeface="方正卡通简体" panose="03000509000000000000" pitchFamily="65" charset="-122"/>
              </a:rPr>
              <a:t>LSH</a:t>
            </a:r>
            <a:endParaRPr lang="en-US" altLang="zh-CN" sz="2250" dirty="0">
              <a:solidFill>
                <a:srgbClr val="D60093"/>
              </a:solidFill>
              <a:latin typeface="文道楷体" panose="02010600040101010101" pitchFamily="2" charset="-122"/>
              <a:ea typeface="文道楷体" panose="02010600040101010101" pitchFamily="2" charset="-122"/>
            </a:endParaRPr>
          </a:p>
          <a:p>
            <a:endParaRPr lang="en-US" altLang="zh-CN" sz="2250" dirty="0">
              <a:solidFill>
                <a:srgbClr val="D60093"/>
              </a:solidFill>
              <a:latin typeface="Cambria Math" panose="02040503050406030204" pitchFamily="18" charset="0"/>
              <a:ea typeface="方正卡通简体" panose="03000509000000000000" pitchFamily="65" charset="-122"/>
            </a:endParaRPr>
          </a:p>
        </p:txBody>
      </p:sp>
      <p:pic>
        <p:nvPicPr>
          <p:cNvPr id="4" name="图片 3"/>
          <p:cNvPicPr>
            <a:picLocks noChangeAspect="1"/>
          </p:cNvPicPr>
          <p:nvPr/>
        </p:nvPicPr>
        <p:blipFill>
          <a:blip r:embed="rId4"/>
          <a:stretch>
            <a:fillRect/>
          </a:stretch>
        </p:blipFill>
        <p:spPr>
          <a:xfrm>
            <a:off x="4729658" y="2743200"/>
            <a:ext cx="4171950" cy="2843213"/>
          </a:xfrm>
          <a:prstGeom prst="rect">
            <a:avLst/>
          </a:prstGeom>
        </p:spPr>
      </p:pic>
      <p:sp>
        <p:nvSpPr>
          <p:cNvPr id="42" name="文本框 41"/>
          <p:cNvSpPr txBox="1"/>
          <p:nvPr/>
        </p:nvSpPr>
        <p:spPr>
          <a:xfrm flipH="1">
            <a:off x="350519" y="2743200"/>
            <a:ext cx="4145281" cy="923330"/>
          </a:xfrm>
          <a:prstGeom prst="rect">
            <a:avLst/>
          </a:prstGeom>
          <a:noFill/>
        </p:spPr>
        <p:txBody>
          <a:bodyPr wrap="square" rtlCol="0">
            <a:spAutoFit/>
          </a:bodyPr>
          <a:lstStyle/>
          <a:p>
            <a:r>
              <a:rPr lang="zh-CN" altLang="en-US" strike="sngStrike" dirty="0"/>
              <a:t>例</a:t>
            </a:r>
            <a:r>
              <a:rPr lang="en-US" altLang="zh-CN" strike="sngStrike" dirty="0"/>
              <a:t>3.10 </a:t>
            </a:r>
            <a:r>
              <a:rPr lang="zh-CN" altLang="en-US" strike="sngStrike" dirty="0"/>
              <a:t>右图给出了一个</a:t>
            </a:r>
            <a:r>
              <a:rPr lang="en-US" altLang="zh-CN" strike="sngStrike" dirty="0"/>
              <a:t>12</a:t>
            </a:r>
            <a:r>
              <a:rPr lang="zh-CN" altLang="en-US" strike="sngStrike" dirty="0"/>
              <a:t>行签名矩阵的一部分，它被分成了</a:t>
            </a:r>
            <a:r>
              <a:rPr lang="en-US" altLang="zh-CN" strike="sngStrike" dirty="0"/>
              <a:t>4</a:t>
            </a:r>
            <a:r>
              <a:rPr lang="zh-CN" altLang="en-US" strike="sngStrike" dirty="0"/>
              <a:t>个行条，每个行条由</a:t>
            </a:r>
            <a:r>
              <a:rPr lang="en-US" altLang="zh-CN" strike="sngStrike" dirty="0"/>
              <a:t>3</a:t>
            </a:r>
            <a:r>
              <a:rPr lang="zh-CN" altLang="en-US" strike="sngStrike" dirty="0"/>
              <a:t>列组成</a:t>
            </a:r>
            <a:r>
              <a:rPr lang="zh-CN" altLang="en-US" dirty="0"/>
              <a:t>。</a:t>
            </a:r>
          </a:p>
        </p:txBody>
      </p:sp>
      <p:sp>
        <p:nvSpPr>
          <p:cNvPr id="6" name="矩形 5">
            <a:extLst>
              <a:ext uri="{FF2B5EF4-FFF2-40B4-BE49-F238E27FC236}">
                <a16:creationId xmlns:a16="http://schemas.microsoft.com/office/drawing/2014/main" id="{4A525A07-AC5F-1C2A-3DA9-C3F651786D3F}"/>
              </a:ext>
            </a:extLst>
          </p:cNvPr>
          <p:cNvSpPr/>
          <p:nvPr/>
        </p:nvSpPr>
        <p:spPr>
          <a:xfrm>
            <a:off x="6934200" y="2743200"/>
            <a:ext cx="76200" cy="762000"/>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7" name="矩形 6">
            <a:extLst>
              <a:ext uri="{FF2B5EF4-FFF2-40B4-BE49-F238E27FC236}">
                <a16:creationId xmlns:a16="http://schemas.microsoft.com/office/drawing/2014/main" id="{317C505A-44C6-4ECC-7579-E13E8905F016}"/>
              </a:ext>
            </a:extLst>
          </p:cNvPr>
          <p:cNvSpPr/>
          <p:nvPr/>
        </p:nvSpPr>
        <p:spPr>
          <a:xfrm>
            <a:off x="7135200" y="2743200"/>
            <a:ext cx="76200" cy="762000"/>
          </a:xfrm>
          <a:prstGeom prst="rect">
            <a:avLst/>
          </a:prstGeom>
          <a:noFill/>
          <a:ln w="12700">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8" name="文本框 7">
            <a:extLst>
              <a:ext uri="{FF2B5EF4-FFF2-40B4-BE49-F238E27FC236}">
                <a16:creationId xmlns:a16="http://schemas.microsoft.com/office/drawing/2014/main" id="{5577A445-40B5-CBEB-9BE9-68F319035248}"/>
              </a:ext>
            </a:extLst>
          </p:cNvPr>
          <p:cNvSpPr txBox="1"/>
          <p:nvPr/>
        </p:nvSpPr>
        <p:spPr>
          <a:xfrm>
            <a:off x="5807242" y="2009380"/>
            <a:ext cx="2413197" cy="646331"/>
          </a:xfrm>
          <a:prstGeom prst="rect">
            <a:avLst/>
          </a:prstGeom>
          <a:noFill/>
          <a:ln>
            <a:solidFill>
              <a:srgbClr val="FF0000"/>
            </a:solidFill>
          </a:ln>
        </p:spPr>
        <p:txBody>
          <a:bodyPr wrap="square" rtlCol="0">
            <a:spAutoFit/>
          </a:bodyPr>
          <a:lstStyle/>
          <a:p>
            <a:pPr algn="ctr"/>
            <a:r>
              <a:rPr kumimoji="1" lang="zh-CN" altLang="en-US" dirty="0">
                <a:solidFill>
                  <a:srgbClr val="FF0000"/>
                </a:solidFill>
              </a:rPr>
              <a:t>第</a:t>
            </a:r>
            <a:r>
              <a:rPr kumimoji="1" lang="en-US" altLang="zh-CN" dirty="0">
                <a:solidFill>
                  <a:srgbClr val="FF0000"/>
                </a:solidFill>
              </a:rPr>
              <a:t>2</a:t>
            </a:r>
            <a:r>
              <a:rPr kumimoji="1" lang="zh-CN" altLang="en-US" dirty="0">
                <a:solidFill>
                  <a:srgbClr val="FF0000"/>
                </a:solidFill>
              </a:rPr>
              <a:t>列和第</a:t>
            </a:r>
            <a:r>
              <a:rPr kumimoji="1" lang="en-US" altLang="zh-CN" dirty="0">
                <a:solidFill>
                  <a:srgbClr val="FF0000"/>
                </a:solidFill>
              </a:rPr>
              <a:t>4</a:t>
            </a:r>
            <a:r>
              <a:rPr kumimoji="1" lang="zh-CN" altLang="en-US" dirty="0">
                <a:solidFill>
                  <a:srgbClr val="FF0000"/>
                </a:solidFill>
              </a:rPr>
              <a:t>列必然被映射至同一哈希桶中</a:t>
            </a:r>
          </a:p>
        </p:txBody>
      </p:sp>
      <p:sp>
        <p:nvSpPr>
          <p:cNvPr id="9" name="文本框 8">
            <a:extLst>
              <a:ext uri="{FF2B5EF4-FFF2-40B4-BE49-F238E27FC236}">
                <a16:creationId xmlns:a16="http://schemas.microsoft.com/office/drawing/2014/main" id="{DF93CC84-7E87-02B3-1ED8-D8DAC5F6FA02}"/>
              </a:ext>
            </a:extLst>
          </p:cNvPr>
          <p:cNvSpPr txBox="1"/>
          <p:nvPr/>
        </p:nvSpPr>
        <p:spPr>
          <a:xfrm>
            <a:off x="457200" y="4038600"/>
            <a:ext cx="3962400" cy="646331"/>
          </a:xfrm>
          <a:prstGeom prst="rect">
            <a:avLst/>
          </a:prstGeom>
          <a:noFill/>
        </p:spPr>
        <p:txBody>
          <a:bodyPr wrap="square" rtlCol="0">
            <a:spAutoFit/>
          </a:bodyPr>
          <a:lstStyle/>
          <a:p>
            <a:r>
              <a:rPr kumimoji="1" lang="zh-CN" altLang="en-US" dirty="0">
                <a:solidFill>
                  <a:schemeClr val="accent1">
                    <a:lumMod val="75000"/>
                  </a:schemeClr>
                </a:solidFill>
              </a:rPr>
              <a:t>在行条</a:t>
            </a:r>
            <a:r>
              <a:rPr kumimoji="1" lang="en-US" altLang="zh-CN" dirty="0">
                <a:solidFill>
                  <a:schemeClr val="accent1">
                    <a:lumMod val="75000"/>
                  </a:schemeClr>
                </a:solidFill>
              </a:rPr>
              <a:t>1</a:t>
            </a:r>
            <a:r>
              <a:rPr kumimoji="1" lang="zh-CN" altLang="en-US" dirty="0">
                <a:solidFill>
                  <a:schemeClr val="accent1">
                    <a:lumMod val="75000"/>
                  </a:schemeClr>
                </a:solidFill>
              </a:rPr>
              <a:t>中没有被映射至同一哈希桶中的特征列还有机会进入同一哈希桶吗？</a:t>
            </a:r>
          </a:p>
        </p:txBody>
      </p:sp>
      <p:sp>
        <p:nvSpPr>
          <p:cNvPr id="10" name="文本框 9">
            <a:extLst>
              <a:ext uri="{FF2B5EF4-FFF2-40B4-BE49-F238E27FC236}">
                <a16:creationId xmlns:a16="http://schemas.microsoft.com/office/drawing/2014/main" id="{26B804C4-6340-3C73-9741-4026110274C5}"/>
              </a:ext>
            </a:extLst>
          </p:cNvPr>
          <p:cNvSpPr txBox="1"/>
          <p:nvPr/>
        </p:nvSpPr>
        <p:spPr>
          <a:xfrm>
            <a:off x="2338638" y="4872335"/>
            <a:ext cx="1828800" cy="369332"/>
          </a:xfrm>
          <a:prstGeom prst="rect">
            <a:avLst/>
          </a:prstGeom>
          <a:noFill/>
        </p:spPr>
        <p:txBody>
          <a:bodyPr wrap="square" rtlCol="0">
            <a:spAutoFit/>
          </a:bodyPr>
          <a:lstStyle/>
          <a:p>
            <a:pPr algn="ctr"/>
            <a:r>
              <a:rPr kumimoji="1" lang="zh-CN" altLang="en-US" dirty="0">
                <a:solidFill>
                  <a:srgbClr val="00B0F0"/>
                </a:solidFill>
              </a:rPr>
              <a:t>还有三个行条呢</a:t>
            </a:r>
          </a:p>
        </p:txBody>
      </p:sp>
      <p:cxnSp>
        <p:nvCxnSpPr>
          <p:cNvPr id="12" name="直线连接符 11">
            <a:extLst>
              <a:ext uri="{FF2B5EF4-FFF2-40B4-BE49-F238E27FC236}">
                <a16:creationId xmlns:a16="http://schemas.microsoft.com/office/drawing/2014/main" id="{17291AC1-A8CE-C689-80D9-98A488F56EEB}"/>
              </a:ext>
            </a:extLst>
          </p:cNvPr>
          <p:cNvCxnSpPr>
            <a:stCxn id="10" idx="3"/>
          </p:cNvCxnSpPr>
          <p:nvPr/>
        </p:nvCxnSpPr>
        <p:spPr>
          <a:xfrm flipV="1">
            <a:off x="4167438" y="3666530"/>
            <a:ext cx="1639804" cy="1390471"/>
          </a:xfrm>
          <a:prstGeom prst="line">
            <a:avLst/>
          </a:prstGeom>
          <a:ln w="25400">
            <a:solidFill>
              <a:srgbClr val="00B0F0"/>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14" name="直线箭头连接符 13">
            <a:extLst>
              <a:ext uri="{FF2B5EF4-FFF2-40B4-BE49-F238E27FC236}">
                <a16:creationId xmlns:a16="http://schemas.microsoft.com/office/drawing/2014/main" id="{C719A59A-0A13-E202-B7E1-A4D2D457EC1D}"/>
              </a:ext>
            </a:extLst>
          </p:cNvPr>
          <p:cNvCxnSpPr>
            <a:stCxn id="10" idx="3"/>
          </p:cNvCxnSpPr>
          <p:nvPr/>
        </p:nvCxnSpPr>
        <p:spPr>
          <a:xfrm flipV="1">
            <a:off x="4167438" y="4267200"/>
            <a:ext cx="1639804" cy="789801"/>
          </a:xfrm>
          <a:prstGeom prst="straightConnector1">
            <a:avLst/>
          </a:prstGeom>
          <a:ln w="25400">
            <a:solidFill>
              <a:srgbClr val="00B0F0"/>
            </a:solidFill>
            <a:prstDash val="sysDash"/>
            <a:tailEnd type="triangle"/>
          </a:ln>
        </p:spPr>
        <p:style>
          <a:lnRef idx="1">
            <a:schemeClr val="dk1"/>
          </a:lnRef>
          <a:fillRef idx="0">
            <a:schemeClr val="dk1"/>
          </a:fillRef>
          <a:effectRef idx="0">
            <a:schemeClr val="dk1"/>
          </a:effectRef>
          <a:fontRef idx="minor">
            <a:schemeClr val="tx1"/>
          </a:fontRef>
        </p:style>
      </p:cxnSp>
      <p:cxnSp>
        <p:nvCxnSpPr>
          <p:cNvPr id="16" name="直线箭头连接符 15">
            <a:extLst>
              <a:ext uri="{FF2B5EF4-FFF2-40B4-BE49-F238E27FC236}">
                <a16:creationId xmlns:a16="http://schemas.microsoft.com/office/drawing/2014/main" id="{6CCD803C-E9FA-6479-AE5D-E5F133774091}"/>
              </a:ext>
            </a:extLst>
          </p:cNvPr>
          <p:cNvCxnSpPr>
            <a:stCxn id="10" idx="3"/>
          </p:cNvCxnSpPr>
          <p:nvPr/>
        </p:nvCxnSpPr>
        <p:spPr>
          <a:xfrm flipV="1">
            <a:off x="4167438" y="4872335"/>
            <a:ext cx="1639804" cy="184666"/>
          </a:xfrm>
          <a:prstGeom prst="straightConnector1">
            <a:avLst/>
          </a:prstGeom>
          <a:ln w="25400">
            <a:solidFill>
              <a:srgbClr val="00B0F0"/>
            </a:solidFill>
            <a:prstDash val="sysDash"/>
            <a:tailEnd type="triangle"/>
          </a:ln>
        </p:spPr>
        <p:style>
          <a:lnRef idx="1">
            <a:schemeClr val="dk1"/>
          </a:lnRef>
          <a:fillRef idx="0">
            <a:schemeClr val="dk1"/>
          </a:fillRef>
          <a:effectRef idx="0">
            <a:schemeClr val="dk1"/>
          </a:effectRef>
          <a:fontRef idx="minor">
            <a:schemeClr val="tx1"/>
          </a:fontRef>
        </p:style>
      </p:cxnSp>
      <p:sp>
        <p:nvSpPr>
          <p:cNvPr id="17" name="文本框 16">
            <a:extLst>
              <a:ext uri="{FF2B5EF4-FFF2-40B4-BE49-F238E27FC236}">
                <a16:creationId xmlns:a16="http://schemas.microsoft.com/office/drawing/2014/main" id="{FEBFD590-5DAD-FEB4-F97A-035BE47E466C}"/>
              </a:ext>
            </a:extLst>
          </p:cNvPr>
          <p:cNvSpPr txBox="1"/>
          <p:nvPr/>
        </p:nvSpPr>
        <p:spPr>
          <a:xfrm>
            <a:off x="495300" y="5744654"/>
            <a:ext cx="8153400" cy="646331"/>
          </a:xfrm>
          <a:prstGeom prst="rect">
            <a:avLst/>
          </a:prstGeom>
          <a:noFill/>
        </p:spPr>
        <p:txBody>
          <a:bodyPr wrap="square" rtlCol="0">
            <a:spAutoFit/>
          </a:bodyPr>
          <a:lstStyle/>
          <a:p>
            <a:pPr marL="285750" indent="-285750">
              <a:buFont typeface="Wingdings" pitchFamily="2" charset="2"/>
              <a:buChar char="Ø"/>
            </a:pPr>
            <a:r>
              <a:rPr kumimoji="1" lang="zh-CN" altLang="en-US" dirty="0">
                <a:solidFill>
                  <a:schemeClr val="accent3">
                    <a:lumMod val="75000"/>
                  </a:schemeClr>
                </a:solidFill>
              </a:rPr>
              <a:t>对于任意两列，只要有至少一组特征（一个行条）被映射到同一个哈希桶，这两列特征对应的文档即作为相似文档后选对</a:t>
            </a:r>
          </a:p>
        </p:txBody>
      </p:sp>
    </p:spTree>
    <p:custDataLst>
      <p:tags r:id="rId1"/>
    </p:custDataLst>
    <p:extLst>
      <p:ext uri="{BB962C8B-B14F-4D97-AF65-F5344CB8AC3E}">
        <p14:creationId xmlns:p14="http://schemas.microsoft.com/office/powerpoint/2010/main" val="4106829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dissolv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par>
                                <p:cTn id="31" presetID="10"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500" fill="hold"/>
                                        <p:tgtEl>
                                          <p:spTgt spid="17"/>
                                        </p:tgtEl>
                                        <p:attrNameLst>
                                          <p:attrName>ppt_x</p:attrName>
                                        </p:attrNameLst>
                                      </p:cBhvr>
                                      <p:tavLst>
                                        <p:tav tm="0">
                                          <p:val>
                                            <p:strVal val="#ppt_x"/>
                                          </p:val>
                                        </p:tav>
                                        <p:tav tm="100000">
                                          <p:val>
                                            <p:strVal val="#ppt_x"/>
                                          </p:val>
                                        </p:tav>
                                      </p:tavLst>
                                    </p:anim>
                                    <p:anim calcmode="lin" valueType="num">
                                      <p:cBhvr additive="base">
                                        <p:cTn id="4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P spid="10" grpId="0"/>
      <p:bldP spid="17"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3.4  </a:t>
            </a:r>
            <a:r>
              <a:rPr lang="zh-CN" altLang="en-US" dirty="0"/>
              <a:t>文档的局部敏感哈希算法</a:t>
            </a:r>
          </a:p>
        </p:txBody>
      </p:sp>
      <p:sp>
        <p:nvSpPr>
          <p:cNvPr id="5" name="灯片编号占位符 4"/>
          <p:cNvSpPr>
            <a:spLocks noGrp="1"/>
          </p:cNvSpPr>
          <p:nvPr>
            <p:ph type="sldNum" sz="quarter" idx="12"/>
          </p:nvPr>
        </p:nvSpPr>
        <p:spPr/>
        <p:txBody>
          <a:bodyPr/>
          <a:lstStyle/>
          <a:p>
            <a:fld id="{19B12225-5612-419B-A8D5-4B8EEE4C217E}" type="slidenum">
              <a:rPr lang="en-US" smtClean="0"/>
              <a:pPr/>
              <a:t>65</a:t>
            </a:fld>
            <a:endParaRPr lang="en-US"/>
          </a:p>
        </p:txBody>
      </p:sp>
      <p:sp>
        <p:nvSpPr>
          <p:cNvPr id="3" name="矩形 2"/>
          <p:cNvSpPr/>
          <p:nvPr/>
        </p:nvSpPr>
        <p:spPr>
          <a:xfrm>
            <a:off x="114300" y="1701715"/>
            <a:ext cx="8572500" cy="4708981"/>
          </a:xfrm>
          <a:prstGeom prst="rect">
            <a:avLst/>
          </a:prstGeom>
        </p:spPr>
        <p:txBody>
          <a:bodyPr wrap="square">
            <a:spAutoFit/>
          </a:bodyPr>
          <a:lstStyle/>
          <a:p>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 </a:t>
            </a:r>
            <a:r>
              <a:rPr lang="en-US" altLang="zh-CN" sz="2250" dirty="0">
                <a:solidFill>
                  <a:schemeClr val="accent2">
                    <a:lumMod val="75000"/>
                  </a:schemeClr>
                </a:solidFill>
                <a:latin typeface="Cambria Math" panose="02040503050406030204" pitchFamily="18" charset="0"/>
                <a:ea typeface="方正卡通简体" panose="03000509000000000000" pitchFamily="65" charset="-122"/>
              </a:rPr>
              <a:t>3.4.2  </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行条化策略的分析</a:t>
            </a:r>
            <a:endParaRPr lang="en-US" altLang="zh-CN" sz="2250" dirty="0">
              <a:solidFill>
                <a:schemeClr val="accent2">
                  <a:lumMod val="75000"/>
                </a:schemeClr>
              </a:solidFill>
              <a:latin typeface="Cambria Math" panose="02040503050406030204" pitchFamily="18" charset="0"/>
              <a:ea typeface="方正卡通简体" panose="03000509000000000000" pitchFamily="65" charset="-122"/>
            </a:endParaRPr>
          </a:p>
          <a:p>
            <a:r>
              <a:rPr lang="zh-CN" altLang="en-US" sz="2550" dirty="0">
                <a:latin typeface="文道楷体" panose="02010600040101010101" pitchFamily="2" charset="-122"/>
                <a:ea typeface="文道楷体" panose="02010600040101010101" pitchFamily="2" charset="-122"/>
              </a:rPr>
              <a:t>假定使用</a:t>
            </a:r>
            <a:r>
              <a:rPr lang="en-US" altLang="zh-CN" sz="2550" dirty="0">
                <a:latin typeface="文道楷体" panose="02010600040101010101" pitchFamily="2" charset="-122"/>
                <a:ea typeface="文道楷体" panose="02010600040101010101" pitchFamily="2" charset="-122"/>
              </a:rPr>
              <a:t>b</a:t>
            </a:r>
            <a:r>
              <a:rPr lang="zh-CN" altLang="en-US" sz="2550" dirty="0">
                <a:latin typeface="文道楷体" panose="02010600040101010101" pitchFamily="2" charset="-122"/>
                <a:ea typeface="文道楷体" panose="02010600040101010101" pitchFamily="2" charset="-122"/>
              </a:rPr>
              <a:t>个行条，每个行条由</a:t>
            </a:r>
            <a:r>
              <a:rPr lang="en-US" altLang="zh-CN" sz="2550" dirty="0">
                <a:latin typeface="文道楷体" panose="02010600040101010101" pitchFamily="2" charset="-122"/>
                <a:ea typeface="文道楷体" panose="02010600040101010101" pitchFamily="2" charset="-122"/>
              </a:rPr>
              <a:t>r</a:t>
            </a:r>
            <a:r>
              <a:rPr lang="zh-CN" altLang="en-US" sz="2550" dirty="0">
                <a:latin typeface="文道楷体" panose="02010600040101010101" pitchFamily="2" charset="-122"/>
                <a:ea typeface="文道楷体" panose="02010600040101010101" pitchFamily="2" charset="-122"/>
              </a:rPr>
              <a:t>行组成，并假定某对具体文档之间的</a:t>
            </a:r>
            <a:r>
              <a:rPr lang="en-US" altLang="zh-CN" sz="2550" dirty="0" err="1">
                <a:latin typeface="文道楷体" panose="02010600040101010101" pitchFamily="2" charset="-122"/>
                <a:ea typeface="文道楷体" panose="02010600040101010101" pitchFamily="2" charset="-122"/>
              </a:rPr>
              <a:t>Jaccard</a:t>
            </a:r>
            <a:r>
              <a:rPr lang="zh-CN" altLang="en-US" sz="2550" dirty="0">
                <a:latin typeface="文道楷体" panose="02010600040101010101" pitchFamily="2" charset="-122"/>
                <a:ea typeface="文道楷体" panose="02010600040101010101" pitchFamily="2" charset="-122"/>
              </a:rPr>
              <a:t>相似度为</a:t>
            </a:r>
            <a:r>
              <a:rPr lang="en-US" altLang="zh-CN" sz="2550" dirty="0">
                <a:latin typeface="文道楷体" panose="02010600040101010101" pitchFamily="2" charset="-122"/>
                <a:ea typeface="文道楷体" panose="02010600040101010101" pitchFamily="2" charset="-122"/>
              </a:rPr>
              <a:t>s</a:t>
            </a:r>
            <a:r>
              <a:rPr lang="zh-CN" altLang="en-US" sz="2550" dirty="0">
                <a:latin typeface="文道楷体" panose="02010600040101010101" pitchFamily="2" charset="-122"/>
                <a:ea typeface="文道楷体" panose="02010600040101010101" pitchFamily="2" charset="-122"/>
              </a:rPr>
              <a:t>，由于最小哈希签名矩阵中某个具体行中的两个签名相等的概率为</a:t>
            </a:r>
            <a:r>
              <a:rPr lang="en-US" altLang="zh-CN" sz="2550" dirty="0">
                <a:latin typeface="文道楷体" panose="02010600040101010101" pitchFamily="2" charset="-122"/>
                <a:ea typeface="文道楷体" panose="02010600040101010101" pitchFamily="2" charset="-122"/>
              </a:rPr>
              <a:t>s</a:t>
            </a:r>
            <a:r>
              <a:rPr lang="zh-CN" altLang="en-US" sz="2550" dirty="0">
                <a:latin typeface="文道楷体" panose="02010600040101010101" pitchFamily="2" charset="-122"/>
                <a:ea typeface="文道楷体" panose="02010600040101010101" pitchFamily="2" charset="-122"/>
              </a:rPr>
              <a:t>，我们可以计算这些文档作为候选对的概率：</a:t>
            </a:r>
            <a:endParaRPr lang="en-US" altLang="zh-CN" sz="2550" dirty="0">
              <a:latin typeface="文道楷体" panose="02010600040101010101" pitchFamily="2" charset="-122"/>
              <a:ea typeface="文道楷体" panose="02010600040101010101" pitchFamily="2" charset="-122"/>
            </a:endParaRPr>
          </a:p>
          <a:p>
            <a:r>
              <a:rPr lang="en-US" altLang="zh-CN" sz="2550" dirty="0">
                <a:latin typeface="文道楷体" panose="02010600040101010101" pitchFamily="2" charset="-122"/>
                <a:ea typeface="文道楷体" panose="02010600040101010101" pitchFamily="2" charset="-122"/>
              </a:rPr>
              <a:t>1 </a:t>
            </a:r>
            <a:r>
              <a:rPr lang="zh-CN" altLang="en-US" sz="2550" dirty="0">
                <a:latin typeface="文道楷体" panose="02010600040101010101" pitchFamily="2" charset="-122"/>
                <a:ea typeface="文道楷体" panose="02010600040101010101" pitchFamily="2" charset="-122"/>
              </a:rPr>
              <a:t>在某个具体行条中所有行的两个签名相等的概率</a:t>
            </a:r>
            <a:r>
              <a:rPr lang="en-US" altLang="zh-CN" sz="2550" dirty="0" err="1">
                <a:latin typeface="文道楷体" panose="02010600040101010101" pitchFamily="2" charset="-122"/>
                <a:ea typeface="文道楷体" panose="02010600040101010101" pitchFamily="2" charset="-122"/>
              </a:rPr>
              <a:t>s</a:t>
            </a:r>
            <a:r>
              <a:rPr lang="en-US" altLang="zh-CN" sz="2550" baseline="30000" dirty="0" err="1">
                <a:latin typeface="文道楷体" panose="02010600040101010101" pitchFamily="2" charset="-122"/>
                <a:ea typeface="文道楷体" panose="02010600040101010101" pitchFamily="2" charset="-122"/>
              </a:rPr>
              <a:t>r</a:t>
            </a:r>
            <a:r>
              <a:rPr lang="zh-CN" altLang="en-US" sz="2550" dirty="0">
                <a:latin typeface="文道楷体" panose="02010600040101010101" pitchFamily="2" charset="-122"/>
                <a:ea typeface="文道楷体" panose="02010600040101010101" pitchFamily="2" charset="-122"/>
              </a:rPr>
              <a:t>；</a:t>
            </a:r>
            <a:endParaRPr lang="en-US" altLang="zh-CN" sz="2550" dirty="0">
              <a:latin typeface="文道楷体" panose="02010600040101010101" pitchFamily="2" charset="-122"/>
              <a:ea typeface="文道楷体" panose="02010600040101010101" pitchFamily="2" charset="-122"/>
            </a:endParaRPr>
          </a:p>
          <a:p>
            <a:r>
              <a:rPr lang="en-US" altLang="zh-CN" sz="2550" dirty="0">
                <a:latin typeface="文道楷体" panose="02010600040101010101" pitchFamily="2" charset="-122"/>
                <a:ea typeface="文道楷体" panose="02010600040101010101" pitchFamily="2" charset="-122"/>
              </a:rPr>
              <a:t>2 </a:t>
            </a:r>
            <a:r>
              <a:rPr lang="zh-CN" altLang="en-US" sz="2550" dirty="0">
                <a:latin typeface="文道楷体" panose="02010600040101010101" pitchFamily="2" charset="-122"/>
                <a:ea typeface="文道楷体" panose="02010600040101010101" pitchFamily="2" charset="-122"/>
              </a:rPr>
              <a:t>在某个具体行条中至少有一对签名不相等的概率是</a:t>
            </a:r>
            <a:r>
              <a:rPr lang="en-US" altLang="zh-CN" sz="2550" dirty="0">
                <a:latin typeface="文道楷体" panose="02010600040101010101" pitchFamily="2" charset="-122"/>
                <a:ea typeface="文道楷体" panose="02010600040101010101" pitchFamily="2" charset="-122"/>
              </a:rPr>
              <a:t>1-s</a:t>
            </a:r>
            <a:r>
              <a:rPr lang="en-US" altLang="zh-CN" sz="2550" baseline="30000" dirty="0">
                <a:latin typeface="文道楷体" panose="02010600040101010101" pitchFamily="2" charset="-122"/>
                <a:ea typeface="文道楷体" panose="02010600040101010101" pitchFamily="2" charset="-122"/>
              </a:rPr>
              <a:t>r</a:t>
            </a:r>
            <a:r>
              <a:rPr lang="zh-CN" altLang="en-US" sz="2550" dirty="0">
                <a:latin typeface="文道楷体" panose="02010600040101010101" pitchFamily="2" charset="-122"/>
                <a:ea typeface="文道楷体" panose="02010600040101010101" pitchFamily="2" charset="-122"/>
              </a:rPr>
              <a:t>；</a:t>
            </a:r>
            <a:endParaRPr lang="en-US" altLang="zh-CN" sz="2550" dirty="0">
              <a:latin typeface="文道楷体" panose="02010600040101010101" pitchFamily="2" charset="-122"/>
              <a:ea typeface="文道楷体" panose="02010600040101010101" pitchFamily="2" charset="-122"/>
            </a:endParaRPr>
          </a:p>
          <a:p>
            <a:r>
              <a:rPr lang="en-US" altLang="zh-CN" sz="2550" dirty="0">
                <a:latin typeface="文道楷体" panose="02010600040101010101" pitchFamily="2" charset="-122"/>
                <a:ea typeface="文道楷体" panose="02010600040101010101" pitchFamily="2" charset="-122"/>
              </a:rPr>
              <a:t>3 </a:t>
            </a:r>
            <a:r>
              <a:rPr lang="zh-CN" altLang="en-US" sz="2550" dirty="0">
                <a:latin typeface="文道楷体" panose="02010600040101010101" pitchFamily="2" charset="-122"/>
                <a:ea typeface="文道楷体" panose="02010600040101010101" pitchFamily="2" charset="-122"/>
              </a:rPr>
              <a:t>在任何行条中的任意一行的签名对都不相等的概率为</a:t>
            </a:r>
            <a:r>
              <a:rPr lang="en-US" altLang="zh-CN" sz="2550" dirty="0">
                <a:latin typeface="文道楷体" panose="02010600040101010101" pitchFamily="2" charset="-122"/>
                <a:ea typeface="文道楷体" panose="02010600040101010101" pitchFamily="2" charset="-122"/>
              </a:rPr>
              <a:t>(1-s</a:t>
            </a:r>
            <a:r>
              <a:rPr lang="en-US" altLang="zh-CN" sz="2550" baseline="30000" dirty="0">
                <a:latin typeface="文道楷体" panose="02010600040101010101" pitchFamily="2" charset="-122"/>
                <a:ea typeface="文道楷体" panose="02010600040101010101" pitchFamily="2" charset="-122"/>
              </a:rPr>
              <a:t>r</a:t>
            </a:r>
            <a:r>
              <a:rPr lang="en-US" altLang="zh-CN" sz="2550" dirty="0">
                <a:latin typeface="文道楷体" panose="02010600040101010101" pitchFamily="2" charset="-122"/>
                <a:ea typeface="文道楷体" panose="02010600040101010101" pitchFamily="2" charset="-122"/>
              </a:rPr>
              <a:t>)</a:t>
            </a:r>
            <a:r>
              <a:rPr lang="en-US" altLang="zh-CN" sz="2550" baseline="30000" dirty="0">
                <a:latin typeface="文道楷体" panose="02010600040101010101" pitchFamily="2" charset="-122"/>
                <a:ea typeface="文道楷体" panose="02010600040101010101" pitchFamily="2" charset="-122"/>
              </a:rPr>
              <a:t>b</a:t>
            </a:r>
            <a:r>
              <a:rPr lang="en-US" altLang="zh-CN" sz="2550" dirty="0">
                <a:latin typeface="文道楷体" panose="02010600040101010101" pitchFamily="2" charset="-122"/>
                <a:ea typeface="文道楷体" panose="02010600040101010101" pitchFamily="2" charset="-122"/>
              </a:rPr>
              <a:t>;</a:t>
            </a:r>
          </a:p>
          <a:p>
            <a:r>
              <a:rPr lang="en-US" altLang="zh-CN" sz="2550" dirty="0">
                <a:latin typeface="文道楷体" panose="02010600040101010101" pitchFamily="2" charset="-122"/>
                <a:ea typeface="文道楷体" panose="02010600040101010101" pitchFamily="2" charset="-122"/>
              </a:rPr>
              <a:t>4 </a:t>
            </a:r>
            <a:r>
              <a:rPr lang="zh-CN" altLang="en-US" sz="2550" dirty="0">
                <a:latin typeface="文道楷体" panose="02010600040101010101" pitchFamily="2" charset="-122"/>
                <a:ea typeface="文道楷体" panose="02010600040101010101" pitchFamily="2" charset="-122"/>
              </a:rPr>
              <a:t>签名至少在一个行条中全部相等的概率，也即成为候选对的概率为</a:t>
            </a:r>
            <a:r>
              <a:rPr lang="en-US" altLang="zh-CN" sz="2550" dirty="0">
                <a:latin typeface="文道楷体" panose="02010600040101010101" pitchFamily="2" charset="-122"/>
                <a:ea typeface="文道楷体" panose="02010600040101010101" pitchFamily="2" charset="-122"/>
              </a:rPr>
              <a:t>1-</a:t>
            </a:r>
            <a:r>
              <a:rPr lang="en-US" altLang="zh-CN" sz="2400" dirty="0">
                <a:latin typeface="文道楷体" panose="02010600040101010101" pitchFamily="2" charset="-122"/>
                <a:ea typeface="文道楷体" panose="02010600040101010101" pitchFamily="2" charset="-122"/>
              </a:rPr>
              <a:t>(1-s</a:t>
            </a:r>
            <a:r>
              <a:rPr lang="en-US" altLang="zh-CN" sz="2400" baseline="30000" dirty="0">
                <a:latin typeface="文道楷体" panose="02010600040101010101" pitchFamily="2" charset="-122"/>
                <a:ea typeface="文道楷体" panose="02010600040101010101" pitchFamily="2" charset="-122"/>
              </a:rPr>
              <a:t>r</a:t>
            </a:r>
            <a:r>
              <a:rPr lang="en-US" altLang="zh-CN" sz="2400" dirty="0">
                <a:latin typeface="文道楷体" panose="02010600040101010101" pitchFamily="2" charset="-122"/>
                <a:ea typeface="文道楷体" panose="02010600040101010101" pitchFamily="2" charset="-122"/>
              </a:rPr>
              <a:t>)</a:t>
            </a:r>
            <a:r>
              <a:rPr lang="en-US" altLang="zh-CN" sz="2400" baseline="30000" dirty="0">
                <a:latin typeface="文道楷体" panose="02010600040101010101" pitchFamily="2" charset="-122"/>
                <a:ea typeface="文道楷体" panose="02010600040101010101" pitchFamily="2" charset="-122"/>
              </a:rPr>
              <a:t>b</a:t>
            </a:r>
            <a:r>
              <a:rPr lang="en-US" altLang="zh-CN" sz="2400" dirty="0">
                <a:latin typeface="文道楷体" panose="02010600040101010101" pitchFamily="2" charset="-122"/>
                <a:ea typeface="文道楷体" panose="02010600040101010101" pitchFamily="2" charset="-122"/>
              </a:rPr>
              <a:t>;</a:t>
            </a:r>
          </a:p>
          <a:p>
            <a:endParaRPr lang="en-US" altLang="zh-CN" sz="2250" dirty="0">
              <a:solidFill>
                <a:srgbClr val="D60093"/>
              </a:solidFill>
              <a:latin typeface="Cambria Math" panose="02040503050406030204" pitchFamily="18" charset="0"/>
              <a:ea typeface="方正卡通简体" panose="03000509000000000000" pitchFamily="65" charset="-122"/>
            </a:endParaRPr>
          </a:p>
        </p:txBody>
      </p:sp>
    </p:spTree>
    <p:extLst>
      <p:ext uri="{BB962C8B-B14F-4D97-AF65-F5344CB8AC3E}">
        <p14:creationId xmlns:p14="http://schemas.microsoft.com/office/powerpoint/2010/main" val="36161620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3.4  </a:t>
            </a:r>
            <a:r>
              <a:rPr lang="zh-CN" altLang="en-US" dirty="0"/>
              <a:t>文档的局部敏感哈希算法</a:t>
            </a:r>
          </a:p>
        </p:txBody>
      </p:sp>
      <p:sp>
        <p:nvSpPr>
          <p:cNvPr id="5" name="灯片编号占位符 4"/>
          <p:cNvSpPr>
            <a:spLocks noGrp="1"/>
          </p:cNvSpPr>
          <p:nvPr>
            <p:ph type="sldNum" sz="quarter" idx="12"/>
          </p:nvPr>
        </p:nvSpPr>
        <p:spPr/>
        <p:txBody>
          <a:bodyPr/>
          <a:lstStyle/>
          <a:p>
            <a:fld id="{19B12225-5612-419B-A8D5-4B8EEE4C217E}" type="slidenum">
              <a:rPr lang="en-US" smtClean="0"/>
              <a:pPr/>
              <a:t>66</a:t>
            </a:fld>
            <a:endParaRPr lang="en-US"/>
          </a:p>
        </p:txBody>
      </p:sp>
      <p:sp>
        <p:nvSpPr>
          <p:cNvPr id="3" name="矩形 2"/>
          <p:cNvSpPr/>
          <p:nvPr/>
        </p:nvSpPr>
        <p:spPr>
          <a:xfrm>
            <a:off x="114300" y="1701715"/>
            <a:ext cx="3390900" cy="4424288"/>
          </a:xfrm>
          <a:prstGeom prst="rect">
            <a:avLst/>
          </a:prstGeom>
        </p:spPr>
        <p:txBody>
          <a:bodyPr wrap="square">
            <a:spAutoFit/>
          </a:bodyPr>
          <a:lstStyle/>
          <a:p>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 </a:t>
            </a:r>
            <a:r>
              <a:rPr lang="en-US" altLang="zh-CN" sz="2250" dirty="0">
                <a:solidFill>
                  <a:schemeClr val="accent2">
                    <a:lumMod val="75000"/>
                  </a:schemeClr>
                </a:solidFill>
                <a:latin typeface="Cambria Math" panose="02040503050406030204" pitchFamily="18" charset="0"/>
                <a:ea typeface="方正卡通简体" panose="03000509000000000000" pitchFamily="65" charset="-122"/>
              </a:rPr>
              <a:t>3.4.2  </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行条化策略的分析</a:t>
            </a:r>
            <a:endParaRPr lang="en-US" altLang="zh-CN" sz="2250" dirty="0">
              <a:solidFill>
                <a:schemeClr val="accent2">
                  <a:lumMod val="75000"/>
                </a:schemeClr>
              </a:solidFill>
              <a:latin typeface="Cambria Math" panose="02040503050406030204" pitchFamily="18" charset="0"/>
              <a:ea typeface="方正卡通简体" panose="03000509000000000000" pitchFamily="65" charset="-122"/>
            </a:endParaRPr>
          </a:p>
          <a:p>
            <a:endParaRPr lang="en-US" altLang="zh-CN" sz="1650" dirty="0">
              <a:solidFill>
                <a:srgbClr val="CC0066"/>
              </a:solidFill>
              <a:latin typeface="文道楷体" panose="02010600040101010101" pitchFamily="2" charset="-122"/>
              <a:ea typeface="文道楷体" panose="02010600040101010101" pitchFamily="2" charset="-122"/>
            </a:endParaRPr>
          </a:p>
          <a:p>
            <a:r>
              <a:rPr lang="en-US" altLang="zh-CN" sz="2000" dirty="0">
                <a:solidFill>
                  <a:srgbClr val="002060"/>
                </a:solidFill>
                <a:latin typeface="Cambria Math" panose="02040503050406030204" pitchFamily="18" charset="0"/>
                <a:ea typeface="Cambria Math" panose="02040503050406030204" pitchFamily="18" charset="0"/>
              </a:rPr>
              <a:t>1 </a:t>
            </a:r>
            <a:r>
              <a:rPr lang="zh-CN" altLang="en-US" sz="2000" dirty="0">
                <a:solidFill>
                  <a:srgbClr val="002060"/>
                </a:solidFill>
                <a:latin typeface="Cambria Math" panose="02040503050406030204" pitchFamily="18" charset="0"/>
                <a:ea typeface="文道楷体" panose="02010600040101010101" pitchFamily="2" charset="-122"/>
              </a:rPr>
              <a:t>在某个具体行条中所有行的两个签名相等的概率</a:t>
            </a:r>
            <a:r>
              <a:rPr lang="en-US" altLang="zh-CN" sz="2000" dirty="0">
                <a:solidFill>
                  <a:srgbClr val="002060"/>
                </a:solidFill>
                <a:latin typeface="Cambria Math" panose="02040503050406030204" pitchFamily="18" charset="0"/>
                <a:ea typeface="Cambria Math" panose="02040503050406030204" pitchFamily="18" charset="0"/>
              </a:rPr>
              <a:t>S</a:t>
            </a:r>
            <a:r>
              <a:rPr lang="en-US" altLang="zh-CN" sz="2000" baseline="30000" dirty="0">
                <a:solidFill>
                  <a:srgbClr val="002060"/>
                </a:solidFill>
                <a:latin typeface="Cambria Math" panose="02040503050406030204" pitchFamily="18" charset="0"/>
                <a:ea typeface="Cambria Math" panose="02040503050406030204" pitchFamily="18" charset="0"/>
              </a:rPr>
              <a:t>r</a:t>
            </a:r>
            <a:r>
              <a:rPr lang="zh-CN" altLang="en-US" sz="2000" dirty="0">
                <a:solidFill>
                  <a:srgbClr val="002060"/>
                </a:solidFill>
                <a:latin typeface="Cambria Math" panose="02040503050406030204" pitchFamily="18" charset="0"/>
                <a:ea typeface="文道楷体" panose="02010600040101010101" pitchFamily="2" charset="-122"/>
              </a:rPr>
              <a:t>；</a:t>
            </a:r>
            <a:endParaRPr lang="en-US" altLang="zh-CN" sz="2000" dirty="0">
              <a:solidFill>
                <a:srgbClr val="002060"/>
              </a:solidFill>
              <a:latin typeface="Cambria Math" panose="02040503050406030204" pitchFamily="18" charset="0"/>
              <a:ea typeface="Cambria Math" panose="02040503050406030204" pitchFamily="18" charset="0"/>
            </a:endParaRPr>
          </a:p>
          <a:p>
            <a:r>
              <a:rPr lang="en-US" altLang="zh-CN" sz="2000" dirty="0">
                <a:solidFill>
                  <a:srgbClr val="002060"/>
                </a:solidFill>
                <a:latin typeface="Cambria Math" panose="02040503050406030204" pitchFamily="18" charset="0"/>
                <a:ea typeface="Cambria Math" panose="02040503050406030204" pitchFamily="18" charset="0"/>
              </a:rPr>
              <a:t>2 </a:t>
            </a:r>
            <a:r>
              <a:rPr lang="zh-CN" altLang="en-US" sz="2000" dirty="0">
                <a:solidFill>
                  <a:srgbClr val="002060"/>
                </a:solidFill>
                <a:latin typeface="Cambria Math" panose="02040503050406030204" pitchFamily="18" charset="0"/>
                <a:ea typeface="文道楷体" panose="02010600040101010101" pitchFamily="2" charset="-122"/>
              </a:rPr>
              <a:t>在某个具体行条中至少有一对签名不相等的概率是</a:t>
            </a:r>
            <a:r>
              <a:rPr lang="en-US" altLang="zh-CN" sz="2000" dirty="0">
                <a:solidFill>
                  <a:srgbClr val="002060"/>
                </a:solidFill>
                <a:latin typeface="Cambria Math" panose="02040503050406030204" pitchFamily="18" charset="0"/>
                <a:ea typeface="Cambria Math" panose="02040503050406030204" pitchFamily="18" charset="0"/>
              </a:rPr>
              <a:t>1-S</a:t>
            </a:r>
            <a:r>
              <a:rPr lang="en-US" altLang="zh-CN" sz="2000" baseline="30000" dirty="0">
                <a:solidFill>
                  <a:srgbClr val="002060"/>
                </a:solidFill>
                <a:latin typeface="Cambria Math" panose="02040503050406030204" pitchFamily="18" charset="0"/>
                <a:ea typeface="Cambria Math" panose="02040503050406030204" pitchFamily="18" charset="0"/>
              </a:rPr>
              <a:t>r</a:t>
            </a:r>
            <a:r>
              <a:rPr lang="zh-CN" altLang="en-US" sz="2000" dirty="0">
                <a:solidFill>
                  <a:srgbClr val="002060"/>
                </a:solidFill>
                <a:latin typeface="Cambria Math" panose="02040503050406030204" pitchFamily="18" charset="0"/>
                <a:ea typeface="文道楷体" panose="02010600040101010101" pitchFamily="2" charset="-122"/>
              </a:rPr>
              <a:t>；</a:t>
            </a:r>
            <a:endParaRPr lang="en-US" altLang="zh-CN" sz="2000" dirty="0">
              <a:solidFill>
                <a:srgbClr val="002060"/>
              </a:solidFill>
              <a:latin typeface="Cambria Math" panose="02040503050406030204" pitchFamily="18" charset="0"/>
              <a:ea typeface="Cambria Math" panose="02040503050406030204" pitchFamily="18" charset="0"/>
            </a:endParaRPr>
          </a:p>
          <a:p>
            <a:r>
              <a:rPr lang="en-US" altLang="zh-CN" sz="2000" dirty="0">
                <a:solidFill>
                  <a:srgbClr val="002060"/>
                </a:solidFill>
                <a:latin typeface="Cambria Math" panose="02040503050406030204" pitchFamily="18" charset="0"/>
                <a:ea typeface="Cambria Math" panose="02040503050406030204" pitchFamily="18" charset="0"/>
              </a:rPr>
              <a:t>3 </a:t>
            </a:r>
            <a:r>
              <a:rPr lang="zh-CN" altLang="en-US" sz="2000" dirty="0">
                <a:solidFill>
                  <a:srgbClr val="002060"/>
                </a:solidFill>
                <a:latin typeface="Cambria Math" panose="02040503050406030204" pitchFamily="18" charset="0"/>
                <a:ea typeface="文道楷体" panose="02010600040101010101" pitchFamily="2" charset="-122"/>
              </a:rPr>
              <a:t>在任何行条中的任意一行的签名对都不相等的概率为</a:t>
            </a:r>
            <a:r>
              <a:rPr lang="en-US" altLang="zh-CN" sz="2000" dirty="0">
                <a:solidFill>
                  <a:srgbClr val="002060"/>
                </a:solidFill>
                <a:latin typeface="Cambria Math" panose="02040503050406030204" pitchFamily="18" charset="0"/>
                <a:ea typeface="Cambria Math" panose="02040503050406030204" pitchFamily="18" charset="0"/>
              </a:rPr>
              <a:t>(1-S</a:t>
            </a:r>
            <a:r>
              <a:rPr lang="en-US" altLang="zh-CN" sz="2000" baseline="30000" dirty="0">
                <a:solidFill>
                  <a:srgbClr val="002060"/>
                </a:solidFill>
                <a:latin typeface="Cambria Math" panose="02040503050406030204" pitchFamily="18" charset="0"/>
                <a:ea typeface="Cambria Math" panose="02040503050406030204" pitchFamily="18" charset="0"/>
              </a:rPr>
              <a:t>r</a:t>
            </a:r>
            <a:r>
              <a:rPr lang="en-US" altLang="zh-CN" sz="2000" dirty="0">
                <a:solidFill>
                  <a:srgbClr val="002060"/>
                </a:solidFill>
                <a:latin typeface="Cambria Math" panose="02040503050406030204" pitchFamily="18" charset="0"/>
                <a:ea typeface="Cambria Math" panose="02040503050406030204" pitchFamily="18" charset="0"/>
              </a:rPr>
              <a:t>)</a:t>
            </a:r>
            <a:r>
              <a:rPr lang="en-US" altLang="zh-CN" sz="2000" baseline="30000" dirty="0">
                <a:solidFill>
                  <a:srgbClr val="002060"/>
                </a:solidFill>
                <a:latin typeface="Cambria Math" panose="02040503050406030204" pitchFamily="18" charset="0"/>
                <a:ea typeface="Cambria Math" panose="02040503050406030204" pitchFamily="18" charset="0"/>
              </a:rPr>
              <a:t>b</a:t>
            </a:r>
            <a:r>
              <a:rPr lang="en-US" altLang="zh-CN" sz="2000" dirty="0">
                <a:solidFill>
                  <a:srgbClr val="002060"/>
                </a:solidFill>
                <a:latin typeface="Cambria Math" panose="02040503050406030204" pitchFamily="18" charset="0"/>
                <a:ea typeface="Cambria Math" panose="02040503050406030204" pitchFamily="18" charset="0"/>
              </a:rPr>
              <a:t>;</a:t>
            </a:r>
          </a:p>
          <a:p>
            <a:r>
              <a:rPr lang="en-US" altLang="zh-CN" sz="2000" dirty="0">
                <a:solidFill>
                  <a:srgbClr val="002060"/>
                </a:solidFill>
                <a:latin typeface="Cambria Math" panose="02040503050406030204" pitchFamily="18" charset="0"/>
                <a:ea typeface="Cambria Math" panose="02040503050406030204" pitchFamily="18" charset="0"/>
              </a:rPr>
              <a:t>4 </a:t>
            </a:r>
            <a:r>
              <a:rPr lang="zh-CN" altLang="en-US" sz="2000" dirty="0">
                <a:solidFill>
                  <a:srgbClr val="002060"/>
                </a:solidFill>
                <a:latin typeface="Cambria Math" panose="02040503050406030204" pitchFamily="18" charset="0"/>
                <a:ea typeface="文道楷体" panose="02010600040101010101" pitchFamily="2" charset="-122"/>
              </a:rPr>
              <a:t>签名至少在一个行条中全部相等的概率，也即成为候选对的概率为</a:t>
            </a:r>
            <a:r>
              <a:rPr lang="en-US" altLang="zh-CN" sz="2000" dirty="0">
                <a:solidFill>
                  <a:srgbClr val="002060"/>
                </a:solidFill>
                <a:latin typeface="Cambria Math" panose="02040503050406030204" pitchFamily="18" charset="0"/>
                <a:ea typeface="Cambria Math" panose="02040503050406030204" pitchFamily="18" charset="0"/>
              </a:rPr>
              <a:t>1-(1-S</a:t>
            </a:r>
            <a:r>
              <a:rPr lang="en-US" altLang="zh-CN" sz="2000" baseline="30000" dirty="0">
                <a:solidFill>
                  <a:srgbClr val="002060"/>
                </a:solidFill>
                <a:latin typeface="Cambria Math" panose="02040503050406030204" pitchFamily="18" charset="0"/>
                <a:ea typeface="Cambria Math" panose="02040503050406030204" pitchFamily="18" charset="0"/>
              </a:rPr>
              <a:t>r</a:t>
            </a:r>
            <a:r>
              <a:rPr lang="en-US" altLang="zh-CN" sz="2000" dirty="0">
                <a:solidFill>
                  <a:srgbClr val="002060"/>
                </a:solidFill>
                <a:latin typeface="Cambria Math" panose="02040503050406030204" pitchFamily="18" charset="0"/>
                <a:ea typeface="Cambria Math" panose="02040503050406030204" pitchFamily="18" charset="0"/>
              </a:rPr>
              <a:t>)</a:t>
            </a:r>
            <a:r>
              <a:rPr lang="en-US" altLang="zh-CN" sz="2000" baseline="30000" dirty="0">
                <a:solidFill>
                  <a:srgbClr val="002060"/>
                </a:solidFill>
                <a:latin typeface="Cambria Math" panose="02040503050406030204" pitchFamily="18" charset="0"/>
                <a:ea typeface="Cambria Math" panose="02040503050406030204" pitchFamily="18" charset="0"/>
              </a:rPr>
              <a:t>b</a:t>
            </a:r>
            <a:r>
              <a:rPr lang="en-US" altLang="zh-CN" sz="2000" dirty="0">
                <a:solidFill>
                  <a:srgbClr val="002060"/>
                </a:solidFill>
                <a:latin typeface="Cambria Math" panose="02040503050406030204" pitchFamily="18" charset="0"/>
                <a:ea typeface="Cambria Math" panose="02040503050406030204" pitchFamily="18" charset="0"/>
              </a:rPr>
              <a:t>;</a:t>
            </a:r>
          </a:p>
          <a:p>
            <a:endParaRPr lang="en-US" altLang="zh-CN" sz="2250" dirty="0">
              <a:solidFill>
                <a:srgbClr val="D60093"/>
              </a:solidFill>
              <a:latin typeface="Cambria Math" panose="02040503050406030204" pitchFamily="18" charset="0"/>
              <a:ea typeface="方正卡通简体" panose="03000509000000000000" pitchFamily="65" charset="-122"/>
            </a:endParaRPr>
          </a:p>
        </p:txBody>
      </p:sp>
      <p:pic>
        <p:nvPicPr>
          <p:cNvPr id="6" name="图片 5"/>
          <p:cNvPicPr>
            <a:picLocks noChangeAspect="1"/>
          </p:cNvPicPr>
          <p:nvPr/>
        </p:nvPicPr>
        <p:blipFill>
          <a:blip r:embed="rId3"/>
          <a:stretch>
            <a:fillRect/>
          </a:stretch>
        </p:blipFill>
        <p:spPr>
          <a:xfrm>
            <a:off x="3886200" y="2362200"/>
            <a:ext cx="4038600" cy="3233491"/>
          </a:xfrm>
          <a:prstGeom prst="rect">
            <a:avLst/>
          </a:prstGeom>
        </p:spPr>
      </p:pic>
      <p:sp>
        <p:nvSpPr>
          <p:cNvPr id="4" name="文本框 3">
            <a:extLst>
              <a:ext uri="{FF2B5EF4-FFF2-40B4-BE49-F238E27FC236}">
                <a16:creationId xmlns:a16="http://schemas.microsoft.com/office/drawing/2014/main" id="{6140D394-2717-E67D-F51F-A66CF244E961}"/>
              </a:ext>
            </a:extLst>
          </p:cNvPr>
          <p:cNvSpPr txBox="1"/>
          <p:nvPr/>
        </p:nvSpPr>
        <p:spPr>
          <a:xfrm>
            <a:off x="3949700" y="1519941"/>
            <a:ext cx="838200" cy="1569660"/>
          </a:xfrm>
          <a:prstGeom prst="rect">
            <a:avLst/>
          </a:prstGeom>
          <a:noFill/>
        </p:spPr>
        <p:txBody>
          <a:bodyPr wrap="square" rtlCol="0">
            <a:spAutoFit/>
          </a:bodyPr>
          <a:lstStyle/>
          <a:p>
            <a:r>
              <a:rPr kumimoji="1" lang="zh-CN" altLang="en-US" sz="1600" dirty="0"/>
              <a:t>两个特征集合被映射至同一个桶的概率</a:t>
            </a:r>
          </a:p>
        </p:txBody>
      </p:sp>
      <p:sp>
        <p:nvSpPr>
          <p:cNvPr id="7" name="文本框 6">
            <a:extLst>
              <a:ext uri="{FF2B5EF4-FFF2-40B4-BE49-F238E27FC236}">
                <a16:creationId xmlns:a16="http://schemas.microsoft.com/office/drawing/2014/main" id="{E67EDDA0-31F9-8736-41A6-73FD52DA7485}"/>
              </a:ext>
            </a:extLst>
          </p:cNvPr>
          <p:cNvSpPr txBox="1"/>
          <p:nvPr/>
        </p:nvSpPr>
        <p:spPr>
          <a:xfrm>
            <a:off x="5638800" y="5105400"/>
            <a:ext cx="2667000" cy="338554"/>
          </a:xfrm>
          <a:prstGeom prst="rect">
            <a:avLst/>
          </a:prstGeom>
          <a:noFill/>
        </p:spPr>
        <p:txBody>
          <a:bodyPr wrap="square" rtlCol="0">
            <a:spAutoFit/>
          </a:bodyPr>
          <a:lstStyle/>
          <a:p>
            <a:pPr algn="ctr"/>
            <a:r>
              <a:rPr kumimoji="1" lang="zh-CN" altLang="en-US" sz="1600" dirty="0"/>
              <a:t>两个特征集合的相似度</a:t>
            </a:r>
          </a:p>
        </p:txBody>
      </p:sp>
    </p:spTree>
    <p:extLst>
      <p:ext uri="{BB962C8B-B14F-4D97-AF65-F5344CB8AC3E}">
        <p14:creationId xmlns:p14="http://schemas.microsoft.com/office/powerpoint/2010/main" val="110759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3.4  </a:t>
            </a:r>
            <a:r>
              <a:rPr lang="zh-CN" altLang="en-US" dirty="0"/>
              <a:t>文档的局部敏感哈希算法</a:t>
            </a:r>
          </a:p>
        </p:txBody>
      </p:sp>
      <p:sp>
        <p:nvSpPr>
          <p:cNvPr id="5" name="灯片编号占位符 4"/>
          <p:cNvSpPr>
            <a:spLocks noGrp="1"/>
          </p:cNvSpPr>
          <p:nvPr>
            <p:ph type="sldNum" sz="quarter" idx="12"/>
          </p:nvPr>
        </p:nvSpPr>
        <p:spPr/>
        <p:txBody>
          <a:bodyPr/>
          <a:lstStyle/>
          <a:p>
            <a:fld id="{19B12225-5612-419B-A8D5-4B8EEE4C217E}" type="slidenum">
              <a:rPr lang="en-US" smtClean="0"/>
              <a:pPr/>
              <a:t>67</a:t>
            </a:fld>
            <a:endParaRPr lang="en-US"/>
          </a:p>
        </p:txBody>
      </p:sp>
      <p:sp>
        <p:nvSpPr>
          <p:cNvPr id="3" name="矩形 2"/>
          <p:cNvSpPr/>
          <p:nvPr/>
        </p:nvSpPr>
        <p:spPr>
          <a:xfrm>
            <a:off x="114300" y="1701715"/>
            <a:ext cx="8823960" cy="4154984"/>
          </a:xfrm>
          <a:prstGeom prst="rect">
            <a:avLst/>
          </a:prstGeom>
        </p:spPr>
        <p:txBody>
          <a:bodyPr wrap="square">
            <a:spAutoFit/>
          </a:bodyPr>
          <a:lstStyle/>
          <a:p>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 </a:t>
            </a:r>
            <a:r>
              <a:rPr lang="en-US" altLang="zh-CN" sz="2250" dirty="0">
                <a:solidFill>
                  <a:schemeClr val="accent2">
                    <a:lumMod val="75000"/>
                  </a:schemeClr>
                </a:solidFill>
                <a:latin typeface="Cambria Math" panose="02040503050406030204" pitchFamily="18" charset="0"/>
                <a:ea typeface="方正卡通简体" panose="03000509000000000000" pitchFamily="65" charset="-122"/>
              </a:rPr>
              <a:t>3.4.3   </a:t>
            </a:r>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总结</a:t>
            </a:r>
            <a:endParaRPr lang="en-US" altLang="zh-CN" sz="2250" dirty="0">
              <a:solidFill>
                <a:schemeClr val="accent2">
                  <a:lumMod val="75000"/>
                </a:schemeClr>
              </a:solidFill>
              <a:latin typeface="Cambria Math" panose="02040503050406030204" pitchFamily="18" charset="0"/>
              <a:ea typeface="方正卡通简体" panose="03000509000000000000" pitchFamily="65" charset="-122"/>
            </a:endParaRPr>
          </a:p>
          <a:p>
            <a:r>
              <a:rPr lang="zh-CN" altLang="en-US" sz="2250" dirty="0">
                <a:solidFill>
                  <a:schemeClr val="accent2">
                    <a:lumMod val="75000"/>
                  </a:schemeClr>
                </a:solidFill>
                <a:latin typeface="Cambria Math" panose="02040503050406030204" pitchFamily="18" charset="0"/>
                <a:ea typeface="方正卡通简体" panose="03000509000000000000" pitchFamily="65" charset="-122"/>
              </a:rPr>
              <a:t>先找出可能的候选对相似文档集合，然后基于该集合发现真正的相似文档。</a:t>
            </a:r>
            <a:endParaRPr lang="en-US" altLang="zh-CN" sz="2250" dirty="0">
              <a:solidFill>
                <a:schemeClr val="accent2">
                  <a:lumMod val="75000"/>
                </a:schemeClr>
              </a:solidFill>
              <a:latin typeface="Cambria Math" panose="02040503050406030204" pitchFamily="18" charset="0"/>
              <a:ea typeface="方正卡通简体" panose="03000509000000000000" pitchFamily="65" charset="-122"/>
            </a:endParaRPr>
          </a:p>
          <a:p>
            <a:r>
              <a:rPr lang="en-US" altLang="zh-CN" sz="2550" dirty="0">
                <a:solidFill>
                  <a:srgbClr val="002060"/>
                </a:solidFill>
                <a:latin typeface="文道楷体" panose="02010600040101010101" pitchFamily="2" charset="-122"/>
                <a:ea typeface="文道楷体" panose="02010600040101010101" pitchFamily="2" charset="-122"/>
              </a:rPr>
              <a:t>1 </a:t>
            </a:r>
            <a:r>
              <a:rPr lang="zh-CN" altLang="en-US" sz="2550" dirty="0">
                <a:solidFill>
                  <a:srgbClr val="002060"/>
                </a:solidFill>
                <a:latin typeface="文道楷体" panose="02010600040101010101" pitchFamily="2" charset="-122"/>
                <a:ea typeface="文道楷体" panose="02010600040101010101" pitchFamily="2" charset="-122"/>
              </a:rPr>
              <a:t>每篇文档构建其</a:t>
            </a:r>
            <a:r>
              <a:rPr lang="en-US" altLang="zh-CN" sz="2550" dirty="0">
                <a:solidFill>
                  <a:srgbClr val="002060"/>
                </a:solidFill>
                <a:latin typeface="文道楷体" panose="02010600040101010101" pitchFamily="2" charset="-122"/>
                <a:ea typeface="文道楷体" panose="02010600040101010101" pitchFamily="2" charset="-122"/>
              </a:rPr>
              <a:t>k-shingle</a:t>
            </a:r>
            <a:r>
              <a:rPr lang="zh-CN" altLang="en-US" sz="2550" dirty="0">
                <a:solidFill>
                  <a:srgbClr val="002060"/>
                </a:solidFill>
                <a:latin typeface="文道楷体" panose="02010600040101010101" pitchFamily="2" charset="-122"/>
                <a:ea typeface="文道楷体" panose="02010600040101010101" pitchFamily="2" charset="-122"/>
              </a:rPr>
              <a:t>集合，并映射成更短的桶编号。</a:t>
            </a:r>
            <a:endParaRPr lang="en-US" altLang="zh-CN" sz="2550" dirty="0">
              <a:solidFill>
                <a:srgbClr val="002060"/>
              </a:solidFill>
              <a:latin typeface="文道楷体" panose="02010600040101010101" pitchFamily="2" charset="-122"/>
              <a:ea typeface="文道楷体" panose="02010600040101010101" pitchFamily="2" charset="-122"/>
            </a:endParaRPr>
          </a:p>
          <a:p>
            <a:r>
              <a:rPr lang="en-US" altLang="zh-CN" sz="2550" dirty="0">
                <a:solidFill>
                  <a:srgbClr val="002060"/>
                </a:solidFill>
                <a:latin typeface="文道楷体" panose="02010600040101010101" pitchFamily="2" charset="-122"/>
                <a:ea typeface="文道楷体" panose="02010600040101010101" pitchFamily="2" charset="-122"/>
              </a:rPr>
              <a:t>2 </a:t>
            </a:r>
            <a:r>
              <a:rPr lang="zh-CN" altLang="en-US" sz="2550" dirty="0">
                <a:solidFill>
                  <a:srgbClr val="002060"/>
                </a:solidFill>
                <a:latin typeface="文道楷体" panose="02010600040101010101" pitchFamily="2" charset="-122"/>
                <a:ea typeface="文道楷体" panose="02010600040101010101" pitchFamily="2" charset="-122"/>
              </a:rPr>
              <a:t>选择最小哈希签名的长度</a:t>
            </a:r>
            <a:r>
              <a:rPr lang="en-US" altLang="zh-CN" sz="2550" dirty="0">
                <a:solidFill>
                  <a:srgbClr val="002060"/>
                </a:solidFill>
                <a:latin typeface="文道楷体" panose="02010600040101010101" pitchFamily="2" charset="-122"/>
                <a:ea typeface="文道楷体" panose="02010600040101010101" pitchFamily="2" charset="-122"/>
              </a:rPr>
              <a:t>n</a:t>
            </a:r>
            <a:r>
              <a:rPr lang="zh-CN" altLang="en-US" sz="2550" dirty="0">
                <a:solidFill>
                  <a:srgbClr val="002060"/>
                </a:solidFill>
                <a:latin typeface="文道楷体" panose="02010600040101010101" pitchFamily="2" charset="-122"/>
                <a:ea typeface="文道楷体" panose="02010600040101010101" pitchFamily="2" charset="-122"/>
              </a:rPr>
              <a:t>，计算所有文档的最小哈希签名。</a:t>
            </a:r>
            <a:endParaRPr lang="en-US" altLang="zh-CN" sz="2550" dirty="0">
              <a:solidFill>
                <a:srgbClr val="002060"/>
              </a:solidFill>
              <a:latin typeface="文道楷体" panose="02010600040101010101" pitchFamily="2" charset="-122"/>
              <a:ea typeface="文道楷体" panose="02010600040101010101" pitchFamily="2" charset="-122"/>
            </a:endParaRPr>
          </a:p>
          <a:p>
            <a:r>
              <a:rPr lang="en-US" altLang="zh-CN" sz="2550" dirty="0">
                <a:solidFill>
                  <a:srgbClr val="002060"/>
                </a:solidFill>
                <a:latin typeface="文道楷体" panose="02010600040101010101" pitchFamily="2" charset="-122"/>
                <a:ea typeface="文道楷体" panose="02010600040101010101" pitchFamily="2" charset="-122"/>
              </a:rPr>
              <a:t>3 </a:t>
            </a:r>
            <a:r>
              <a:rPr lang="zh-CN" altLang="en-US" sz="2550" dirty="0">
                <a:solidFill>
                  <a:srgbClr val="002060"/>
                </a:solidFill>
                <a:latin typeface="文道楷体" panose="02010600040101010101" pitchFamily="2" charset="-122"/>
                <a:ea typeface="文道楷体" panose="02010600040101010101" pitchFamily="2" charset="-122"/>
              </a:rPr>
              <a:t>选择阈值</a:t>
            </a:r>
            <a:r>
              <a:rPr lang="en-US" altLang="zh-CN" sz="2550" dirty="0">
                <a:solidFill>
                  <a:srgbClr val="002060"/>
                </a:solidFill>
                <a:latin typeface="文道楷体" panose="02010600040101010101" pitchFamily="2" charset="-122"/>
                <a:ea typeface="文道楷体" panose="02010600040101010101" pitchFamily="2" charset="-122"/>
              </a:rPr>
              <a:t>t</a:t>
            </a:r>
            <a:r>
              <a:rPr lang="zh-CN" altLang="en-US" sz="2550" dirty="0">
                <a:solidFill>
                  <a:srgbClr val="002060"/>
                </a:solidFill>
                <a:latin typeface="文道楷体" panose="02010600040101010101" pitchFamily="2" charset="-122"/>
                <a:ea typeface="文道楷体" panose="02010600040101010101" pitchFamily="2" charset="-122"/>
              </a:rPr>
              <a:t>来定义应该达到的相似程度使之被看做是预期的“相似对”。选择行条数</a:t>
            </a:r>
            <a:r>
              <a:rPr lang="en-US" altLang="zh-CN" sz="2550" dirty="0">
                <a:solidFill>
                  <a:srgbClr val="002060"/>
                </a:solidFill>
                <a:latin typeface="文道楷体" panose="02010600040101010101" pitchFamily="2" charset="-122"/>
                <a:ea typeface="文道楷体" panose="02010600040101010101" pitchFamily="2" charset="-122"/>
              </a:rPr>
              <a:t>b</a:t>
            </a:r>
            <a:r>
              <a:rPr lang="zh-CN" altLang="en-US" sz="2550" dirty="0">
                <a:solidFill>
                  <a:srgbClr val="002060"/>
                </a:solidFill>
                <a:latin typeface="文道楷体" panose="02010600040101010101" pitchFamily="2" charset="-122"/>
                <a:ea typeface="文道楷体" panose="02010600040101010101" pitchFamily="2" charset="-122"/>
              </a:rPr>
              <a:t>和每个行条中的行数</a:t>
            </a:r>
            <a:r>
              <a:rPr lang="en-US" altLang="zh-CN" sz="2550" dirty="0">
                <a:solidFill>
                  <a:srgbClr val="002060"/>
                </a:solidFill>
                <a:latin typeface="文道楷体" panose="02010600040101010101" pitchFamily="2" charset="-122"/>
                <a:ea typeface="文道楷体" panose="02010600040101010101" pitchFamily="2" charset="-122"/>
              </a:rPr>
              <a:t>r</a:t>
            </a:r>
            <a:r>
              <a:rPr lang="zh-CN" altLang="en-US" sz="2550" dirty="0">
                <a:solidFill>
                  <a:srgbClr val="002060"/>
                </a:solidFill>
                <a:latin typeface="文道楷体" panose="02010600040101010101" pitchFamily="2" charset="-122"/>
                <a:ea typeface="文道楷体" panose="02010600040101010101" pitchFamily="2" charset="-122"/>
              </a:rPr>
              <a:t>，使得</a:t>
            </a:r>
            <a:r>
              <a:rPr lang="en-US" altLang="zh-CN" sz="2550" dirty="0" err="1">
                <a:solidFill>
                  <a:srgbClr val="002060"/>
                </a:solidFill>
                <a:latin typeface="文道楷体" panose="02010600040101010101" pitchFamily="2" charset="-122"/>
                <a:ea typeface="文道楷体" panose="02010600040101010101" pitchFamily="2" charset="-122"/>
              </a:rPr>
              <a:t>br</a:t>
            </a:r>
            <a:r>
              <a:rPr lang="en-US" altLang="zh-CN" sz="2550" dirty="0">
                <a:solidFill>
                  <a:srgbClr val="002060"/>
                </a:solidFill>
                <a:latin typeface="文道楷体" panose="02010600040101010101" pitchFamily="2" charset="-122"/>
                <a:ea typeface="文道楷体" panose="02010600040101010101" pitchFamily="2" charset="-122"/>
              </a:rPr>
              <a:t>=n</a:t>
            </a:r>
            <a:r>
              <a:rPr lang="zh-CN" altLang="en-US" sz="2400" dirty="0">
                <a:solidFill>
                  <a:srgbClr val="002060"/>
                </a:solidFill>
                <a:latin typeface="文道楷体" panose="02010600040101010101" pitchFamily="2" charset="-122"/>
                <a:ea typeface="文道楷体" panose="02010600040101010101" pitchFamily="2" charset="-122"/>
              </a:rPr>
              <a:t>，而阈值</a:t>
            </a:r>
            <a:r>
              <a:rPr lang="en-US" altLang="zh-CN" sz="2400" dirty="0">
                <a:solidFill>
                  <a:srgbClr val="002060"/>
                </a:solidFill>
                <a:latin typeface="文道楷体" panose="02010600040101010101" pitchFamily="2" charset="-122"/>
                <a:ea typeface="文道楷体" panose="02010600040101010101" pitchFamily="2" charset="-122"/>
              </a:rPr>
              <a:t>t</a:t>
            </a:r>
            <a:r>
              <a:rPr lang="zh-CN" altLang="en-US" sz="2400" dirty="0">
                <a:solidFill>
                  <a:srgbClr val="002060"/>
                </a:solidFill>
                <a:latin typeface="文道楷体" panose="02010600040101010101" pitchFamily="2" charset="-122"/>
                <a:ea typeface="文道楷体" panose="02010600040101010101" pitchFamily="2" charset="-122"/>
              </a:rPr>
              <a:t>近似等于</a:t>
            </a:r>
            <a:r>
              <a:rPr lang="en-US" altLang="zh-CN" sz="2400" dirty="0">
                <a:solidFill>
                  <a:srgbClr val="002060"/>
                </a:solidFill>
                <a:latin typeface="文道楷体" panose="02010600040101010101" pitchFamily="2" charset="-122"/>
                <a:ea typeface="文道楷体" panose="02010600040101010101" pitchFamily="2" charset="-122"/>
              </a:rPr>
              <a:t>(1/b)</a:t>
            </a:r>
            <a:r>
              <a:rPr lang="en-US" altLang="zh-CN" sz="2400" baseline="30000" dirty="0">
                <a:solidFill>
                  <a:srgbClr val="002060"/>
                </a:solidFill>
                <a:latin typeface="文道楷体" panose="02010600040101010101" pitchFamily="2" charset="-122"/>
                <a:ea typeface="文道楷体" panose="02010600040101010101" pitchFamily="2" charset="-122"/>
              </a:rPr>
              <a:t>1/r</a:t>
            </a:r>
            <a:r>
              <a:rPr lang="zh-CN" altLang="en-US" sz="2400" dirty="0">
                <a:solidFill>
                  <a:srgbClr val="002060"/>
                </a:solidFill>
                <a:latin typeface="文道楷体" panose="02010600040101010101" pitchFamily="2" charset="-122"/>
                <a:ea typeface="文道楷体" panose="02010600040101010101" pitchFamily="2" charset="-122"/>
              </a:rPr>
              <a:t>；</a:t>
            </a:r>
            <a:endParaRPr lang="en-US" altLang="zh-CN" sz="2400" dirty="0">
              <a:solidFill>
                <a:srgbClr val="002060"/>
              </a:solidFill>
              <a:latin typeface="文道楷体" panose="02010600040101010101" pitchFamily="2" charset="-122"/>
              <a:ea typeface="文道楷体" panose="02010600040101010101" pitchFamily="2" charset="-122"/>
            </a:endParaRPr>
          </a:p>
          <a:p>
            <a:r>
              <a:rPr lang="en-US" altLang="zh-CN" sz="2250" dirty="0">
                <a:solidFill>
                  <a:srgbClr val="002060"/>
                </a:solidFill>
                <a:latin typeface="文道楷体" panose="02010600040101010101" pitchFamily="2" charset="-122"/>
                <a:ea typeface="文道楷体" panose="02010600040101010101" pitchFamily="2" charset="-122"/>
              </a:rPr>
              <a:t>4 </a:t>
            </a:r>
            <a:r>
              <a:rPr lang="zh-CN" altLang="en-US" sz="2250" dirty="0">
                <a:solidFill>
                  <a:srgbClr val="002060"/>
                </a:solidFill>
                <a:latin typeface="文道楷体" panose="02010600040101010101" pitchFamily="2" charset="-122"/>
                <a:ea typeface="文道楷体" panose="02010600040101010101" pitchFamily="2" charset="-122"/>
              </a:rPr>
              <a:t>利用</a:t>
            </a:r>
            <a:r>
              <a:rPr lang="en-US" altLang="zh-CN" sz="2250" dirty="0">
                <a:solidFill>
                  <a:srgbClr val="002060"/>
                </a:solidFill>
                <a:latin typeface="文道楷体" panose="02010600040101010101" pitchFamily="2" charset="-122"/>
                <a:ea typeface="文道楷体" panose="02010600040101010101" pitchFamily="2" charset="-122"/>
              </a:rPr>
              <a:t>LSH</a:t>
            </a:r>
            <a:r>
              <a:rPr lang="zh-CN" altLang="en-US" sz="2250" dirty="0">
                <a:solidFill>
                  <a:srgbClr val="002060"/>
                </a:solidFill>
                <a:latin typeface="文道楷体" panose="02010600040101010101" pitchFamily="2" charset="-122"/>
                <a:ea typeface="文道楷体" panose="02010600040101010101" pitchFamily="2" charset="-122"/>
              </a:rPr>
              <a:t>技术来构建候选对；</a:t>
            </a:r>
            <a:endParaRPr lang="en-US" altLang="zh-CN" sz="2250" dirty="0">
              <a:solidFill>
                <a:srgbClr val="002060"/>
              </a:solidFill>
              <a:latin typeface="文道楷体" panose="02010600040101010101" pitchFamily="2" charset="-122"/>
              <a:ea typeface="文道楷体" panose="02010600040101010101" pitchFamily="2" charset="-122"/>
            </a:endParaRPr>
          </a:p>
          <a:p>
            <a:r>
              <a:rPr lang="en-US" altLang="zh-CN" sz="2250" dirty="0">
                <a:solidFill>
                  <a:srgbClr val="002060"/>
                </a:solidFill>
                <a:latin typeface="文道楷体" panose="02010600040101010101" pitchFamily="2" charset="-122"/>
                <a:ea typeface="文道楷体" panose="02010600040101010101" pitchFamily="2" charset="-122"/>
              </a:rPr>
              <a:t>5 </a:t>
            </a:r>
            <a:r>
              <a:rPr lang="zh-CN" altLang="en-US" sz="2250" dirty="0">
                <a:solidFill>
                  <a:srgbClr val="002060"/>
                </a:solidFill>
                <a:latin typeface="文道楷体" panose="02010600040101010101" pitchFamily="2" charset="-122"/>
                <a:ea typeface="文道楷体" panose="02010600040101010101" pitchFamily="2" charset="-122"/>
              </a:rPr>
              <a:t>如果签名足够相似，则检查文档本身看它们是否真正相似。</a:t>
            </a:r>
            <a:endParaRPr lang="en-US" altLang="zh-CN" sz="2250" dirty="0">
              <a:solidFill>
                <a:srgbClr val="002060"/>
              </a:solidFill>
              <a:latin typeface="文道楷体" panose="02010600040101010101" pitchFamily="2" charset="-122"/>
              <a:ea typeface="文道楷体" panose="02010600040101010101" pitchFamily="2" charset="-122"/>
            </a:endParaRPr>
          </a:p>
        </p:txBody>
      </p:sp>
    </p:spTree>
    <p:extLst>
      <p:ext uri="{BB962C8B-B14F-4D97-AF65-F5344CB8AC3E}">
        <p14:creationId xmlns:p14="http://schemas.microsoft.com/office/powerpoint/2010/main" val="315760269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3.5 </a:t>
            </a:r>
            <a:r>
              <a:rPr lang="zh-CN" altLang="en-US" dirty="0"/>
              <a:t>距离测度</a:t>
            </a:r>
          </a:p>
        </p:txBody>
      </p:sp>
      <p:sp>
        <p:nvSpPr>
          <p:cNvPr id="5" name="灯片编号占位符 4"/>
          <p:cNvSpPr>
            <a:spLocks noGrp="1"/>
          </p:cNvSpPr>
          <p:nvPr>
            <p:ph type="sldNum" sz="quarter" idx="12"/>
          </p:nvPr>
        </p:nvSpPr>
        <p:spPr/>
        <p:txBody>
          <a:bodyPr/>
          <a:lstStyle/>
          <a:p>
            <a:fld id="{19B12225-5612-419B-A8D5-4B8EEE4C217E}" type="slidenum">
              <a:rPr lang="en-US" smtClean="0"/>
              <a:pPr/>
              <a:t>68</a:t>
            </a:fld>
            <a:endParaRPr lang="en-US"/>
          </a:p>
        </p:txBody>
      </p:sp>
      <p:sp>
        <p:nvSpPr>
          <p:cNvPr id="3" name="矩形 2"/>
          <p:cNvSpPr/>
          <p:nvPr/>
        </p:nvSpPr>
        <p:spPr>
          <a:xfrm>
            <a:off x="114300" y="1701715"/>
            <a:ext cx="8823960" cy="3139321"/>
          </a:xfrm>
          <a:prstGeom prst="rect">
            <a:avLst/>
          </a:prstGeom>
        </p:spPr>
        <p:txBody>
          <a:bodyPr wrap="square">
            <a:spAutoFit/>
          </a:bodyPr>
          <a:lstStyle/>
          <a:p>
            <a:r>
              <a:rPr lang="zh-CN" altLang="en-US" sz="3300" dirty="0">
                <a:solidFill>
                  <a:srgbClr val="002060"/>
                </a:solidFill>
                <a:latin typeface="文道楷体" panose="02010600040101010101" pitchFamily="2" charset="-122"/>
                <a:ea typeface="文道楷体" panose="02010600040101010101" pitchFamily="2" charset="-122"/>
              </a:rPr>
              <a:t>两个集合越相似，距离越近（越小）。</a:t>
            </a:r>
            <a:endParaRPr lang="en-US" altLang="zh-CN" sz="3300" dirty="0">
              <a:solidFill>
                <a:srgbClr val="002060"/>
              </a:solidFill>
              <a:latin typeface="文道楷体" panose="02010600040101010101" pitchFamily="2" charset="-122"/>
              <a:ea typeface="文道楷体" panose="02010600040101010101" pitchFamily="2" charset="-122"/>
            </a:endParaRPr>
          </a:p>
          <a:p>
            <a:r>
              <a:rPr lang="en-US" altLang="zh-CN" sz="3300" dirty="0" err="1">
                <a:solidFill>
                  <a:srgbClr val="002060"/>
                </a:solidFill>
                <a:latin typeface="文道楷体" panose="02010600040101010101" pitchFamily="2" charset="-122"/>
                <a:ea typeface="文道楷体" panose="02010600040101010101" pitchFamily="2" charset="-122"/>
              </a:rPr>
              <a:t>Jaccard</a:t>
            </a:r>
            <a:r>
              <a:rPr lang="zh-CN" altLang="en-US" sz="3300" dirty="0">
                <a:solidFill>
                  <a:srgbClr val="002060"/>
                </a:solidFill>
                <a:latin typeface="文道楷体" panose="02010600040101010101" pitchFamily="2" charset="-122"/>
                <a:ea typeface="文道楷体" panose="02010600040101010101" pitchFamily="2" charset="-122"/>
              </a:rPr>
              <a:t>相似度，两个集合越相似，</a:t>
            </a:r>
            <a:r>
              <a:rPr lang="en-US" altLang="zh-CN" sz="3300" dirty="0" err="1">
                <a:solidFill>
                  <a:srgbClr val="002060"/>
                </a:solidFill>
                <a:latin typeface="文道楷体" panose="02010600040101010101" pitchFamily="2" charset="-122"/>
                <a:ea typeface="文道楷体" panose="02010600040101010101" pitchFamily="2" charset="-122"/>
              </a:rPr>
              <a:t>Jaccard</a:t>
            </a:r>
            <a:r>
              <a:rPr lang="zh-CN" altLang="en-US" sz="3300" dirty="0">
                <a:solidFill>
                  <a:srgbClr val="002060"/>
                </a:solidFill>
                <a:latin typeface="文道楷体" panose="02010600040101010101" pitchFamily="2" charset="-122"/>
                <a:ea typeface="文道楷体" panose="02010600040101010101" pitchFamily="2" charset="-122"/>
              </a:rPr>
              <a:t>相似度越大。</a:t>
            </a:r>
            <a:endParaRPr lang="en-US" altLang="zh-CN" sz="3300" dirty="0">
              <a:solidFill>
                <a:srgbClr val="002060"/>
              </a:solidFill>
              <a:latin typeface="文道楷体" panose="02010600040101010101" pitchFamily="2" charset="-122"/>
              <a:ea typeface="文道楷体" panose="02010600040101010101" pitchFamily="2" charset="-122"/>
            </a:endParaRPr>
          </a:p>
          <a:p>
            <a:r>
              <a:rPr lang="en-US" altLang="zh-CN" sz="3300" dirty="0" err="1">
                <a:solidFill>
                  <a:srgbClr val="002060"/>
                </a:solidFill>
                <a:latin typeface="文道楷体" panose="02010600040101010101" pitchFamily="2" charset="-122"/>
                <a:ea typeface="文道楷体" panose="02010600040101010101" pitchFamily="2" charset="-122"/>
              </a:rPr>
              <a:t>Jaccard</a:t>
            </a:r>
            <a:r>
              <a:rPr lang="zh-CN" altLang="en-US" sz="3300" dirty="0">
                <a:solidFill>
                  <a:srgbClr val="002060"/>
                </a:solidFill>
                <a:latin typeface="文道楷体" panose="02010600040101010101" pitchFamily="2" charset="-122"/>
                <a:ea typeface="文道楷体" panose="02010600040101010101" pitchFamily="2" charset="-122"/>
              </a:rPr>
              <a:t>距离：</a:t>
            </a:r>
            <a:r>
              <a:rPr lang="en-US" altLang="zh-CN" sz="3300" dirty="0">
                <a:solidFill>
                  <a:srgbClr val="002060"/>
                </a:solidFill>
                <a:latin typeface="文道楷体" panose="02010600040101010101" pitchFamily="2" charset="-122"/>
                <a:ea typeface="文道楷体" panose="02010600040101010101" pitchFamily="2" charset="-122"/>
              </a:rPr>
              <a:t>1-Jaccard</a:t>
            </a:r>
            <a:r>
              <a:rPr lang="zh-CN" altLang="en-US" sz="3300" dirty="0">
                <a:solidFill>
                  <a:srgbClr val="002060"/>
                </a:solidFill>
                <a:latin typeface="文道楷体" panose="02010600040101010101" pitchFamily="2" charset="-122"/>
                <a:ea typeface="文道楷体" panose="02010600040101010101" pitchFamily="2" charset="-122"/>
              </a:rPr>
              <a:t>相似度。</a:t>
            </a:r>
            <a:endParaRPr lang="en-US" altLang="zh-CN" sz="3300" dirty="0">
              <a:solidFill>
                <a:srgbClr val="002060"/>
              </a:solidFill>
              <a:latin typeface="文道楷体" panose="02010600040101010101" pitchFamily="2" charset="-122"/>
              <a:ea typeface="文道楷体" panose="02010600040101010101" pitchFamily="2" charset="-122"/>
            </a:endParaRPr>
          </a:p>
          <a:p>
            <a:endParaRPr lang="en-US" altLang="zh-CN" sz="3300" dirty="0">
              <a:solidFill>
                <a:srgbClr val="002060"/>
              </a:solidFill>
              <a:latin typeface="文道楷体" panose="02010600040101010101" pitchFamily="2" charset="-122"/>
              <a:ea typeface="文道楷体" panose="02010600040101010101" pitchFamily="2" charset="-122"/>
            </a:endParaRPr>
          </a:p>
          <a:p>
            <a:r>
              <a:rPr lang="zh-CN" altLang="en-US" sz="3300" dirty="0">
                <a:solidFill>
                  <a:srgbClr val="002060"/>
                </a:solidFill>
                <a:latin typeface="文道楷体" panose="02010600040101010101" pitchFamily="2" charset="-122"/>
                <a:ea typeface="文道楷体" panose="02010600040101010101" pitchFamily="2" charset="-122"/>
              </a:rPr>
              <a:t>本节介绍一些实际中使用的距离测度。</a:t>
            </a:r>
          </a:p>
        </p:txBody>
      </p:sp>
    </p:spTree>
    <p:extLst>
      <p:ext uri="{BB962C8B-B14F-4D97-AF65-F5344CB8AC3E}">
        <p14:creationId xmlns:p14="http://schemas.microsoft.com/office/powerpoint/2010/main" val="418441354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3.5 </a:t>
            </a:r>
            <a:r>
              <a:rPr lang="zh-CN" altLang="en-US" dirty="0"/>
              <a:t>距离测度</a:t>
            </a:r>
          </a:p>
        </p:txBody>
      </p:sp>
      <p:sp>
        <p:nvSpPr>
          <p:cNvPr id="5" name="灯片编号占位符 4"/>
          <p:cNvSpPr>
            <a:spLocks noGrp="1"/>
          </p:cNvSpPr>
          <p:nvPr>
            <p:ph type="sldNum" sz="quarter" idx="12"/>
          </p:nvPr>
        </p:nvSpPr>
        <p:spPr/>
        <p:txBody>
          <a:bodyPr/>
          <a:lstStyle/>
          <a:p>
            <a:fld id="{19B12225-5612-419B-A8D5-4B8EEE4C217E}" type="slidenum">
              <a:rPr lang="en-US" smtClean="0"/>
              <a:pPr/>
              <a:t>69</a:t>
            </a:fld>
            <a:endParaRPr lang="en-US"/>
          </a:p>
        </p:txBody>
      </p:sp>
      <p:sp>
        <p:nvSpPr>
          <p:cNvPr id="3" name="矩形 2"/>
          <p:cNvSpPr/>
          <p:nvPr/>
        </p:nvSpPr>
        <p:spPr>
          <a:xfrm>
            <a:off x="114300" y="1701715"/>
            <a:ext cx="8823960" cy="3831818"/>
          </a:xfrm>
          <a:prstGeom prst="rect">
            <a:avLst/>
          </a:prstGeom>
        </p:spPr>
        <p:txBody>
          <a:bodyPr wrap="square">
            <a:spAutoFit/>
          </a:bodyPr>
          <a:lstStyle/>
          <a:p>
            <a:r>
              <a:rPr lang="en-US" altLang="zh-CN" sz="2700" dirty="0">
                <a:solidFill>
                  <a:srgbClr val="002060"/>
                </a:solidFill>
                <a:latin typeface="文道楷体" panose="02010600040101010101" pitchFamily="2" charset="-122"/>
                <a:ea typeface="文道楷体" panose="02010600040101010101" pitchFamily="2" charset="-122"/>
              </a:rPr>
              <a:t>3.5.1 </a:t>
            </a:r>
            <a:r>
              <a:rPr lang="zh-CN" altLang="en-US" sz="2700" dirty="0">
                <a:solidFill>
                  <a:srgbClr val="002060"/>
                </a:solidFill>
                <a:latin typeface="文道楷体" panose="02010600040101010101" pitchFamily="2" charset="-122"/>
                <a:ea typeface="文道楷体" panose="02010600040101010101" pitchFamily="2" charset="-122"/>
              </a:rPr>
              <a:t>距离测度的定义</a:t>
            </a:r>
            <a:endParaRPr lang="en-US" altLang="zh-CN" sz="2700" dirty="0">
              <a:solidFill>
                <a:srgbClr val="002060"/>
              </a:solidFill>
              <a:latin typeface="文道楷体" panose="02010600040101010101" pitchFamily="2" charset="-122"/>
              <a:ea typeface="文道楷体" panose="02010600040101010101" pitchFamily="2" charset="-122"/>
            </a:endParaRPr>
          </a:p>
          <a:p>
            <a:pPr lvl="1"/>
            <a:endParaRPr lang="en-US" altLang="zh-CN" sz="2700" dirty="0">
              <a:solidFill>
                <a:srgbClr val="002060"/>
              </a:solidFill>
              <a:latin typeface="文道楷体" panose="02010600040101010101" pitchFamily="2" charset="-122"/>
              <a:ea typeface="文道楷体" panose="02010600040101010101" pitchFamily="2" charset="-122"/>
            </a:endParaRPr>
          </a:p>
          <a:p>
            <a:pPr lvl="1"/>
            <a:r>
              <a:rPr lang="zh-CN" altLang="en-US" sz="2700" dirty="0">
                <a:solidFill>
                  <a:srgbClr val="002060"/>
                </a:solidFill>
                <a:latin typeface="文道楷体" panose="02010600040101010101" pitchFamily="2" charset="-122"/>
                <a:ea typeface="文道楷体" panose="02010600040101010101" pitchFamily="2" charset="-122"/>
              </a:rPr>
              <a:t>假设有一些点组成的集合，也称为空间。在该空间定义距离测度</a:t>
            </a:r>
            <a:r>
              <a:rPr lang="en-US" altLang="zh-CN" sz="2700" dirty="0">
                <a:solidFill>
                  <a:srgbClr val="002060"/>
                </a:solidFill>
                <a:latin typeface="文道楷体" panose="02010600040101010101" pitchFamily="2" charset="-122"/>
                <a:ea typeface="文道楷体" panose="02010600040101010101" pitchFamily="2" charset="-122"/>
              </a:rPr>
              <a:t>d(</a:t>
            </a:r>
            <a:r>
              <a:rPr lang="en-US" altLang="zh-CN" sz="2700" dirty="0" err="1">
                <a:solidFill>
                  <a:srgbClr val="002060"/>
                </a:solidFill>
                <a:latin typeface="文道楷体" panose="02010600040101010101" pitchFamily="2" charset="-122"/>
                <a:ea typeface="文道楷体" panose="02010600040101010101" pitchFamily="2" charset="-122"/>
              </a:rPr>
              <a:t>x,y</a:t>
            </a:r>
            <a:r>
              <a:rPr lang="en-US" altLang="zh-CN" sz="2700" dirty="0">
                <a:solidFill>
                  <a:srgbClr val="002060"/>
                </a:solidFill>
                <a:latin typeface="文道楷体" panose="02010600040101010101" pitchFamily="2" charset="-122"/>
                <a:ea typeface="文道楷体" panose="02010600040101010101" pitchFamily="2" charset="-122"/>
              </a:rPr>
              <a:t>)</a:t>
            </a:r>
            <a:r>
              <a:rPr lang="zh-CN" altLang="en-US" sz="2700" dirty="0">
                <a:solidFill>
                  <a:srgbClr val="002060"/>
                </a:solidFill>
                <a:latin typeface="文道楷体" panose="02010600040101010101" pitchFamily="2" charset="-122"/>
                <a:ea typeface="文道楷体" panose="02010600040101010101" pitchFamily="2" charset="-122"/>
              </a:rPr>
              <a:t>，</a:t>
            </a:r>
            <a:r>
              <a:rPr lang="en-US" altLang="zh-CN" sz="2700" dirty="0" err="1">
                <a:solidFill>
                  <a:srgbClr val="002060"/>
                </a:solidFill>
                <a:latin typeface="文道楷体" panose="02010600040101010101" pitchFamily="2" charset="-122"/>
                <a:ea typeface="文道楷体" panose="02010600040101010101" pitchFamily="2" charset="-122"/>
              </a:rPr>
              <a:t>x,y</a:t>
            </a:r>
            <a:r>
              <a:rPr lang="zh-CN" altLang="en-US" sz="2700" dirty="0">
                <a:solidFill>
                  <a:srgbClr val="002060"/>
                </a:solidFill>
                <a:latin typeface="文道楷体" panose="02010600040101010101" pitchFamily="2" charset="-122"/>
                <a:ea typeface="文道楷体" panose="02010600040101010101" pitchFamily="2" charset="-122"/>
              </a:rPr>
              <a:t>是空间的点，该函数输出一个实数，且满足如下准则：</a:t>
            </a:r>
            <a:endParaRPr lang="en-US" altLang="zh-CN" sz="2700" dirty="0">
              <a:solidFill>
                <a:srgbClr val="002060"/>
              </a:solidFill>
              <a:latin typeface="文道楷体" panose="02010600040101010101" pitchFamily="2" charset="-122"/>
              <a:ea typeface="文道楷体" panose="02010600040101010101" pitchFamily="2" charset="-122"/>
            </a:endParaRPr>
          </a:p>
          <a:p>
            <a:pPr lvl="1"/>
            <a:r>
              <a:rPr lang="en-US" altLang="zh-CN" sz="2700" dirty="0">
                <a:solidFill>
                  <a:srgbClr val="002060"/>
                </a:solidFill>
                <a:latin typeface="文道楷体" panose="02010600040101010101" pitchFamily="2" charset="-122"/>
                <a:ea typeface="文道楷体" panose="02010600040101010101" pitchFamily="2" charset="-122"/>
              </a:rPr>
              <a:t>d(</a:t>
            </a:r>
            <a:r>
              <a:rPr lang="en-US" altLang="zh-CN" sz="2700" dirty="0" err="1">
                <a:solidFill>
                  <a:srgbClr val="002060"/>
                </a:solidFill>
                <a:latin typeface="文道楷体" panose="02010600040101010101" pitchFamily="2" charset="-122"/>
                <a:ea typeface="文道楷体" panose="02010600040101010101" pitchFamily="2" charset="-122"/>
              </a:rPr>
              <a:t>x,y</a:t>
            </a:r>
            <a:r>
              <a:rPr lang="zh-CN" altLang="en-US" sz="2700" dirty="0">
                <a:solidFill>
                  <a:srgbClr val="002060"/>
                </a:solidFill>
                <a:latin typeface="文道楷体" panose="02010600040101010101" pitchFamily="2" charset="-122"/>
                <a:ea typeface="文道楷体" panose="02010600040101010101" pitchFamily="2" charset="-122"/>
              </a:rPr>
              <a:t>）</a:t>
            </a:r>
            <a:r>
              <a:rPr lang="en-US" altLang="zh-CN" sz="2700" dirty="0">
                <a:solidFill>
                  <a:srgbClr val="002060"/>
                </a:solidFill>
                <a:latin typeface="文道楷体" panose="02010600040101010101" pitchFamily="2" charset="-122"/>
                <a:ea typeface="文道楷体" panose="02010600040101010101" pitchFamily="2" charset="-122"/>
              </a:rPr>
              <a:t>&gt;= 0</a:t>
            </a:r>
          </a:p>
          <a:p>
            <a:pPr lvl="1"/>
            <a:r>
              <a:rPr lang="en-US" altLang="zh-CN" sz="2700" dirty="0">
                <a:solidFill>
                  <a:srgbClr val="002060"/>
                </a:solidFill>
                <a:latin typeface="文道楷体" panose="02010600040101010101" pitchFamily="2" charset="-122"/>
                <a:ea typeface="文道楷体" panose="02010600040101010101" pitchFamily="2" charset="-122"/>
              </a:rPr>
              <a:t>d(</a:t>
            </a:r>
            <a:r>
              <a:rPr lang="en-US" altLang="zh-CN" sz="2700" dirty="0" err="1">
                <a:solidFill>
                  <a:srgbClr val="002060"/>
                </a:solidFill>
                <a:latin typeface="文道楷体" panose="02010600040101010101" pitchFamily="2" charset="-122"/>
                <a:ea typeface="文道楷体" panose="02010600040101010101" pitchFamily="2" charset="-122"/>
              </a:rPr>
              <a:t>x,y</a:t>
            </a:r>
            <a:r>
              <a:rPr lang="zh-CN" altLang="en-US" sz="2700" dirty="0">
                <a:solidFill>
                  <a:srgbClr val="002060"/>
                </a:solidFill>
                <a:latin typeface="文道楷体" panose="02010600040101010101" pitchFamily="2" charset="-122"/>
                <a:ea typeface="文道楷体" panose="02010600040101010101" pitchFamily="2" charset="-122"/>
              </a:rPr>
              <a:t>）</a:t>
            </a:r>
            <a:r>
              <a:rPr lang="en-US" altLang="zh-CN" sz="2700" dirty="0">
                <a:solidFill>
                  <a:srgbClr val="002060"/>
                </a:solidFill>
                <a:latin typeface="文道楷体" panose="02010600040101010101" pitchFamily="2" charset="-122"/>
                <a:ea typeface="文道楷体" panose="02010600040101010101" pitchFamily="2" charset="-122"/>
              </a:rPr>
              <a:t>= 0 if and only if x = y</a:t>
            </a:r>
          </a:p>
          <a:p>
            <a:pPr lvl="1"/>
            <a:r>
              <a:rPr lang="en-US" altLang="zh-CN" sz="2700" dirty="0">
                <a:solidFill>
                  <a:srgbClr val="002060"/>
                </a:solidFill>
                <a:latin typeface="文道楷体" panose="02010600040101010101" pitchFamily="2" charset="-122"/>
                <a:ea typeface="文道楷体" panose="02010600040101010101" pitchFamily="2" charset="-122"/>
              </a:rPr>
              <a:t>d(</a:t>
            </a:r>
            <a:r>
              <a:rPr lang="en-US" altLang="zh-CN" sz="2700" dirty="0" err="1">
                <a:solidFill>
                  <a:srgbClr val="002060"/>
                </a:solidFill>
                <a:latin typeface="文道楷体" panose="02010600040101010101" pitchFamily="2" charset="-122"/>
                <a:ea typeface="文道楷体" panose="02010600040101010101" pitchFamily="2" charset="-122"/>
              </a:rPr>
              <a:t>x,y</a:t>
            </a:r>
            <a:r>
              <a:rPr lang="en-US" altLang="zh-CN" sz="2700" dirty="0">
                <a:solidFill>
                  <a:srgbClr val="002060"/>
                </a:solidFill>
                <a:latin typeface="文道楷体" panose="02010600040101010101" pitchFamily="2" charset="-122"/>
                <a:ea typeface="文道楷体" panose="02010600040101010101" pitchFamily="2" charset="-122"/>
              </a:rPr>
              <a:t>)= d(</a:t>
            </a:r>
            <a:r>
              <a:rPr lang="en-US" altLang="zh-CN" sz="2700" dirty="0" err="1">
                <a:solidFill>
                  <a:srgbClr val="002060"/>
                </a:solidFill>
                <a:latin typeface="文道楷体" panose="02010600040101010101" pitchFamily="2" charset="-122"/>
                <a:ea typeface="文道楷体" panose="02010600040101010101" pitchFamily="2" charset="-122"/>
              </a:rPr>
              <a:t>y,x</a:t>
            </a:r>
            <a:r>
              <a:rPr lang="en-US" altLang="zh-CN" sz="2700" dirty="0">
                <a:solidFill>
                  <a:srgbClr val="002060"/>
                </a:solidFill>
                <a:latin typeface="文道楷体" panose="02010600040101010101" pitchFamily="2" charset="-122"/>
                <a:ea typeface="文道楷体" panose="02010600040101010101" pitchFamily="2" charset="-122"/>
              </a:rPr>
              <a:t>)</a:t>
            </a:r>
          </a:p>
          <a:p>
            <a:pPr lvl="1"/>
            <a:r>
              <a:rPr lang="en-US" altLang="zh-CN" sz="2700" dirty="0">
                <a:solidFill>
                  <a:srgbClr val="002060"/>
                </a:solidFill>
                <a:latin typeface="文道楷体" panose="02010600040101010101" pitchFamily="2" charset="-122"/>
                <a:ea typeface="文道楷体" panose="02010600040101010101" pitchFamily="2" charset="-122"/>
              </a:rPr>
              <a:t>d(</a:t>
            </a:r>
            <a:r>
              <a:rPr lang="en-US" altLang="zh-CN" sz="2700" dirty="0" err="1">
                <a:solidFill>
                  <a:srgbClr val="002060"/>
                </a:solidFill>
                <a:latin typeface="文道楷体" panose="02010600040101010101" pitchFamily="2" charset="-122"/>
                <a:ea typeface="文道楷体" panose="02010600040101010101" pitchFamily="2" charset="-122"/>
              </a:rPr>
              <a:t>x,y</a:t>
            </a:r>
            <a:r>
              <a:rPr lang="zh-CN" altLang="en-US" sz="2700" dirty="0">
                <a:solidFill>
                  <a:srgbClr val="002060"/>
                </a:solidFill>
                <a:latin typeface="文道楷体" panose="02010600040101010101" pitchFamily="2" charset="-122"/>
                <a:ea typeface="文道楷体" panose="02010600040101010101" pitchFamily="2" charset="-122"/>
              </a:rPr>
              <a:t>）</a:t>
            </a:r>
            <a:r>
              <a:rPr lang="en-US" altLang="zh-CN" sz="2700" dirty="0">
                <a:solidFill>
                  <a:srgbClr val="002060"/>
                </a:solidFill>
                <a:latin typeface="文道楷体" panose="02010600040101010101" pitchFamily="2" charset="-122"/>
                <a:ea typeface="文道楷体" panose="02010600040101010101" pitchFamily="2" charset="-122"/>
              </a:rPr>
              <a:t>&lt;= d(</a:t>
            </a:r>
            <a:r>
              <a:rPr lang="en-US" altLang="zh-CN" sz="2700" dirty="0" err="1">
                <a:solidFill>
                  <a:srgbClr val="002060"/>
                </a:solidFill>
                <a:latin typeface="文道楷体" panose="02010600040101010101" pitchFamily="2" charset="-122"/>
                <a:ea typeface="文道楷体" panose="02010600040101010101" pitchFamily="2" charset="-122"/>
              </a:rPr>
              <a:t>x,z</a:t>
            </a:r>
            <a:r>
              <a:rPr lang="en-US" altLang="zh-CN" sz="2700" dirty="0">
                <a:solidFill>
                  <a:srgbClr val="002060"/>
                </a:solidFill>
                <a:latin typeface="文道楷体" panose="02010600040101010101" pitchFamily="2" charset="-122"/>
                <a:ea typeface="文道楷体" panose="02010600040101010101" pitchFamily="2" charset="-122"/>
              </a:rPr>
              <a:t>) + d(</a:t>
            </a:r>
            <a:r>
              <a:rPr lang="en-US" altLang="zh-CN" sz="2700" dirty="0" err="1">
                <a:solidFill>
                  <a:srgbClr val="002060"/>
                </a:solidFill>
                <a:latin typeface="文道楷体" panose="02010600040101010101" pitchFamily="2" charset="-122"/>
                <a:ea typeface="文道楷体" panose="02010600040101010101" pitchFamily="2" charset="-122"/>
              </a:rPr>
              <a:t>z,y</a:t>
            </a:r>
            <a:r>
              <a:rPr lang="en-US" altLang="zh-CN" sz="2700" dirty="0">
                <a:solidFill>
                  <a:srgbClr val="002060"/>
                </a:solidFill>
                <a:latin typeface="文道楷体" panose="02010600040101010101" pitchFamily="2" charset="-122"/>
                <a:ea typeface="文道楷体" panose="02010600040101010101" pitchFamily="2" charset="-122"/>
              </a:rPr>
              <a:t>)  (</a:t>
            </a:r>
            <a:r>
              <a:rPr lang="zh-CN" altLang="en-US" sz="2700" dirty="0">
                <a:solidFill>
                  <a:srgbClr val="002060"/>
                </a:solidFill>
                <a:latin typeface="文道楷体" panose="02010600040101010101" pitchFamily="2" charset="-122"/>
                <a:ea typeface="文道楷体" panose="02010600040101010101" pitchFamily="2" charset="-122"/>
              </a:rPr>
              <a:t>三角不等式</a:t>
            </a:r>
            <a:r>
              <a:rPr lang="en-US" altLang="zh-CN" sz="2700" dirty="0">
                <a:solidFill>
                  <a:srgbClr val="002060"/>
                </a:solidFill>
                <a:latin typeface="文道楷体" panose="02010600040101010101" pitchFamily="2" charset="-122"/>
                <a:ea typeface="文道楷体" panose="02010600040101010101" pitchFamily="2" charset="-122"/>
              </a:rPr>
              <a:t>)</a:t>
            </a:r>
            <a:endParaRPr lang="zh-CN" altLang="en-US" sz="2700" dirty="0">
              <a:solidFill>
                <a:srgbClr val="002060"/>
              </a:solidFill>
              <a:latin typeface="文道楷体" panose="02010600040101010101" pitchFamily="2" charset="-122"/>
              <a:ea typeface="文道楷体" panose="02010600040101010101" pitchFamily="2" charset="-122"/>
            </a:endParaRPr>
          </a:p>
        </p:txBody>
      </p:sp>
    </p:spTree>
    <p:extLst>
      <p:ext uri="{BB962C8B-B14F-4D97-AF65-F5344CB8AC3E}">
        <p14:creationId xmlns:p14="http://schemas.microsoft.com/office/powerpoint/2010/main" val="3778591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latin typeface="楷体" panose="02010609060101010101" pitchFamily="49" charset="-122"/>
                <a:ea typeface="楷体" panose="02010609060101010101" pitchFamily="49" charset="-122"/>
              </a:rPr>
              <a:t>本章思路</a:t>
            </a:r>
          </a:p>
        </p:txBody>
      </p:sp>
      <p:grpSp>
        <p:nvGrpSpPr>
          <p:cNvPr id="3" name="组合 2"/>
          <p:cNvGrpSpPr/>
          <p:nvPr/>
        </p:nvGrpSpPr>
        <p:grpSpPr>
          <a:xfrm>
            <a:off x="861047" y="2775347"/>
            <a:ext cx="6225557" cy="1927626"/>
            <a:chOff x="1148062" y="2557461"/>
            <a:chExt cx="8300742" cy="2570168"/>
          </a:xfrm>
        </p:grpSpPr>
        <p:sp>
          <p:nvSpPr>
            <p:cNvPr id="15" name="AutoShape 3"/>
            <p:cNvSpPr>
              <a:spLocks noChangeArrowheads="1"/>
            </p:cNvSpPr>
            <p:nvPr/>
          </p:nvSpPr>
          <p:spPr bwMode="auto">
            <a:xfrm rot="-5394873">
              <a:off x="2579687" y="2747962"/>
              <a:ext cx="1371600" cy="9906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headEnd/>
              <a:tailEnd/>
            </a:ln>
            <a:effectLst/>
          </p:spPr>
          <p:txBody>
            <a:bodyPr vert="eaVert" wrap="none" anchor="ctr"/>
            <a:lstStyle/>
            <a:p>
              <a:pPr algn="ctr"/>
              <a:r>
                <a:rPr lang="en-US" sz="1350" dirty="0">
                  <a:latin typeface="Arial" pitchFamily="34" charset="0"/>
                  <a:cs typeface="Arial" pitchFamily="34" charset="0"/>
                </a:rPr>
                <a:t>Shingling</a:t>
              </a:r>
            </a:p>
          </p:txBody>
        </p:sp>
        <p:sp>
          <p:nvSpPr>
            <p:cNvPr id="16" name="Text Box 6"/>
            <p:cNvSpPr txBox="1">
              <a:spLocks noChangeArrowheads="1"/>
            </p:cNvSpPr>
            <p:nvPr/>
          </p:nvSpPr>
          <p:spPr bwMode="auto">
            <a:xfrm>
              <a:off x="1148062" y="2966262"/>
              <a:ext cx="1015663" cy="584776"/>
            </a:xfrm>
            <a:prstGeom prst="rect">
              <a:avLst/>
            </a:prstGeom>
            <a:noFill/>
            <a:ln w="9525">
              <a:noFill/>
              <a:miter lim="800000"/>
              <a:headEnd/>
              <a:tailEnd/>
            </a:ln>
            <a:effectLst/>
          </p:spPr>
          <p:txBody>
            <a:bodyPr wrap="none">
              <a:spAutoFit/>
            </a:bodyPr>
            <a:lstStyle/>
            <a:p>
              <a:r>
                <a:rPr lang="zh-CN" altLang="en-US" sz="2250" dirty="0">
                  <a:latin typeface="Arial" pitchFamily="34" charset="0"/>
                  <a:cs typeface="Arial" pitchFamily="34" charset="0"/>
                </a:rPr>
                <a:t>文档</a:t>
              </a:r>
              <a:endParaRPr lang="en-US" sz="2250" dirty="0">
                <a:latin typeface="Arial" pitchFamily="34" charset="0"/>
                <a:cs typeface="Arial" pitchFamily="34" charset="0"/>
              </a:endParaRPr>
            </a:p>
          </p:txBody>
        </p:sp>
        <p:sp>
          <p:nvSpPr>
            <p:cNvPr id="17" name="Line 7"/>
            <p:cNvSpPr>
              <a:spLocks noChangeShapeType="1"/>
            </p:cNvSpPr>
            <p:nvPr/>
          </p:nvSpPr>
          <p:spPr bwMode="auto">
            <a:xfrm>
              <a:off x="2312987" y="3243262"/>
              <a:ext cx="45720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nvGrpSpPr>
            <p:cNvPr id="18" name="Group 19"/>
            <p:cNvGrpSpPr>
              <a:grpSpLocks/>
            </p:cNvGrpSpPr>
            <p:nvPr/>
          </p:nvGrpSpPr>
          <p:grpSpPr bwMode="auto">
            <a:xfrm>
              <a:off x="3684589" y="3243265"/>
              <a:ext cx="1912940" cy="1884364"/>
              <a:chOff x="1488" y="1920"/>
              <a:chExt cx="1205" cy="1187"/>
            </a:xfrm>
          </p:grpSpPr>
          <p:sp>
            <p:nvSpPr>
              <p:cNvPr id="19" name="Line 8"/>
              <p:cNvSpPr>
                <a:spLocks noChangeShapeType="1"/>
              </p:cNvSpPr>
              <p:nvPr/>
            </p:nvSpPr>
            <p:spPr bwMode="auto">
              <a:xfrm>
                <a:off x="1536" y="1920"/>
                <a:ext cx="72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sp>
            <p:nvSpPr>
              <p:cNvPr id="20" name="Text Box 9"/>
              <p:cNvSpPr txBox="1">
                <a:spLocks noChangeArrowheads="1"/>
              </p:cNvSpPr>
              <p:nvPr/>
            </p:nvSpPr>
            <p:spPr bwMode="auto">
              <a:xfrm>
                <a:off x="1488" y="2448"/>
                <a:ext cx="1205" cy="659"/>
              </a:xfrm>
              <a:prstGeom prst="rect">
                <a:avLst/>
              </a:prstGeom>
              <a:noFill/>
              <a:ln w="9525">
                <a:noFill/>
                <a:miter lim="800000"/>
                <a:headEnd/>
                <a:tailEnd/>
              </a:ln>
              <a:effectLst/>
            </p:spPr>
            <p:txBody>
              <a:bodyPr wrap="none">
                <a:spAutoFit/>
              </a:bodyPr>
              <a:lstStyle/>
              <a:p>
                <a:r>
                  <a:rPr lang="en-US" altLang="zh-CN" sz="2250" dirty="0">
                    <a:latin typeface="Arial" pitchFamily="34" charset="0"/>
                    <a:cs typeface="Arial" pitchFamily="34" charset="0"/>
                  </a:rPr>
                  <a:t>K-Shingle</a:t>
                </a:r>
              </a:p>
              <a:p>
                <a:r>
                  <a:rPr lang="zh-CN" altLang="en-US" sz="2250" dirty="0">
                    <a:latin typeface="Arial" pitchFamily="34" charset="0"/>
                    <a:cs typeface="Arial" pitchFamily="34" charset="0"/>
                  </a:rPr>
                  <a:t>表示</a:t>
                </a:r>
                <a:endParaRPr lang="en-US" sz="2250" dirty="0">
                  <a:latin typeface="Arial" pitchFamily="34" charset="0"/>
                  <a:cs typeface="Arial" pitchFamily="34" charset="0"/>
                </a:endParaRPr>
              </a:p>
            </p:txBody>
          </p:sp>
          <p:sp>
            <p:nvSpPr>
              <p:cNvPr id="21" name="Line 10"/>
              <p:cNvSpPr>
                <a:spLocks noChangeShapeType="1"/>
              </p:cNvSpPr>
              <p:nvPr/>
            </p:nvSpPr>
            <p:spPr bwMode="auto">
              <a:xfrm flipV="1">
                <a:off x="1872" y="1920"/>
                <a:ext cx="0" cy="48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grpSp>
          <p:nvGrpSpPr>
            <p:cNvPr id="22" name="Group 20"/>
            <p:cNvGrpSpPr>
              <a:grpSpLocks/>
            </p:cNvGrpSpPr>
            <p:nvPr/>
          </p:nvGrpSpPr>
          <p:grpSpPr bwMode="auto">
            <a:xfrm>
              <a:off x="4903787" y="2557461"/>
              <a:ext cx="2751138" cy="2108200"/>
              <a:chOff x="2256" y="1488"/>
              <a:chExt cx="1733" cy="1328"/>
            </a:xfrm>
          </p:grpSpPr>
          <p:sp>
            <p:nvSpPr>
              <p:cNvPr id="23" name="AutoShape 4"/>
              <p:cNvSpPr>
                <a:spLocks noChangeArrowheads="1"/>
              </p:cNvSpPr>
              <p:nvPr/>
            </p:nvSpPr>
            <p:spPr bwMode="auto">
              <a:xfrm rot="-5394873">
                <a:off x="2136" y="1608"/>
                <a:ext cx="864" cy="624"/>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99CC">
                  <a:alpha val="50000"/>
                </a:srgbClr>
              </a:solidFill>
              <a:ln w="9525">
                <a:solidFill>
                  <a:schemeClr val="tx1"/>
                </a:solidFill>
                <a:miter lim="800000"/>
                <a:headEnd/>
                <a:tailEnd/>
              </a:ln>
              <a:effectLst/>
            </p:spPr>
            <p:txBody>
              <a:bodyPr vert="eaVert" wrap="none" anchor="ctr"/>
              <a:lstStyle/>
              <a:p>
                <a:pPr algn="ctr"/>
                <a:r>
                  <a:rPr lang="en-US" sz="1350" dirty="0">
                    <a:latin typeface="Arial" pitchFamily="34" charset="0"/>
                    <a:cs typeface="Arial" pitchFamily="34" charset="0"/>
                  </a:rPr>
                  <a:t>Min </a:t>
                </a:r>
                <a:br>
                  <a:rPr lang="en-US" sz="1350" dirty="0">
                    <a:latin typeface="Arial" pitchFamily="34" charset="0"/>
                    <a:cs typeface="Arial" pitchFamily="34" charset="0"/>
                  </a:rPr>
                </a:br>
                <a:r>
                  <a:rPr lang="en-US" sz="1350" dirty="0">
                    <a:latin typeface="Arial" pitchFamily="34" charset="0"/>
                    <a:cs typeface="Arial" pitchFamily="34" charset="0"/>
                  </a:rPr>
                  <a:t>Hashing</a:t>
                </a:r>
              </a:p>
            </p:txBody>
          </p:sp>
          <p:sp>
            <p:nvSpPr>
              <p:cNvPr id="24" name="Line 12"/>
              <p:cNvSpPr>
                <a:spLocks noChangeShapeType="1"/>
              </p:cNvSpPr>
              <p:nvPr/>
            </p:nvSpPr>
            <p:spPr bwMode="auto">
              <a:xfrm>
                <a:off x="2880" y="1920"/>
                <a:ext cx="72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sp>
            <p:nvSpPr>
              <p:cNvPr id="25" name="Text Box 14"/>
              <p:cNvSpPr txBox="1">
                <a:spLocks noChangeArrowheads="1"/>
              </p:cNvSpPr>
              <p:nvPr/>
            </p:nvSpPr>
            <p:spPr bwMode="auto">
              <a:xfrm>
                <a:off x="2784" y="2448"/>
                <a:ext cx="1205" cy="368"/>
              </a:xfrm>
              <a:prstGeom prst="rect">
                <a:avLst/>
              </a:prstGeom>
              <a:noFill/>
              <a:ln w="9525">
                <a:noFill/>
                <a:miter lim="800000"/>
                <a:headEnd/>
                <a:tailEnd/>
              </a:ln>
              <a:effectLst/>
            </p:spPr>
            <p:txBody>
              <a:bodyPr wrap="none">
                <a:spAutoFit/>
              </a:bodyPr>
              <a:lstStyle/>
              <a:p>
                <a:r>
                  <a:rPr lang="en-US" altLang="zh-CN" sz="2250" dirty="0">
                    <a:latin typeface="Arial" pitchFamily="34" charset="0"/>
                    <a:cs typeface="Arial" pitchFamily="34" charset="0"/>
                  </a:rPr>
                  <a:t>Hash</a:t>
                </a:r>
                <a:r>
                  <a:rPr lang="zh-CN" altLang="en-US" sz="2250" dirty="0">
                    <a:latin typeface="Arial" pitchFamily="34" charset="0"/>
                    <a:cs typeface="Arial" pitchFamily="34" charset="0"/>
                  </a:rPr>
                  <a:t>签名</a:t>
                </a:r>
                <a:endParaRPr lang="en-US" sz="2250" dirty="0">
                  <a:latin typeface="Arial" pitchFamily="34" charset="0"/>
                  <a:cs typeface="Arial" pitchFamily="34" charset="0"/>
                </a:endParaRPr>
              </a:p>
            </p:txBody>
          </p:sp>
          <p:sp>
            <p:nvSpPr>
              <p:cNvPr id="26" name="Line 16"/>
              <p:cNvSpPr>
                <a:spLocks noChangeShapeType="1"/>
              </p:cNvSpPr>
              <p:nvPr/>
            </p:nvSpPr>
            <p:spPr bwMode="auto">
              <a:xfrm flipV="1">
                <a:off x="3216" y="1920"/>
                <a:ext cx="0" cy="48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grpSp>
          <p:nvGrpSpPr>
            <p:cNvPr id="27" name="Group 21"/>
            <p:cNvGrpSpPr>
              <a:grpSpLocks/>
            </p:cNvGrpSpPr>
            <p:nvPr/>
          </p:nvGrpSpPr>
          <p:grpSpPr bwMode="auto">
            <a:xfrm>
              <a:off x="7037390" y="2633661"/>
              <a:ext cx="2411414" cy="1219200"/>
              <a:chOff x="3600" y="1536"/>
              <a:chExt cx="1519" cy="768"/>
            </a:xfrm>
          </p:grpSpPr>
          <p:sp>
            <p:nvSpPr>
              <p:cNvPr id="28" name="Rectangle 11"/>
              <p:cNvSpPr>
                <a:spLocks noChangeArrowheads="1"/>
              </p:cNvSpPr>
              <p:nvPr/>
            </p:nvSpPr>
            <p:spPr bwMode="auto">
              <a:xfrm>
                <a:off x="3600" y="1536"/>
                <a:ext cx="816" cy="768"/>
              </a:xfrm>
              <a:prstGeom prst="rect">
                <a:avLst/>
              </a:prstGeom>
              <a:solidFill>
                <a:schemeClr val="accent1">
                  <a:alpha val="50000"/>
                </a:schemeClr>
              </a:solidFill>
              <a:ln w="9525">
                <a:solidFill>
                  <a:schemeClr val="tx1"/>
                </a:solidFill>
                <a:miter lim="800000"/>
                <a:headEnd/>
                <a:tailEnd/>
              </a:ln>
              <a:effectLst/>
            </p:spPr>
            <p:txBody>
              <a:bodyPr wrap="none" anchor="ctr"/>
              <a:lstStyle/>
              <a:p>
                <a:pPr algn="ctr"/>
                <a:r>
                  <a:rPr lang="en-US" sz="1350" dirty="0">
                    <a:latin typeface="Arial" pitchFamily="34" charset="0"/>
                    <a:cs typeface="Arial" pitchFamily="34" charset="0"/>
                  </a:rPr>
                  <a:t>Locality-</a:t>
                </a:r>
              </a:p>
              <a:p>
                <a:pPr algn="ctr"/>
                <a:r>
                  <a:rPr lang="en-US" sz="1350" dirty="0">
                    <a:latin typeface="Arial" pitchFamily="34" charset="0"/>
                    <a:cs typeface="Arial" pitchFamily="34" charset="0"/>
                  </a:rPr>
                  <a:t>Sensitive</a:t>
                </a:r>
              </a:p>
              <a:p>
                <a:pPr algn="ctr"/>
                <a:r>
                  <a:rPr lang="en-US" sz="1350" dirty="0">
                    <a:latin typeface="Arial" pitchFamily="34" charset="0"/>
                    <a:cs typeface="Arial" pitchFamily="34" charset="0"/>
                  </a:rPr>
                  <a:t>Hashing</a:t>
                </a:r>
              </a:p>
            </p:txBody>
          </p:sp>
          <p:sp>
            <p:nvSpPr>
              <p:cNvPr id="29" name="Line 17"/>
              <p:cNvSpPr>
                <a:spLocks noChangeShapeType="1"/>
              </p:cNvSpPr>
              <p:nvPr/>
            </p:nvSpPr>
            <p:spPr bwMode="auto">
              <a:xfrm>
                <a:off x="4416" y="1920"/>
                <a:ext cx="703"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grpSp>
      <p:cxnSp>
        <p:nvCxnSpPr>
          <p:cNvPr id="8" name="直接箭头连接符 7"/>
          <p:cNvCxnSpPr/>
          <p:nvPr/>
        </p:nvCxnSpPr>
        <p:spPr>
          <a:xfrm>
            <a:off x="1801416" y="2438400"/>
            <a:ext cx="5010150" cy="0"/>
          </a:xfrm>
          <a:prstGeom prst="straightConnector1">
            <a:avLst/>
          </a:prstGeom>
          <a:ln w="25400">
            <a:solidFill>
              <a:srgbClr val="FF0000"/>
            </a:solidFill>
            <a:prstDash val="sysDash"/>
            <a:tailEnd type="triangle"/>
          </a:ln>
        </p:spPr>
        <p:style>
          <a:lnRef idx="1">
            <a:schemeClr val="dk1"/>
          </a:lnRef>
          <a:fillRef idx="0">
            <a:schemeClr val="dk1"/>
          </a:fillRef>
          <a:effectRef idx="0">
            <a:schemeClr val="dk1"/>
          </a:effectRef>
          <a:fontRef idx="minor">
            <a:schemeClr val="tx1"/>
          </a:fontRef>
        </p:style>
      </p:cxnSp>
      <p:sp>
        <p:nvSpPr>
          <p:cNvPr id="31" name="文本框 30"/>
          <p:cNvSpPr txBox="1"/>
          <p:nvPr/>
        </p:nvSpPr>
        <p:spPr>
          <a:xfrm>
            <a:off x="3186431" y="1832846"/>
            <a:ext cx="2146742" cy="484748"/>
          </a:xfrm>
          <a:prstGeom prst="rect">
            <a:avLst/>
          </a:prstGeom>
          <a:noFill/>
        </p:spPr>
        <p:txBody>
          <a:bodyPr wrap="none" rtlCol="0">
            <a:spAutoFit/>
          </a:bodyPr>
          <a:lstStyle/>
          <a:p>
            <a:r>
              <a:rPr lang="zh-CN" altLang="en-US" sz="2550" dirty="0"/>
              <a:t>降计算复杂度</a:t>
            </a:r>
          </a:p>
        </p:txBody>
      </p:sp>
    </p:spTree>
    <p:extLst>
      <p:ext uri="{BB962C8B-B14F-4D97-AF65-F5344CB8AC3E}">
        <p14:creationId xmlns:p14="http://schemas.microsoft.com/office/powerpoint/2010/main" val="386770620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3.5 </a:t>
            </a:r>
            <a:r>
              <a:rPr lang="zh-CN" altLang="en-US" dirty="0"/>
              <a:t>距离测度</a:t>
            </a:r>
          </a:p>
        </p:txBody>
      </p:sp>
      <p:sp>
        <p:nvSpPr>
          <p:cNvPr id="5" name="灯片编号占位符 4"/>
          <p:cNvSpPr>
            <a:spLocks noGrp="1"/>
          </p:cNvSpPr>
          <p:nvPr>
            <p:ph type="sldNum" sz="quarter" idx="12"/>
          </p:nvPr>
        </p:nvSpPr>
        <p:spPr/>
        <p:txBody>
          <a:bodyPr/>
          <a:lstStyle/>
          <a:p>
            <a:fld id="{19B12225-5612-419B-A8D5-4B8EEE4C217E}" type="slidenum">
              <a:rPr lang="en-US" smtClean="0"/>
              <a:pPr/>
              <a:t>70</a:t>
            </a:fld>
            <a:endParaRPr lang="en-US"/>
          </a:p>
        </p:txBody>
      </p:sp>
      <mc:AlternateContent xmlns:mc="http://schemas.openxmlformats.org/markup-compatibility/2006" xmlns:a14="http://schemas.microsoft.com/office/drawing/2010/main">
        <mc:Choice Requires="a14">
          <p:sp>
            <p:nvSpPr>
              <p:cNvPr id="3" name="矩形 2"/>
              <p:cNvSpPr/>
              <p:nvPr/>
            </p:nvSpPr>
            <p:spPr>
              <a:xfrm>
                <a:off x="114300" y="1701715"/>
                <a:ext cx="8823960" cy="2987356"/>
              </a:xfrm>
              <a:prstGeom prst="rect">
                <a:avLst/>
              </a:prstGeom>
            </p:spPr>
            <p:txBody>
              <a:bodyPr wrap="square">
                <a:spAutoFit/>
              </a:bodyPr>
              <a:lstStyle/>
              <a:p>
                <a:r>
                  <a:rPr lang="en-US" altLang="zh-CN" sz="2700" dirty="0">
                    <a:solidFill>
                      <a:srgbClr val="002060"/>
                    </a:solidFill>
                    <a:latin typeface="文道楷体" panose="02010600040101010101" pitchFamily="2" charset="-122"/>
                    <a:ea typeface="文道楷体" panose="02010600040101010101" pitchFamily="2" charset="-122"/>
                  </a:rPr>
                  <a:t>3.5.1</a:t>
                </a:r>
                <a:r>
                  <a:rPr lang="zh-CN" altLang="en-US" sz="2700" dirty="0"/>
                  <a:t>欧式距离</a:t>
                </a:r>
                <a:endParaRPr lang="en-US" altLang="zh-CN" sz="2700" dirty="0"/>
              </a:p>
              <a:p>
                <a:pPr/>
                <a14:m>
                  <m:oMathPara xmlns:m="http://schemas.openxmlformats.org/officeDocument/2006/math">
                    <m:oMathParaPr>
                      <m:jc m:val="centerGroup"/>
                    </m:oMathParaPr>
                    <m:oMath xmlns:m="http://schemas.openxmlformats.org/officeDocument/2006/math">
                      <m:r>
                        <a:rPr lang="en-US" altLang="zh-CN" sz="2700" i="1">
                          <a:latin typeface="Cambria Math"/>
                        </a:rPr>
                        <m:t>𝑑</m:t>
                      </m:r>
                      <m:r>
                        <a:rPr lang="en-US" altLang="zh-CN" sz="2700" i="1">
                          <a:latin typeface="Cambria Math"/>
                        </a:rPr>
                        <m:t>(</m:t>
                      </m:r>
                      <m:d>
                        <m:dPr>
                          <m:begChr m:val="["/>
                          <m:endChr m:val="]"/>
                          <m:ctrlPr>
                            <a:rPr lang="en-US" altLang="zh-CN" sz="2700" i="1">
                              <a:latin typeface="Cambria Math" panose="02040503050406030204" pitchFamily="18" charset="0"/>
                            </a:rPr>
                          </m:ctrlPr>
                        </m:dPr>
                        <m:e>
                          <m:r>
                            <a:rPr lang="en-US" altLang="zh-CN" sz="2700" i="1">
                              <a:latin typeface="Cambria Math"/>
                            </a:rPr>
                            <m:t>𝑥</m:t>
                          </m:r>
                          <m:r>
                            <a:rPr lang="en-US" altLang="zh-CN" sz="2700" i="1">
                              <a:latin typeface="Cambria Math"/>
                            </a:rPr>
                            <m:t>1,</m:t>
                          </m:r>
                          <m:r>
                            <a:rPr lang="en-US" altLang="zh-CN" sz="2700" i="1">
                              <a:latin typeface="Cambria Math"/>
                            </a:rPr>
                            <m:t>𝑥</m:t>
                          </m:r>
                          <m:r>
                            <a:rPr lang="en-US" altLang="zh-CN" sz="2700" i="1">
                              <a:latin typeface="Cambria Math"/>
                            </a:rPr>
                            <m:t>2,…,</m:t>
                          </m:r>
                          <m:r>
                            <a:rPr lang="en-US" altLang="zh-CN" sz="2700" i="1">
                              <a:latin typeface="Cambria Math"/>
                            </a:rPr>
                            <m:t>𝑥𝑛</m:t>
                          </m:r>
                        </m:e>
                      </m:d>
                      <m:r>
                        <a:rPr lang="en-US" altLang="zh-CN" sz="2700" i="1">
                          <a:latin typeface="Cambria Math"/>
                        </a:rPr>
                        <m:t>,[</m:t>
                      </m:r>
                      <m:r>
                        <a:rPr lang="en-US" altLang="zh-CN" sz="2700" i="1">
                          <a:latin typeface="Cambria Math"/>
                        </a:rPr>
                        <m:t>𝑦</m:t>
                      </m:r>
                      <m:r>
                        <a:rPr lang="en-US" altLang="zh-CN" sz="2700" i="1">
                          <a:latin typeface="Cambria Math"/>
                        </a:rPr>
                        <m:t>1,</m:t>
                      </m:r>
                      <m:r>
                        <a:rPr lang="en-US" altLang="zh-CN" sz="2700" i="1">
                          <a:latin typeface="Cambria Math"/>
                        </a:rPr>
                        <m:t>𝑦</m:t>
                      </m:r>
                      <m:r>
                        <a:rPr lang="en-US" altLang="zh-CN" sz="2700" i="1">
                          <a:latin typeface="Cambria Math"/>
                        </a:rPr>
                        <m:t>2,…,</m:t>
                      </m:r>
                      <m:r>
                        <a:rPr lang="en-US" altLang="zh-CN" sz="2700" i="1">
                          <a:latin typeface="Cambria Math"/>
                        </a:rPr>
                        <m:t>𝑦𝑛</m:t>
                      </m:r>
                      <m:r>
                        <a:rPr lang="en-US" altLang="zh-CN" sz="2700" i="1">
                          <a:latin typeface="Cambria Math"/>
                        </a:rPr>
                        <m:t>])=</m:t>
                      </m:r>
                      <m:sSup>
                        <m:sSupPr>
                          <m:ctrlPr>
                            <a:rPr lang="pt-BR" altLang="zh-CN" sz="2700" i="1">
                              <a:latin typeface="Cambria Math" panose="02040503050406030204" pitchFamily="18" charset="0"/>
                            </a:rPr>
                          </m:ctrlPr>
                        </m:sSupPr>
                        <m:e>
                          <m:r>
                            <a:rPr lang="en-US" altLang="zh-CN" sz="2700" i="1">
                              <a:latin typeface="Cambria Math"/>
                            </a:rPr>
                            <m:t>(</m:t>
                          </m:r>
                          <m:nary>
                            <m:naryPr>
                              <m:chr m:val="∑"/>
                              <m:ctrlPr>
                                <a:rPr lang="pt-BR" altLang="zh-CN" sz="2700" i="1">
                                  <a:latin typeface="Cambria Math" panose="02040503050406030204" pitchFamily="18" charset="0"/>
                                </a:rPr>
                              </m:ctrlPr>
                            </m:naryPr>
                            <m:sub>
                              <m:r>
                                <m:rPr>
                                  <m:brk m:alnAt="23"/>
                                </m:rPr>
                                <a:rPr lang="en-US" altLang="zh-CN" sz="2700" i="1">
                                  <a:latin typeface="Cambria Math"/>
                                </a:rPr>
                                <m:t>𝑖</m:t>
                              </m:r>
                              <m:r>
                                <a:rPr lang="pt-BR" altLang="zh-CN" sz="2700" i="1">
                                  <a:latin typeface="Cambria Math"/>
                                </a:rPr>
                                <m:t>=</m:t>
                              </m:r>
                              <m:r>
                                <a:rPr lang="en-US" altLang="zh-CN" sz="2700" i="1">
                                  <a:latin typeface="Cambria Math"/>
                                </a:rPr>
                                <m:t>1</m:t>
                              </m:r>
                            </m:sub>
                            <m:sup>
                              <m:r>
                                <a:rPr lang="pt-BR" altLang="zh-CN" sz="2700" i="1">
                                  <a:latin typeface="Cambria Math"/>
                                </a:rPr>
                                <m:t>𝑛</m:t>
                              </m:r>
                            </m:sup>
                            <m:e>
                              <m:sSup>
                                <m:sSupPr>
                                  <m:ctrlPr>
                                    <a:rPr lang="en-US" altLang="zh-CN" sz="2700" i="1">
                                      <a:latin typeface="Cambria Math" panose="02040503050406030204" pitchFamily="18" charset="0"/>
                                    </a:rPr>
                                  </m:ctrlPr>
                                </m:sSupPr>
                                <m:e>
                                  <m:r>
                                    <a:rPr lang="en-US" altLang="zh-CN" sz="2700" i="1">
                                      <a:latin typeface="Cambria Math"/>
                                    </a:rPr>
                                    <m:t>|</m:t>
                                  </m:r>
                                  <m:sSub>
                                    <m:sSubPr>
                                      <m:ctrlPr>
                                        <a:rPr lang="en-US" altLang="zh-CN" sz="2700" b="0" i="1" smtClean="0">
                                          <a:latin typeface="Cambria Math" panose="02040503050406030204" pitchFamily="18" charset="0"/>
                                        </a:rPr>
                                      </m:ctrlPr>
                                    </m:sSubPr>
                                    <m:e>
                                      <m:r>
                                        <a:rPr lang="en-US" altLang="zh-CN" sz="2700" i="1">
                                          <a:latin typeface="Cambria Math"/>
                                        </a:rPr>
                                        <m:t>𝑥</m:t>
                                      </m:r>
                                    </m:e>
                                    <m:sub>
                                      <m:r>
                                        <a:rPr lang="en-US" altLang="zh-CN" sz="2700" i="1">
                                          <a:latin typeface="Cambria Math"/>
                                        </a:rPr>
                                        <m:t>𝑖</m:t>
                                      </m:r>
                                    </m:sub>
                                  </m:sSub>
                                  <m:r>
                                    <a:rPr lang="en-US" altLang="zh-CN" sz="2700" i="1">
                                      <a:latin typeface="Cambria Math"/>
                                    </a:rPr>
                                    <m:t>−</m:t>
                                  </m:r>
                                  <m:sSub>
                                    <m:sSubPr>
                                      <m:ctrlPr>
                                        <a:rPr lang="en-US" altLang="zh-CN" sz="2700" b="0" i="1" smtClean="0">
                                          <a:latin typeface="Cambria Math" panose="02040503050406030204" pitchFamily="18" charset="0"/>
                                        </a:rPr>
                                      </m:ctrlPr>
                                    </m:sSubPr>
                                    <m:e>
                                      <m:r>
                                        <a:rPr lang="en-US" altLang="zh-CN" sz="2700" i="1">
                                          <a:latin typeface="Cambria Math"/>
                                        </a:rPr>
                                        <m:t>𝑦</m:t>
                                      </m:r>
                                    </m:e>
                                    <m:sub>
                                      <m:r>
                                        <a:rPr lang="en-US" altLang="zh-CN" sz="2700" i="1">
                                          <a:latin typeface="Cambria Math"/>
                                        </a:rPr>
                                        <m:t>𝑖</m:t>
                                      </m:r>
                                    </m:sub>
                                  </m:sSub>
                                  <m:r>
                                    <a:rPr lang="en-US" altLang="zh-CN" sz="2700" i="1">
                                      <a:latin typeface="Cambria Math"/>
                                    </a:rPr>
                                    <m:t>|</m:t>
                                  </m:r>
                                </m:e>
                                <m:sup>
                                  <m:r>
                                    <a:rPr lang="en-US" altLang="zh-CN" sz="2700" i="1">
                                      <a:latin typeface="Cambria Math"/>
                                    </a:rPr>
                                    <m:t>𝑟</m:t>
                                  </m:r>
                                </m:sup>
                              </m:sSup>
                              <m:r>
                                <a:rPr lang="en-US" altLang="zh-CN" sz="2700" i="1">
                                  <a:latin typeface="Cambria Math"/>
                                </a:rPr>
                                <m:t>) </m:t>
                              </m:r>
                            </m:e>
                          </m:nary>
                        </m:e>
                        <m:sup>
                          <m:r>
                            <a:rPr lang="en-US" altLang="zh-CN" sz="2700" i="1">
                              <a:latin typeface="Cambria Math"/>
                            </a:rPr>
                            <m:t>1/</m:t>
                          </m:r>
                          <m:r>
                            <a:rPr lang="en-US" altLang="zh-CN" sz="2700" i="1">
                              <a:latin typeface="Cambria Math"/>
                            </a:rPr>
                            <m:t>𝑟</m:t>
                          </m:r>
                        </m:sup>
                      </m:sSup>
                    </m:oMath>
                  </m:oMathPara>
                </a14:m>
                <a:endParaRPr lang="en-US" altLang="zh-CN" sz="2700" dirty="0"/>
              </a:p>
              <a:p>
                <a:r>
                  <a:rPr lang="zh-CN" altLang="en-US" sz="2700" dirty="0">
                    <a:latin typeface="文道楷体" panose="02010600040101010101" pitchFamily="2" charset="-122"/>
                    <a:ea typeface="文道楷体" panose="02010600040101010101" pitchFamily="2" charset="-122"/>
                  </a:rPr>
                  <a:t>当</a:t>
                </a:r>
                <a:r>
                  <a:rPr lang="en-US" altLang="zh-CN" sz="2700" b="1" dirty="0">
                    <a:solidFill>
                      <a:srgbClr val="FF0000"/>
                    </a:solidFill>
                    <a:latin typeface="文道楷体" panose="02010600040101010101" pitchFamily="2" charset="-122"/>
                    <a:ea typeface="文道楷体" panose="02010600040101010101" pitchFamily="2" charset="-122"/>
                  </a:rPr>
                  <a:t>r=2</a:t>
                </a:r>
                <a:r>
                  <a:rPr lang="zh-CN" altLang="en-US" sz="2700" dirty="0">
                    <a:latin typeface="文道楷体" panose="02010600040101010101" pitchFamily="2" charset="-122"/>
                    <a:ea typeface="文道楷体" panose="02010600040101010101" pitchFamily="2" charset="-122"/>
                  </a:rPr>
                  <a:t>，就是</a:t>
                </a:r>
                <a:r>
                  <a:rPr lang="zh-CN" altLang="en-US" sz="2700" b="1" dirty="0">
                    <a:solidFill>
                      <a:srgbClr val="FF0000"/>
                    </a:solidFill>
                    <a:latin typeface="文道楷体" panose="02010600040101010101" pitchFamily="2" charset="-122"/>
                    <a:ea typeface="文道楷体" panose="02010600040101010101" pitchFamily="2" charset="-122"/>
                  </a:rPr>
                  <a:t>欧式距离</a:t>
                </a:r>
                <a:endParaRPr lang="en-US" altLang="zh-CN" sz="2700" b="1" dirty="0">
                  <a:solidFill>
                    <a:srgbClr val="FF0000"/>
                  </a:solidFill>
                  <a:latin typeface="文道楷体" panose="02010600040101010101" pitchFamily="2" charset="-122"/>
                  <a:ea typeface="文道楷体" panose="02010600040101010101" pitchFamily="2" charset="-122"/>
                </a:endParaRPr>
              </a:p>
              <a:p>
                <a:r>
                  <a:rPr lang="zh-CN" altLang="en-US" sz="2700" dirty="0">
                    <a:latin typeface="文道楷体" panose="02010600040101010101" pitchFamily="2" charset="-122"/>
                    <a:ea typeface="文道楷体" panose="02010600040101010101" pitchFamily="2" charset="-122"/>
                  </a:rPr>
                  <a:t>当</a:t>
                </a:r>
                <a:r>
                  <a:rPr lang="en-US" altLang="zh-CN" sz="2700" dirty="0">
                    <a:latin typeface="文道楷体" panose="02010600040101010101" pitchFamily="2" charset="-122"/>
                    <a:ea typeface="文道楷体" panose="02010600040101010101" pitchFamily="2" charset="-122"/>
                  </a:rPr>
                  <a:t>r=</a:t>
                </a:r>
                <a:r>
                  <a:rPr lang="zh-CN" altLang="en-US" sz="2700" dirty="0">
                    <a:latin typeface="文道楷体" panose="02010600040101010101" pitchFamily="2" charset="-122"/>
                    <a:ea typeface="文道楷体" panose="02010600040101010101" pitchFamily="2" charset="-122"/>
                  </a:rPr>
                  <a:t>无穷，取各个坐标差的最大的值</a:t>
                </a:r>
                <a:endParaRPr lang="en-US" altLang="zh-CN" sz="2700" dirty="0">
                  <a:latin typeface="文道楷体" panose="02010600040101010101" pitchFamily="2" charset="-122"/>
                  <a:ea typeface="文道楷体" panose="02010600040101010101" pitchFamily="2" charset="-122"/>
                </a:endParaRPr>
              </a:p>
              <a:p>
                <a:r>
                  <a:rPr lang="zh-CN" altLang="en-US" sz="2700" dirty="0">
                    <a:latin typeface="文道楷体" panose="02010600040101010101" pitchFamily="2" charset="-122"/>
                    <a:ea typeface="文道楷体" panose="02010600040101010101" pitchFamily="2" charset="-122"/>
                  </a:rPr>
                  <a:t>当</a:t>
                </a:r>
                <a:r>
                  <a:rPr lang="en-US" altLang="zh-CN" sz="2700" b="1" dirty="0">
                    <a:solidFill>
                      <a:srgbClr val="FF0000"/>
                    </a:solidFill>
                    <a:latin typeface="文道楷体" panose="02010600040101010101" pitchFamily="2" charset="-122"/>
                    <a:ea typeface="文道楷体" panose="02010600040101010101" pitchFamily="2" charset="-122"/>
                  </a:rPr>
                  <a:t>r=1</a:t>
                </a:r>
                <a:r>
                  <a:rPr lang="zh-CN" altLang="en-US" sz="2700" dirty="0">
                    <a:latin typeface="文道楷体" panose="02010600040101010101" pitchFamily="2" charset="-122"/>
                    <a:ea typeface="文道楷体" panose="02010600040101010101" pitchFamily="2" charset="-122"/>
                  </a:rPr>
                  <a:t>，各个坐标差的绝对值和，也叫</a:t>
                </a:r>
                <a:r>
                  <a:rPr lang="zh-CN" altLang="en-US" sz="2700" b="1" dirty="0">
                    <a:solidFill>
                      <a:srgbClr val="FF0000"/>
                    </a:solidFill>
                    <a:latin typeface="文道楷体" panose="02010600040101010101" pitchFamily="2" charset="-122"/>
                    <a:ea typeface="文道楷体" panose="02010600040101010101" pitchFamily="2" charset="-122"/>
                  </a:rPr>
                  <a:t>曼哈顿距离</a:t>
                </a:r>
              </a:p>
            </p:txBody>
          </p:sp>
        </mc:Choice>
        <mc:Fallback xmlns="">
          <p:sp>
            <p:nvSpPr>
              <p:cNvPr id="3" name="矩形 2"/>
              <p:cNvSpPr>
                <a:spLocks noRot="1" noChangeAspect="1" noMove="1" noResize="1" noEditPoints="1" noAdjustHandles="1" noChangeArrowheads="1" noChangeShapeType="1" noTextEdit="1"/>
              </p:cNvSpPr>
              <p:nvPr/>
            </p:nvSpPr>
            <p:spPr>
              <a:xfrm>
                <a:off x="114300" y="1701715"/>
                <a:ext cx="8823960" cy="2987356"/>
              </a:xfrm>
              <a:prstGeom prst="rect">
                <a:avLst/>
              </a:prstGeom>
              <a:blipFill>
                <a:blip r:embed="rId3"/>
                <a:stretch>
                  <a:fillRect l="-1295" t="-27426" b="-26582"/>
                </a:stretch>
              </a:blipFill>
            </p:spPr>
            <p:txBody>
              <a:bodyPr/>
              <a:lstStyle/>
              <a:p>
                <a:r>
                  <a:rPr lang="zh-CN" altLang="en-US">
                    <a:noFill/>
                  </a:rPr>
                  <a:t> </a:t>
                </a:r>
              </a:p>
            </p:txBody>
          </p:sp>
        </mc:Fallback>
      </mc:AlternateContent>
      <p:sp>
        <p:nvSpPr>
          <p:cNvPr id="4" name="文本框 3">
            <a:extLst>
              <a:ext uri="{FF2B5EF4-FFF2-40B4-BE49-F238E27FC236}">
                <a16:creationId xmlns:a16="http://schemas.microsoft.com/office/drawing/2014/main" id="{8FEA516D-D3A5-B021-98AA-AAEBBDD28415}"/>
              </a:ext>
            </a:extLst>
          </p:cNvPr>
          <p:cNvSpPr txBox="1"/>
          <p:nvPr/>
        </p:nvSpPr>
        <p:spPr>
          <a:xfrm>
            <a:off x="1021079" y="5327034"/>
            <a:ext cx="7183317" cy="461665"/>
          </a:xfrm>
          <a:prstGeom prst="rect">
            <a:avLst/>
          </a:prstGeom>
          <a:noFill/>
        </p:spPr>
        <p:txBody>
          <a:bodyPr wrap="square" rtlCol="0">
            <a:spAutoFit/>
          </a:bodyPr>
          <a:lstStyle/>
          <a:p>
            <a:pPr algn="ctr"/>
            <a:r>
              <a:rPr kumimoji="1" lang="zh-CN" altLang="en-US" sz="2400" b="1" dirty="0">
                <a:solidFill>
                  <a:srgbClr val="FF0000"/>
                </a:solidFill>
              </a:rPr>
              <a:t>欧式距离和曼哈顿距离同属于闵可夫斯基距离度量</a:t>
            </a:r>
          </a:p>
        </p:txBody>
      </p:sp>
    </p:spTree>
    <p:extLst>
      <p:ext uri="{BB962C8B-B14F-4D97-AF65-F5344CB8AC3E}">
        <p14:creationId xmlns:p14="http://schemas.microsoft.com/office/powerpoint/2010/main" val="1789817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3.5 </a:t>
            </a:r>
            <a:r>
              <a:rPr lang="zh-CN" altLang="en-US" dirty="0"/>
              <a:t>距离测度</a:t>
            </a:r>
          </a:p>
        </p:txBody>
      </p:sp>
      <p:sp>
        <p:nvSpPr>
          <p:cNvPr id="5" name="灯片编号占位符 4"/>
          <p:cNvSpPr>
            <a:spLocks noGrp="1"/>
          </p:cNvSpPr>
          <p:nvPr>
            <p:ph type="sldNum" sz="quarter" idx="12"/>
          </p:nvPr>
        </p:nvSpPr>
        <p:spPr/>
        <p:txBody>
          <a:bodyPr/>
          <a:lstStyle/>
          <a:p>
            <a:fld id="{19B12225-5612-419B-A8D5-4B8EEE4C217E}" type="slidenum">
              <a:rPr lang="en-US" smtClean="0"/>
              <a:pPr/>
              <a:t>71</a:t>
            </a:fld>
            <a:endParaRPr lang="en-US"/>
          </a:p>
        </p:txBody>
      </p:sp>
      <p:sp>
        <p:nvSpPr>
          <p:cNvPr id="3" name="矩形 2"/>
          <p:cNvSpPr/>
          <p:nvPr/>
        </p:nvSpPr>
        <p:spPr>
          <a:xfrm>
            <a:off x="114300" y="1701715"/>
            <a:ext cx="8823960" cy="3831818"/>
          </a:xfrm>
          <a:prstGeom prst="rect">
            <a:avLst/>
          </a:prstGeom>
        </p:spPr>
        <p:txBody>
          <a:bodyPr wrap="square">
            <a:spAutoFit/>
          </a:bodyPr>
          <a:lstStyle/>
          <a:p>
            <a:r>
              <a:rPr lang="en-US" altLang="zh-CN" sz="2700" dirty="0">
                <a:solidFill>
                  <a:srgbClr val="002060"/>
                </a:solidFill>
                <a:latin typeface="文道楷体" panose="02010600040101010101" pitchFamily="2" charset="-122"/>
                <a:ea typeface="文道楷体" panose="02010600040101010101" pitchFamily="2" charset="-122"/>
              </a:rPr>
              <a:t>3.5.3 </a:t>
            </a:r>
            <a:r>
              <a:rPr lang="en-US" altLang="zh-CN" sz="2700" dirty="0"/>
              <a:t>Jaccard</a:t>
            </a:r>
            <a:r>
              <a:rPr lang="zh-CN" altLang="en-US" sz="2700" dirty="0"/>
              <a:t>距离</a:t>
            </a:r>
            <a:endParaRPr lang="en-US" altLang="zh-CN" sz="2700" i="1" dirty="0">
              <a:latin typeface="Cambria Math"/>
            </a:endParaRPr>
          </a:p>
          <a:p>
            <a:r>
              <a:rPr lang="en-US" altLang="zh-CN" sz="2700" dirty="0"/>
              <a:t>          </a:t>
            </a:r>
          </a:p>
          <a:p>
            <a:r>
              <a:rPr lang="en-US" altLang="zh-CN" sz="2700" dirty="0">
                <a:latin typeface="Cambria Math" panose="02040503050406030204" pitchFamily="18" charset="0"/>
                <a:ea typeface="Cambria Math" panose="02040503050406030204" pitchFamily="18" charset="0"/>
              </a:rPr>
              <a:t>       D(</a:t>
            </a:r>
            <a:r>
              <a:rPr lang="en-US" altLang="zh-CN" sz="2700" dirty="0" err="1">
                <a:latin typeface="Cambria Math" panose="02040503050406030204" pitchFamily="18" charset="0"/>
                <a:ea typeface="Cambria Math" panose="02040503050406030204" pitchFamily="18" charset="0"/>
              </a:rPr>
              <a:t>x,y</a:t>
            </a:r>
            <a:r>
              <a:rPr lang="en-US" altLang="zh-CN" sz="2700" dirty="0">
                <a:latin typeface="Cambria Math" panose="02040503050406030204" pitchFamily="18" charset="0"/>
                <a:ea typeface="Cambria Math" panose="02040503050406030204" pitchFamily="18" charset="0"/>
              </a:rPr>
              <a:t>)= 1-SIM(</a:t>
            </a:r>
            <a:r>
              <a:rPr lang="en-US" altLang="zh-CN" sz="2700" dirty="0" err="1">
                <a:latin typeface="Cambria Math" panose="02040503050406030204" pitchFamily="18" charset="0"/>
                <a:ea typeface="Cambria Math" panose="02040503050406030204" pitchFamily="18" charset="0"/>
              </a:rPr>
              <a:t>x,y</a:t>
            </a:r>
            <a:r>
              <a:rPr lang="en-US" altLang="zh-CN" sz="2700" dirty="0">
                <a:latin typeface="文道楷体" panose="02010600040101010101" pitchFamily="2" charset="-122"/>
                <a:ea typeface="文道楷体" panose="02010600040101010101" pitchFamily="2" charset="-122"/>
              </a:rPr>
              <a:t>)</a:t>
            </a:r>
          </a:p>
          <a:p>
            <a:endParaRPr lang="en-US" altLang="zh-CN" sz="2700" dirty="0">
              <a:latin typeface="文道楷体" panose="02010600040101010101" pitchFamily="2" charset="-122"/>
              <a:ea typeface="文道楷体" panose="02010600040101010101" pitchFamily="2" charset="-122"/>
            </a:endParaRPr>
          </a:p>
          <a:p>
            <a:r>
              <a:rPr lang="en-US" altLang="zh-CN" sz="2700" dirty="0">
                <a:latin typeface="文道楷体" panose="02010600040101010101" pitchFamily="2" charset="-122"/>
                <a:ea typeface="文道楷体" panose="02010600040101010101" pitchFamily="2" charset="-122"/>
              </a:rPr>
              <a:t>3.5.4 </a:t>
            </a:r>
            <a:r>
              <a:rPr lang="zh-CN" altLang="en-US" sz="2700" dirty="0"/>
              <a:t>余弦距离</a:t>
            </a:r>
            <a:endParaRPr lang="en-US" altLang="zh-CN" sz="2700" dirty="0"/>
          </a:p>
          <a:p>
            <a:r>
              <a:rPr lang="zh-CN" altLang="en-US" sz="2700" dirty="0"/>
              <a:t>在有限维的欧式空间，每个点表示一个向量。</a:t>
            </a:r>
            <a:endParaRPr lang="en-US" altLang="zh-CN" sz="2700" dirty="0"/>
          </a:p>
          <a:p>
            <a:r>
              <a:rPr lang="zh-CN" altLang="en-US" sz="2700" dirty="0"/>
              <a:t>两个向量的夹角定义为：两个向量的内积与两个点之间的欧式距离的比值。再用这个比值去反余弦，获得夹角度数。</a:t>
            </a:r>
          </a:p>
          <a:p>
            <a:endParaRPr lang="zh-CN" altLang="en-US" sz="2700" dirty="0">
              <a:latin typeface="文道楷体" panose="02010600040101010101" pitchFamily="2" charset="-122"/>
              <a:ea typeface="文道楷体" panose="02010600040101010101" pitchFamily="2" charset="-122"/>
            </a:endParaRPr>
          </a:p>
        </p:txBody>
      </p:sp>
      <p:sp>
        <p:nvSpPr>
          <p:cNvPr id="4" name="文本框 3">
            <a:extLst>
              <a:ext uri="{FF2B5EF4-FFF2-40B4-BE49-F238E27FC236}">
                <a16:creationId xmlns:a16="http://schemas.microsoft.com/office/drawing/2014/main" id="{9632A089-0D3B-F622-B642-F717FAFCC514}"/>
              </a:ext>
            </a:extLst>
          </p:cNvPr>
          <p:cNvSpPr txBox="1"/>
          <p:nvPr/>
        </p:nvSpPr>
        <p:spPr>
          <a:xfrm>
            <a:off x="3581400" y="2590800"/>
            <a:ext cx="1828800" cy="400110"/>
          </a:xfrm>
          <a:prstGeom prst="rect">
            <a:avLst/>
          </a:prstGeom>
          <a:noFill/>
        </p:spPr>
        <p:txBody>
          <a:bodyPr wrap="square" rtlCol="0">
            <a:spAutoFit/>
          </a:bodyPr>
          <a:lstStyle/>
          <a:p>
            <a:pPr algn="ctr"/>
            <a:r>
              <a:rPr kumimoji="1" lang="en-US" altLang="zh-CN" sz="2000" b="1" dirty="0">
                <a:solidFill>
                  <a:srgbClr val="FF0000"/>
                </a:solidFill>
              </a:rPr>
              <a:t>Jaccard</a:t>
            </a:r>
            <a:r>
              <a:rPr kumimoji="1" lang="zh-CN" altLang="en-US" sz="2000" b="1" dirty="0">
                <a:solidFill>
                  <a:srgbClr val="FF0000"/>
                </a:solidFill>
              </a:rPr>
              <a:t>相似度</a:t>
            </a:r>
          </a:p>
        </p:txBody>
      </p:sp>
    </p:spTree>
    <p:extLst>
      <p:ext uri="{BB962C8B-B14F-4D97-AF65-F5344CB8AC3E}">
        <p14:creationId xmlns:p14="http://schemas.microsoft.com/office/powerpoint/2010/main" val="40667514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3.5 </a:t>
            </a:r>
            <a:r>
              <a:rPr lang="zh-CN" altLang="en-US" dirty="0"/>
              <a:t>距离测度</a:t>
            </a:r>
          </a:p>
        </p:txBody>
      </p:sp>
      <p:sp>
        <p:nvSpPr>
          <p:cNvPr id="5" name="灯片编号占位符 4"/>
          <p:cNvSpPr>
            <a:spLocks noGrp="1"/>
          </p:cNvSpPr>
          <p:nvPr>
            <p:ph type="sldNum" sz="quarter" idx="12"/>
          </p:nvPr>
        </p:nvSpPr>
        <p:spPr/>
        <p:txBody>
          <a:bodyPr/>
          <a:lstStyle/>
          <a:p>
            <a:fld id="{19B12225-5612-419B-A8D5-4B8EEE4C217E}" type="slidenum">
              <a:rPr lang="en-US" smtClean="0"/>
              <a:pPr/>
              <a:t>72</a:t>
            </a:fld>
            <a:endParaRPr lang="en-US"/>
          </a:p>
        </p:txBody>
      </p:sp>
      <p:sp>
        <p:nvSpPr>
          <p:cNvPr id="3" name="矩形 2"/>
          <p:cNvSpPr/>
          <p:nvPr/>
        </p:nvSpPr>
        <p:spPr>
          <a:xfrm>
            <a:off x="114300" y="1701715"/>
            <a:ext cx="8823960" cy="4247317"/>
          </a:xfrm>
          <a:prstGeom prst="rect">
            <a:avLst/>
          </a:prstGeom>
        </p:spPr>
        <p:txBody>
          <a:bodyPr wrap="square">
            <a:spAutoFit/>
          </a:bodyPr>
          <a:lstStyle/>
          <a:p>
            <a:r>
              <a:rPr lang="en-US" altLang="zh-CN" sz="2700" dirty="0">
                <a:solidFill>
                  <a:srgbClr val="002060"/>
                </a:solidFill>
                <a:latin typeface="文道楷体" panose="02010600040101010101" pitchFamily="2" charset="-122"/>
                <a:ea typeface="文道楷体" panose="02010600040101010101" pitchFamily="2" charset="-122"/>
              </a:rPr>
              <a:t>3.5.5  </a:t>
            </a:r>
            <a:r>
              <a:rPr lang="zh-CN" altLang="en-US" sz="2700" dirty="0"/>
              <a:t>编辑距离</a:t>
            </a:r>
            <a:endParaRPr lang="en-US" altLang="zh-CN" sz="2700" dirty="0"/>
          </a:p>
          <a:p>
            <a:r>
              <a:rPr lang="zh-CN" altLang="en-US" sz="2700" dirty="0">
                <a:latin typeface="Cambria Math"/>
              </a:rPr>
              <a:t>适用于字符串比较，两个字符串</a:t>
            </a:r>
            <a:r>
              <a:rPr lang="en-US" altLang="zh-CN" sz="2700" dirty="0">
                <a:latin typeface="Cambria Math"/>
              </a:rPr>
              <a:t>x, y</a:t>
            </a:r>
            <a:r>
              <a:rPr lang="zh-CN" altLang="en-US" sz="2700" dirty="0">
                <a:latin typeface="Cambria Math"/>
              </a:rPr>
              <a:t>的编辑距离等于</a:t>
            </a:r>
            <a:r>
              <a:rPr lang="zh-CN" altLang="en-US" sz="2700" b="1" dirty="0">
                <a:solidFill>
                  <a:srgbClr val="FF0000"/>
                </a:solidFill>
                <a:latin typeface="Cambria Math"/>
              </a:rPr>
              <a:t>将</a:t>
            </a:r>
            <a:r>
              <a:rPr lang="en-US" altLang="zh-CN" sz="2700" b="1" dirty="0">
                <a:solidFill>
                  <a:srgbClr val="FF0000"/>
                </a:solidFill>
                <a:latin typeface="Cambria Math"/>
              </a:rPr>
              <a:t>x</a:t>
            </a:r>
            <a:r>
              <a:rPr lang="zh-CN" altLang="en-US" sz="2700" b="1" dirty="0">
                <a:solidFill>
                  <a:srgbClr val="FF0000"/>
                </a:solidFill>
                <a:latin typeface="Cambria Math"/>
              </a:rPr>
              <a:t>转换为</a:t>
            </a:r>
            <a:r>
              <a:rPr lang="en-US" altLang="zh-CN" sz="2700" b="1" dirty="0">
                <a:solidFill>
                  <a:srgbClr val="FF0000"/>
                </a:solidFill>
                <a:latin typeface="Cambria Math"/>
              </a:rPr>
              <a:t>y</a:t>
            </a:r>
            <a:r>
              <a:rPr lang="zh-CN" altLang="en-US" sz="2700" dirty="0">
                <a:latin typeface="Cambria Math"/>
              </a:rPr>
              <a:t>所</a:t>
            </a:r>
            <a:r>
              <a:rPr lang="zh-CN" altLang="en-US" sz="2700" b="1" dirty="0">
                <a:solidFill>
                  <a:srgbClr val="FF0000"/>
                </a:solidFill>
                <a:latin typeface="Cambria Math"/>
              </a:rPr>
              <a:t>需要的单字符插入及删除操作</a:t>
            </a:r>
            <a:r>
              <a:rPr lang="zh-CN" altLang="en-US" sz="2700" dirty="0">
                <a:latin typeface="Cambria Math"/>
              </a:rPr>
              <a:t>的</a:t>
            </a:r>
            <a:r>
              <a:rPr lang="zh-CN" altLang="en-US" sz="2700" b="1" dirty="0">
                <a:solidFill>
                  <a:srgbClr val="FF0000"/>
                </a:solidFill>
                <a:latin typeface="Cambria Math"/>
              </a:rPr>
              <a:t>最小数目</a:t>
            </a:r>
            <a:r>
              <a:rPr lang="zh-CN" altLang="en-US" sz="2700" dirty="0">
                <a:latin typeface="Cambria Math"/>
              </a:rPr>
              <a:t>。</a:t>
            </a:r>
            <a:endParaRPr lang="en-US" altLang="zh-CN" sz="2700" dirty="0">
              <a:latin typeface="Cambria Math"/>
            </a:endParaRPr>
          </a:p>
          <a:p>
            <a:r>
              <a:rPr lang="zh-CN" altLang="en-US" sz="2700" dirty="0">
                <a:solidFill>
                  <a:srgbClr val="0000FF"/>
                </a:solidFill>
                <a:latin typeface="文道楷体" panose="02010600040101010101" pitchFamily="2" charset="-122"/>
                <a:ea typeface="文道楷体" panose="02010600040101010101" pitchFamily="2" charset="-122"/>
              </a:rPr>
              <a:t>例</a:t>
            </a:r>
            <a:r>
              <a:rPr lang="en-US" altLang="zh-CN" sz="2700" dirty="0">
                <a:solidFill>
                  <a:srgbClr val="0000FF"/>
                </a:solidFill>
                <a:latin typeface="文道楷体" panose="02010600040101010101" pitchFamily="2" charset="-122"/>
                <a:ea typeface="文道楷体" panose="02010600040101010101" pitchFamily="2" charset="-122"/>
              </a:rPr>
              <a:t>3.14 </a:t>
            </a:r>
            <a:r>
              <a:rPr lang="zh-CN" altLang="en-US" sz="2700" dirty="0">
                <a:solidFill>
                  <a:srgbClr val="0000FF"/>
                </a:solidFill>
                <a:latin typeface="文道楷体" panose="02010600040101010101" pitchFamily="2" charset="-122"/>
                <a:ea typeface="文道楷体" panose="02010600040101010101" pitchFamily="2" charset="-122"/>
              </a:rPr>
              <a:t>字符串</a:t>
            </a:r>
            <a:r>
              <a:rPr lang="en-US" altLang="zh-CN" sz="2700" dirty="0">
                <a:solidFill>
                  <a:srgbClr val="0000FF"/>
                </a:solidFill>
                <a:latin typeface="文道楷体" panose="02010600040101010101" pitchFamily="2" charset="-122"/>
                <a:ea typeface="文道楷体" panose="02010600040101010101" pitchFamily="2" charset="-122"/>
              </a:rPr>
              <a:t>x=</a:t>
            </a:r>
            <a:r>
              <a:rPr lang="en-US" altLang="zh-CN" sz="2700" dirty="0" err="1">
                <a:solidFill>
                  <a:srgbClr val="0000FF"/>
                </a:solidFill>
                <a:latin typeface="文道楷体" panose="02010600040101010101" pitchFamily="2" charset="-122"/>
                <a:ea typeface="文道楷体" panose="02010600040101010101" pitchFamily="2" charset="-122"/>
              </a:rPr>
              <a:t>abcde</a:t>
            </a:r>
            <a:r>
              <a:rPr lang="zh-CN" altLang="en-US" sz="2700" dirty="0">
                <a:solidFill>
                  <a:srgbClr val="0000FF"/>
                </a:solidFill>
                <a:latin typeface="文道楷体" panose="02010600040101010101" pitchFamily="2" charset="-122"/>
                <a:ea typeface="文道楷体" panose="02010600040101010101" pitchFamily="2" charset="-122"/>
              </a:rPr>
              <a:t>和</a:t>
            </a:r>
            <a:r>
              <a:rPr lang="en-US" altLang="zh-CN" sz="2700" dirty="0">
                <a:solidFill>
                  <a:srgbClr val="0000FF"/>
                </a:solidFill>
                <a:latin typeface="文道楷体" panose="02010600040101010101" pitchFamily="2" charset="-122"/>
                <a:ea typeface="文道楷体" panose="02010600040101010101" pitchFamily="2" charset="-122"/>
              </a:rPr>
              <a:t>y=</a:t>
            </a:r>
            <a:r>
              <a:rPr lang="en-US" altLang="zh-CN" sz="2700" dirty="0" err="1">
                <a:solidFill>
                  <a:srgbClr val="0000FF"/>
                </a:solidFill>
                <a:latin typeface="文道楷体" panose="02010600040101010101" pitchFamily="2" charset="-122"/>
                <a:ea typeface="文道楷体" panose="02010600040101010101" pitchFamily="2" charset="-122"/>
              </a:rPr>
              <a:t>acfdeg</a:t>
            </a:r>
            <a:r>
              <a:rPr lang="zh-CN" altLang="en-US" sz="2700" dirty="0">
                <a:solidFill>
                  <a:srgbClr val="0000FF"/>
                </a:solidFill>
                <a:latin typeface="文道楷体" panose="02010600040101010101" pitchFamily="2" charset="-122"/>
                <a:ea typeface="文道楷体" panose="02010600040101010101" pitchFamily="2" charset="-122"/>
              </a:rPr>
              <a:t>的编辑距离是</a:t>
            </a:r>
            <a:r>
              <a:rPr lang="en-US" altLang="zh-CN" sz="2700" dirty="0">
                <a:solidFill>
                  <a:srgbClr val="0000FF"/>
                </a:solidFill>
                <a:latin typeface="文道楷体" panose="02010600040101010101" pitchFamily="2" charset="-122"/>
                <a:ea typeface="文道楷体" panose="02010600040101010101" pitchFamily="2" charset="-122"/>
              </a:rPr>
              <a:t>3</a:t>
            </a:r>
            <a:r>
              <a:rPr lang="zh-CN" altLang="en-US" sz="2700" dirty="0">
                <a:solidFill>
                  <a:srgbClr val="0000FF"/>
                </a:solidFill>
                <a:latin typeface="文道楷体" panose="02010600040101010101" pitchFamily="2" charset="-122"/>
                <a:ea typeface="文道楷体" panose="02010600040101010101" pitchFamily="2" charset="-122"/>
              </a:rPr>
              <a:t>。为将</a:t>
            </a:r>
            <a:r>
              <a:rPr lang="en-US" altLang="zh-CN" sz="2700" dirty="0">
                <a:solidFill>
                  <a:srgbClr val="0000FF"/>
                </a:solidFill>
                <a:latin typeface="文道楷体" panose="02010600040101010101" pitchFamily="2" charset="-122"/>
                <a:ea typeface="文道楷体" panose="02010600040101010101" pitchFamily="2" charset="-122"/>
              </a:rPr>
              <a:t>x</a:t>
            </a:r>
            <a:r>
              <a:rPr lang="zh-CN" altLang="en-US" sz="2700" dirty="0">
                <a:solidFill>
                  <a:srgbClr val="0000FF"/>
                </a:solidFill>
                <a:latin typeface="文道楷体" panose="02010600040101010101" pitchFamily="2" charset="-122"/>
                <a:ea typeface="文道楷体" panose="02010600040101010101" pitchFamily="2" charset="-122"/>
              </a:rPr>
              <a:t>转换为</a:t>
            </a:r>
            <a:r>
              <a:rPr lang="en-US" altLang="zh-CN" sz="2700" dirty="0">
                <a:solidFill>
                  <a:srgbClr val="0000FF"/>
                </a:solidFill>
                <a:latin typeface="文道楷体" panose="02010600040101010101" pitchFamily="2" charset="-122"/>
                <a:ea typeface="文道楷体" panose="02010600040101010101" pitchFamily="2" charset="-122"/>
              </a:rPr>
              <a:t>y</a:t>
            </a:r>
            <a:r>
              <a:rPr lang="zh-CN" altLang="en-US" sz="2700" dirty="0">
                <a:solidFill>
                  <a:srgbClr val="0000FF"/>
                </a:solidFill>
                <a:latin typeface="文道楷体" panose="02010600040101010101" pitchFamily="2" charset="-122"/>
                <a:ea typeface="文道楷体" panose="02010600040101010101" pitchFamily="2" charset="-122"/>
              </a:rPr>
              <a:t>，需要进行如下操作：</a:t>
            </a:r>
            <a:endParaRPr lang="en-US" altLang="zh-CN" sz="2700" dirty="0">
              <a:solidFill>
                <a:srgbClr val="0000FF"/>
              </a:solidFill>
              <a:latin typeface="文道楷体" panose="02010600040101010101" pitchFamily="2" charset="-122"/>
              <a:ea typeface="文道楷体" panose="02010600040101010101" pitchFamily="2" charset="-122"/>
            </a:endParaRPr>
          </a:p>
          <a:p>
            <a:r>
              <a:rPr lang="zh-CN" altLang="en-US" sz="2700" dirty="0">
                <a:solidFill>
                  <a:srgbClr val="0000FF"/>
                </a:solidFill>
                <a:latin typeface="文道楷体" panose="02010600040101010101" pitchFamily="2" charset="-122"/>
                <a:ea typeface="文道楷体" panose="02010600040101010101" pitchFamily="2" charset="-122"/>
              </a:rPr>
              <a:t>（</a:t>
            </a:r>
            <a:r>
              <a:rPr lang="en-US" altLang="zh-CN" sz="2700" dirty="0">
                <a:solidFill>
                  <a:srgbClr val="0000FF"/>
                </a:solidFill>
                <a:latin typeface="文道楷体" panose="02010600040101010101" pitchFamily="2" charset="-122"/>
                <a:ea typeface="文道楷体" panose="02010600040101010101" pitchFamily="2" charset="-122"/>
              </a:rPr>
              <a:t>1</a:t>
            </a:r>
            <a:r>
              <a:rPr lang="zh-CN" altLang="en-US" sz="2700" dirty="0">
                <a:solidFill>
                  <a:srgbClr val="0000FF"/>
                </a:solidFill>
                <a:latin typeface="文道楷体" panose="02010600040101010101" pitchFamily="2" charset="-122"/>
                <a:ea typeface="文道楷体" panose="02010600040101010101" pitchFamily="2" charset="-122"/>
              </a:rPr>
              <a:t>）删除字符</a:t>
            </a:r>
            <a:r>
              <a:rPr lang="en-US" altLang="zh-CN" sz="2700" dirty="0">
                <a:solidFill>
                  <a:srgbClr val="0000FF"/>
                </a:solidFill>
                <a:latin typeface="文道楷体" panose="02010600040101010101" pitchFamily="2" charset="-122"/>
                <a:ea typeface="文道楷体" panose="02010600040101010101" pitchFamily="2" charset="-122"/>
              </a:rPr>
              <a:t>b</a:t>
            </a:r>
            <a:r>
              <a:rPr lang="zh-CN" altLang="en-US" sz="2700" dirty="0">
                <a:solidFill>
                  <a:srgbClr val="0000FF"/>
                </a:solidFill>
                <a:latin typeface="文道楷体" panose="02010600040101010101" pitchFamily="2" charset="-122"/>
                <a:ea typeface="文道楷体" panose="02010600040101010101" pitchFamily="2" charset="-122"/>
              </a:rPr>
              <a:t>；</a:t>
            </a:r>
            <a:endParaRPr lang="en-US" altLang="zh-CN" sz="2700" dirty="0">
              <a:solidFill>
                <a:srgbClr val="0000FF"/>
              </a:solidFill>
              <a:latin typeface="文道楷体" panose="02010600040101010101" pitchFamily="2" charset="-122"/>
              <a:ea typeface="文道楷体" panose="02010600040101010101" pitchFamily="2" charset="-122"/>
            </a:endParaRPr>
          </a:p>
          <a:p>
            <a:r>
              <a:rPr lang="zh-CN" altLang="en-US" sz="2700" dirty="0">
                <a:solidFill>
                  <a:srgbClr val="0000FF"/>
                </a:solidFill>
                <a:latin typeface="文道楷体" panose="02010600040101010101" pitchFamily="2" charset="-122"/>
                <a:ea typeface="文道楷体" panose="02010600040101010101" pitchFamily="2" charset="-122"/>
              </a:rPr>
              <a:t>（</a:t>
            </a:r>
            <a:r>
              <a:rPr lang="en-US" altLang="zh-CN" sz="2700" dirty="0">
                <a:solidFill>
                  <a:srgbClr val="0000FF"/>
                </a:solidFill>
                <a:latin typeface="文道楷体" panose="02010600040101010101" pitchFamily="2" charset="-122"/>
                <a:ea typeface="文道楷体" panose="02010600040101010101" pitchFamily="2" charset="-122"/>
              </a:rPr>
              <a:t>2</a:t>
            </a:r>
            <a:r>
              <a:rPr lang="zh-CN" altLang="en-US" sz="2700" dirty="0">
                <a:solidFill>
                  <a:srgbClr val="0000FF"/>
                </a:solidFill>
                <a:latin typeface="文道楷体" panose="02010600040101010101" pitchFamily="2" charset="-122"/>
                <a:ea typeface="文道楷体" panose="02010600040101010101" pitchFamily="2" charset="-122"/>
              </a:rPr>
              <a:t>）在字符</a:t>
            </a:r>
            <a:r>
              <a:rPr lang="en-US" altLang="zh-CN" sz="2700" dirty="0">
                <a:solidFill>
                  <a:srgbClr val="0000FF"/>
                </a:solidFill>
                <a:latin typeface="文道楷体" panose="02010600040101010101" pitchFamily="2" charset="-122"/>
                <a:ea typeface="文道楷体" panose="02010600040101010101" pitchFamily="2" charset="-122"/>
              </a:rPr>
              <a:t>c</a:t>
            </a:r>
            <a:r>
              <a:rPr lang="zh-CN" altLang="en-US" sz="2700" dirty="0">
                <a:solidFill>
                  <a:srgbClr val="0000FF"/>
                </a:solidFill>
                <a:latin typeface="文道楷体" panose="02010600040101010101" pitchFamily="2" charset="-122"/>
                <a:ea typeface="文道楷体" panose="02010600040101010101" pitchFamily="2" charset="-122"/>
              </a:rPr>
              <a:t>之后插入字符</a:t>
            </a:r>
            <a:r>
              <a:rPr lang="en-US" altLang="zh-CN" sz="2700" dirty="0">
                <a:solidFill>
                  <a:srgbClr val="0000FF"/>
                </a:solidFill>
                <a:latin typeface="文道楷体" panose="02010600040101010101" pitchFamily="2" charset="-122"/>
                <a:ea typeface="文道楷体" panose="02010600040101010101" pitchFamily="2" charset="-122"/>
              </a:rPr>
              <a:t>f</a:t>
            </a:r>
            <a:r>
              <a:rPr lang="zh-CN" altLang="en-US" sz="2700" dirty="0">
                <a:solidFill>
                  <a:srgbClr val="0000FF"/>
                </a:solidFill>
                <a:latin typeface="文道楷体" panose="02010600040101010101" pitchFamily="2" charset="-122"/>
                <a:ea typeface="文道楷体" panose="02010600040101010101" pitchFamily="2" charset="-122"/>
              </a:rPr>
              <a:t>；</a:t>
            </a:r>
            <a:endParaRPr lang="en-US" altLang="zh-CN" sz="2700" dirty="0">
              <a:solidFill>
                <a:srgbClr val="0000FF"/>
              </a:solidFill>
              <a:latin typeface="文道楷体" panose="02010600040101010101" pitchFamily="2" charset="-122"/>
              <a:ea typeface="文道楷体" panose="02010600040101010101" pitchFamily="2" charset="-122"/>
            </a:endParaRPr>
          </a:p>
          <a:p>
            <a:r>
              <a:rPr lang="zh-CN" altLang="en-US" sz="2700" dirty="0">
                <a:solidFill>
                  <a:srgbClr val="0000FF"/>
                </a:solidFill>
                <a:latin typeface="文道楷体" panose="02010600040101010101" pitchFamily="2" charset="-122"/>
                <a:ea typeface="文道楷体" panose="02010600040101010101" pitchFamily="2" charset="-122"/>
              </a:rPr>
              <a:t>（</a:t>
            </a:r>
            <a:r>
              <a:rPr lang="en-US" altLang="zh-CN" sz="2700" dirty="0">
                <a:solidFill>
                  <a:srgbClr val="0000FF"/>
                </a:solidFill>
                <a:latin typeface="文道楷体" panose="02010600040101010101" pitchFamily="2" charset="-122"/>
                <a:ea typeface="文道楷体" panose="02010600040101010101" pitchFamily="2" charset="-122"/>
              </a:rPr>
              <a:t>3</a:t>
            </a:r>
            <a:r>
              <a:rPr lang="zh-CN" altLang="en-US" sz="2700" dirty="0">
                <a:solidFill>
                  <a:srgbClr val="0000FF"/>
                </a:solidFill>
                <a:latin typeface="文道楷体" panose="02010600040101010101" pitchFamily="2" charset="-122"/>
                <a:ea typeface="文道楷体" panose="02010600040101010101" pitchFamily="2" charset="-122"/>
              </a:rPr>
              <a:t>）在字符</a:t>
            </a:r>
            <a:r>
              <a:rPr lang="en-US" altLang="zh-CN" sz="2700" dirty="0">
                <a:solidFill>
                  <a:srgbClr val="0000FF"/>
                </a:solidFill>
                <a:latin typeface="文道楷体" panose="02010600040101010101" pitchFamily="2" charset="-122"/>
                <a:ea typeface="文道楷体" panose="02010600040101010101" pitchFamily="2" charset="-122"/>
              </a:rPr>
              <a:t>e</a:t>
            </a:r>
            <a:r>
              <a:rPr lang="zh-CN" altLang="en-US" sz="2700" dirty="0">
                <a:solidFill>
                  <a:srgbClr val="0000FF"/>
                </a:solidFill>
                <a:latin typeface="文道楷体" panose="02010600040101010101" pitchFamily="2" charset="-122"/>
                <a:ea typeface="文道楷体" panose="02010600040101010101" pitchFamily="2" charset="-122"/>
              </a:rPr>
              <a:t>之后插入字符</a:t>
            </a:r>
            <a:r>
              <a:rPr lang="en-US" altLang="zh-CN" sz="2700" dirty="0">
                <a:solidFill>
                  <a:srgbClr val="0000FF"/>
                </a:solidFill>
                <a:latin typeface="文道楷体" panose="02010600040101010101" pitchFamily="2" charset="-122"/>
                <a:ea typeface="文道楷体" panose="02010600040101010101" pitchFamily="2" charset="-122"/>
              </a:rPr>
              <a:t>g</a:t>
            </a:r>
            <a:r>
              <a:rPr lang="zh-CN" altLang="en-US" sz="2700" dirty="0">
                <a:solidFill>
                  <a:srgbClr val="0000FF"/>
                </a:solidFill>
                <a:latin typeface="文道楷体" panose="02010600040101010101" pitchFamily="2" charset="-122"/>
                <a:ea typeface="文道楷体" panose="02010600040101010101" pitchFamily="2" charset="-122"/>
              </a:rPr>
              <a:t>。</a:t>
            </a:r>
            <a:endParaRPr lang="en-US" altLang="zh-CN" sz="2700" dirty="0">
              <a:solidFill>
                <a:srgbClr val="0000FF"/>
              </a:solidFill>
              <a:latin typeface="文道楷体" panose="02010600040101010101" pitchFamily="2" charset="-122"/>
              <a:ea typeface="文道楷体" panose="02010600040101010101" pitchFamily="2" charset="-122"/>
            </a:endParaRPr>
          </a:p>
          <a:p>
            <a:r>
              <a:rPr lang="zh-CN" altLang="en-US" sz="2700" dirty="0">
                <a:solidFill>
                  <a:srgbClr val="0000FF"/>
                </a:solidFill>
                <a:latin typeface="文道楷体" panose="02010600040101010101" pitchFamily="2" charset="-122"/>
                <a:ea typeface="文道楷体" panose="02010600040101010101" pitchFamily="2" charset="-122"/>
              </a:rPr>
              <a:t>可以验证，不存在少于</a:t>
            </a:r>
            <a:r>
              <a:rPr lang="en-US" altLang="zh-CN" sz="2700" dirty="0">
                <a:solidFill>
                  <a:srgbClr val="0000FF"/>
                </a:solidFill>
                <a:latin typeface="文道楷体" panose="02010600040101010101" pitchFamily="2" charset="-122"/>
                <a:ea typeface="文道楷体" panose="02010600040101010101" pitchFamily="2" charset="-122"/>
              </a:rPr>
              <a:t>3</a:t>
            </a:r>
            <a:r>
              <a:rPr lang="zh-CN" altLang="en-US" sz="2700" dirty="0">
                <a:solidFill>
                  <a:srgbClr val="0000FF"/>
                </a:solidFill>
                <a:latin typeface="文道楷体" panose="02010600040101010101" pitchFamily="2" charset="-122"/>
                <a:ea typeface="文道楷体" panose="02010600040101010101" pitchFamily="2" charset="-122"/>
              </a:rPr>
              <a:t>步的插入</a:t>
            </a:r>
            <a:r>
              <a:rPr lang="en-US" altLang="zh-CN" sz="2700" dirty="0">
                <a:solidFill>
                  <a:srgbClr val="0000FF"/>
                </a:solidFill>
                <a:latin typeface="文道楷体" panose="02010600040101010101" pitchFamily="2" charset="-122"/>
                <a:ea typeface="文道楷体" panose="02010600040101010101" pitchFamily="2" charset="-122"/>
              </a:rPr>
              <a:t>/</a:t>
            </a:r>
            <a:r>
              <a:rPr lang="zh-CN" altLang="en-US" sz="2700" dirty="0">
                <a:solidFill>
                  <a:srgbClr val="0000FF"/>
                </a:solidFill>
                <a:latin typeface="文道楷体" panose="02010600040101010101" pitchFamily="2" charset="-122"/>
                <a:ea typeface="文道楷体" panose="02010600040101010101" pitchFamily="2" charset="-122"/>
              </a:rPr>
              <a:t>删除操作序列能把</a:t>
            </a:r>
            <a:r>
              <a:rPr lang="en-US" altLang="zh-CN" sz="2700" dirty="0">
                <a:solidFill>
                  <a:srgbClr val="0000FF"/>
                </a:solidFill>
                <a:latin typeface="文道楷体" panose="02010600040101010101" pitchFamily="2" charset="-122"/>
                <a:ea typeface="文道楷体" panose="02010600040101010101" pitchFamily="2" charset="-122"/>
              </a:rPr>
              <a:t>x</a:t>
            </a:r>
            <a:r>
              <a:rPr lang="zh-CN" altLang="en-US" sz="2700" dirty="0">
                <a:solidFill>
                  <a:srgbClr val="0000FF"/>
                </a:solidFill>
                <a:latin typeface="文道楷体" panose="02010600040101010101" pitchFamily="2" charset="-122"/>
                <a:ea typeface="文道楷体" panose="02010600040101010101" pitchFamily="2" charset="-122"/>
              </a:rPr>
              <a:t>转换为</a:t>
            </a:r>
            <a:r>
              <a:rPr lang="en-US" altLang="zh-CN" sz="2700" dirty="0">
                <a:solidFill>
                  <a:srgbClr val="0000FF"/>
                </a:solidFill>
                <a:latin typeface="文道楷体" panose="02010600040101010101" pitchFamily="2" charset="-122"/>
                <a:ea typeface="文道楷体" panose="02010600040101010101" pitchFamily="2" charset="-122"/>
              </a:rPr>
              <a:t>y</a:t>
            </a:r>
            <a:r>
              <a:rPr lang="zh-CN" altLang="en-US" sz="2700" dirty="0">
                <a:solidFill>
                  <a:srgbClr val="0000FF"/>
                </a:solidFill>
                <a:latin typeface="文道楷体" panose="02010600040101010101" pitchFamily="2" charset="-122"/>
                <a:ea typeface="文道楷体" panose="02010600040101010101" pitchFamily="2" charset="-122"/>
              </a:rPr>
              <a:t>。</a:t>
            </a:r>
            <a:endParaRPr lang="en-US" altLang="zh-CN" sz="2700" dirty="0">
              <a:solidFill>
                <a:srgbClr val="0000FF"/>
              </a:solidFill>
              <a:latin typeface="文道楷体" panose="02010600040101010101" pitchFamily="2" charset="-122"/>
              <a:ea typeface="文道楷体" panose="02010600040101010101" pitchFamily="2" charset="-122"/>
            </a:endParaRPr>
          </a:p>
        </p:txBody>
      </p:sp>
    </p:spTree>
    <p:extLst>
      <p:ext uri="{BB962C8B-B14F-4D97-AF65-F5344CB8AC3E}">
        <p14:creationId xmlns:p14="http://schemas.microsoft.com/office/powerpoint/2010/main" val="401847078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3.5 </a:t>
            </a:r>
            <a:r>
              <a:rPr lang="zh-CN" altLang="en-US" dirty="0"/>
              <a:t>距离测度</a:t>
            </a:r>
          </a:p>
        </p:txBody>
      </p:sp>
      <p:sp>
        <p:nvSpPr>
          <p:cNvPr id="5" name="灯片编号占位符 4"/>
          <p:cNvSpPr>
            <a:spLocks noGrp="1"/>
          </p:cNvSpPr>
          <p:nvPr>
            <p:ph type="sldNum" sz="quarter" idx="12"/>
          </p:nvPr>
        </p:nvSpPr>
        <p:spPr/>
        <p:txBody>
          <a:bodyPr/>
          <a:lstStyle/>
          <a:p>
            <a:fld id="{19B12225-5612-419B-A8D5-4B8EEE4C217E}" type="slidenum">
              <a:rPr lang="en-US" smtClean="0"/>
              <a:pPr/>
              <a:t>73</a:t>
            </a:fld>
            <a:endParaRPr lang="en-US"/>
          </a:p>
        </p:txBody>
      </p:sp>
      <p:sp>
        <p:nvSpPr>
          <p:cNvPr id="3" name="矩形 2"/>
          <p:cNvSpPr/>
          <p:nvPr/>
        </p:nvSpPr>
        <p:spPr>
          <a:xfrm>
            <a:off x="114300" y="1701715"/>
            <a:ext cx="8823960" cy="3416320"/>
          </a:xfrm>
          <a:prstGeom prst="rect">
            <a:avLst/>
          </a:prstGeom>
        </p:spPr>
        <p:txBody>
          <a:bodyPr wrap="square">
            <a:spAutoFit/>
          </a:bodyPr>
          <a:lstStyle/>
          <a:p>
            <a:r>
              <a:rPr lang="en-US" altLang="zh-CN" sz="2700" dirty="0">
                <a:solidFill>
                  <a:srgbClr val="002060"/>
                </a:solidFill>
                <a:latin typeface="文道楷体" panose="02010600040101010101" pitchFamily="2" charset="-122"/>
                <a:ea typeface="文道楷体" panose="02010600040101010101" pitchFamily="2" charset="-122"/>
              </a:rPr>
              <a:t>3.5.5  </a:t>
            </a:r>
            <a:r>
              <a:rPr lang="zh-CN" altLang="en-US" sz="2700" dirty="0"/>
              <a:t>编辑距离</a:t>
            </a:r>
            <a:endParaRPr lang="en-US" altLang="zh-CN" sz="2700" dirty="0"/>
          </a:p>
          <a:p>
            <a:endParaRPr lang="en-US" altLang="zh-CN" sz="2700" dirty="0">
              <a:solidFill>
                <a:srgbClr val="0000FF"/>
              </a:solidFill>
              <a:latin typeface="文道楷体" panose="02010600040101010101" pitchFamily="2" charset="-122"/>
              <a:ea typeface="文道楷体" panose="02010600040101010101" pitchFamily="2" charset="-122"/>
            </a:endParaRPr>
          </a:p>
          <a:p>
            <a:r>
              <a:rPr lang="en-US" altLang="zh-CN" sz="2700" dirty="0">
                <a:solidFill>
                  <a:srgbClr val="0000FF"/>
                </a:solidFill>
                <a:latin typeface="文道楷体" panose="02010600040101010101" pitchFamily="2" charset="-122"/>
                <a:ea typeface="文道楷体" panose="02010600040101010101" pitchFamily="2" charset="-122"/>
              </a:rPr>
              <a:t>X</a:t>
            </a:r>
            <a:r>
              <a:rPr lang="zh-CN" altLang="en-US" sz="2700" dirty="0">
                <a:solidFill>
                  <a:srgbClr val="0000FF"/>
                </a:solidFill>
                <a:latin typeface="文道楷体" panose="02010600040101010101" pitchFamily="2" charset="-122"/>
                <a:ea typeface="文道楷体" panose="02010600040101010101" pitchFamily="2" charset="-122"/>
              </a:rPr>
              <a:t>和</a:t>
            </a:r>
            <a:r>
              <a:rPr lang="en-US" altLang="zh-CN" sz="2700" dirty="0">
                <a:solidFill>
                  <a:srgbClr val="0000FF"/>
                </a:solidFill>
                <a:latin typeface="文道楷体" panose="02010600040101010101" pitchFamily="2" charset="-122"/>
                <a:ea typeface="文道楷体" panose="02010600040101010101" pitchFamily="2" charset="-122"/>
              </a:rPr>
              <a:t>y</a:t>
            </a:r>
            <a:r>
              <a:rPr lang="zh-CN" altLang="en-US" sz="2700" dirty="0">
                <a:solidFill>
                  <a:srgbClr val="0000FF"/>
                </a:solidFill>
                <a:latin typeface="文道楷体" panose="02010600040101010101" pitchFamily="2" charset="-122"/>
                <a:ea typeface="文道楷体" panose="02010600040101010101" pitchFamily="2" charset="-122"/>
              </a:rPr>
              <a:t>的最长公共子序列（</a:t>
            </a:r>
            <a:r>
              <a:rPr lang="en-US" altLang="zh-CN" sz="2700" dirty="0">
                <a:solidFill>
                  <a:srgbClr val="0000FF"/>
                </a:solidFill>
                <a:latin typeface="文道楷体" panose="02010600040101010101" pitchFamily="2" charset="-122"/>
                <a:ea typeface="文道楷体" panose="02010600040101010101" pitchFamily="2" charset="-122"/>
              </a:rPr>
              <a:t>LCS</a:t>
            </a:r>
            <a:r>
              <a:rPr lang="zh-CN" altLang="en-US" sz="2700" dirty="0">
                <a:solidFill>
                  <a:srgbClr val="0000FF"/>
                </a:solidFill>
                <a:latin typeface="文道楷体" panose="02010600040101010101" pitchFamily="2" charset="-122"/>
                <a:ea typeface="文道楷体" panose="02010600040101010101" pitchFamily="2" charset="-122"/>
              </a:rPr>
              <a:t>）：通过在</a:t>
            </a:r>
            <a:r>
              <a:rPr lang="en-US" altLang="zh-CN" sz="2700" dirty="0">
                <a:solidFill>
                  <a:srgbClr val="0000FF"/>
                </a:solidFill>
                <a:latin typeface="文道楷体" panose="02010600040101010101" pitchFamily="2" charset="-122"/>
                <a:ea typeface="文道楷体" panose="02010600040101010101" pitchFamily="2" charset="-122"/>
              </a:rPr>
              <a:t>x</a:t>
            </a:r>
            <a:r>
              <a:rPr lang="zh-CN" altLang="en-US" sz="2700" dirty="0">
                <a:solidFill>
                  <a:srgbClr val="0000FF"/>
                </a:solidFill>
                <a:latin typeface="文道楷体" panose="02010600040101010101" pitchFamily="2" charset="-122"/>
                <a:ea typeface="文道楷体" panose="02010600040101010101" pitchFamily="2" charset="-122"/>
              </a:rPr>
              <a:t>和</a:t>
            </a:r>
            <a:r>
              <a:rPr lang="en-US" altLang="zh-CN" sz="2700" dirty="0">
                <a:solidFill>
                  <a:srgbClr val="0000FF"/>
                </a:solidFill>
                <a:latin typeface="文道楷体" panose="02010600040101010101" pitchFamily="2" charset="-122"/>
                <a:ea typeface="文道楷体" panose="02010600040101010101" pitchFamily="2" charset="-122"/>
              </a:rPr>
              <a:t>y</a:t>
            </a:r>
            <a:r>
              <a:rPr lang="zh-CN" altLang="en-US" sz="2700" dirty="0">
                <a:solidFill>
                  <a:srgbClr val="0000FF"/>
                </a:solidFill>
                <a:latin typeface="文道楷体" panose="02010600040101010101" pitchFamily="2" charset="-122"/>
                <a:ea typeface="文道楷体" panose="02010600040101010101" pitchFamily="2" charset="-122"/>
              </a:rPr>
              <a:t>的某些位置进行删除，得到</a:t>
            </a:r>
            <a:r>
              <a:rPr lang="en-US" altLang="zh-CN" sz="2700" dirty="0" err="1">
                <a:solidFill>
                  <a:srgbClr val="0000FF"/>
                </a:solidFill>
                <a:latin typeface="文道楷体" panose="02010600040101010101" pitchFamily="2" charset="-122"/>
                <a:ea typeface="文道楷体" panose="02010600040101010101" pitchFamily="2" charset="-122"/>
              </a:rPr>
              <a:t>x,y</a:t>
            </a:r>
            <a:r>
              <a:rPr lang="zh-CN" altLang="en-US" sz="2700" dirty="0">
                <a:solidFill>
                  <a:srgbClr val="0000FF"/>
                </a:solidFill>
                <a:latin typeface="文道楷体" panose="02010600040101010101" pitchFamily="2" charset="-122"/>
                <a:ea typeface="文道楷体" panose="02010600040101010101" pitchFamily="2" charset="-122"/>
              </a:rPr>
              <a:t>的最长公共字符串。</a:t>
            </a:r>
          </a:p>
          <a:p>
            <a:r>
              <a:rPr lang="zh-CN" altLang="en-US" sz="2700" b="1" dirty="0">
                <a:solidFill>
                  <a:srgbClr val="FF0000"/>
                </a:solidFill>
                <a:latin typeface="文道楷体" panose="02010600040101010101" pitchFamily="2" charset="-122"/>
                <a:ea typeface="文道楷体" panose="02010600040101010101" pitchFamily="2" charset="-122"/>
              </a:rPr>
              <a:t>编辑距离等于</a:t>
            </a:r>
            <a:r>
              <a:rPr lang="en-US" altLang="zh-CN" sz="2700" b="1" dirty="0">
                <a:solidFill>
                  <a:srgbClr val="FF0000"/>
                </a:solidFill>
                <a:latin typeface="文道楷体" panose="02010600040101010101" pitchFamily="2" charset="-122"/>
                <a:ea typeface="文道楷体" panose="02010600040101010101" pitchFamily="2" charset="-122"/>
              </a:rPr>
              <a:t>x</a:t>
            </a:r>
            <a:r>
              <a:rPr lang="zh-CN" altLang="en-US" sz="2700" b="1" dirty="0">
                <a:solidFill>
                  <a:srgbClr val="FF0000"/>
                </a:solidFill>
                <a:latin typeface="文道楷体" panose="02010600040101010101" pitchFamily="2" charset="-122"/>
                <a:ea typeface="文道楷体" panose="02010600040101010101" pitchFamily="2" charset="-122"/>
              </a:rPr>
              <a:t>的长度</a:t>
            </a:r>
            <a:r>
              <a:rPr lang="en-US" altLang="zh-CN" sz="2700" b="1" dirty="0">
                <a:solidFill>
                  <a:srgbClr val="FF0000"/>
                </a:solidFill>
                <a:latin typeface="文道楷体" panose="02010600040101010101" pitchFamily="2" charset="-122"/>
                <a:ea typeface="文道楷体" panose="02010600040101010101" pitchFamily="2" charset="-122"/>
              </a:rPr>
              <a:t>,y</a:t>
            </a:r>
            <a:r>
              <a:rPr lang="zh-CN" altLang="en-US" sz="2700" b="1" dirty="0">
                <a:solidFill>
                  <a:srgbClr val="FF0000"/>
                </a:solidFill>
                <a:latin typeface="文道楷体" panose="02010600040101010101" pitchFamily="2" charset="-122"/>
                <a:ea typeface="文道楷体" panose="02010600040101010101" pitchFamily="2" charset="-122"/>
              </a:rPr>
              <a:t>的长度的和减去两倍的</a:t>
            </a:r>
            <a:r>
              <a:rPr lang="en-US" altLang="zh-CN" sz="2700" b="1" dirty="0">
                <a:solidFill>
                  <a:srgbClr val="FF0000"/>
                </a:solidFill>
                <a:latin typeface="文道楷体" panose="02010600040101010101" pitchFamily="2" charset="-122"/>
                <a:ea typeface="文道楷体" panose="02010600040101010101" pitchFamily="2" charset="-122"/>
              </a:rPr>
              <a:t>LCS</a:t>
            </a:r>
          </a:p>
          <a:p>
            <a:r>
              <a:rPr lang="zh-CN" altLang="en-US" sz="2700" dirty="0">
                <a:solidFill>
                  <a:srgbClr val="0000FF"/>
                </a:solidFill>
                <a:latin typeface="文道楷体" panose="02010600040101010101" pitchFamily="2" charset="-122"/>
                <a:ea typeface="文道楷体" panose="02010600040101010101" pitchFamily="2" charset="-122"/>
              </a:rPr>
              <a:t>如</a:t>
            </a:r>
            <a:r>
              <a:rPr lang="en-US" altLang="zh-CN" sz="2700" dirty="0">
                <a:solidFill>
                  <a:srgbClr val="0000FF"/>
                </a:solidFill>
                <a:latin typeface="文道楷体" panose="02010600040101010101" pitchFamily="2" charset="-122"/>
                <a:ea typeface="文道楷体" panose="02010600040101010101" pitchFamily="2" charset="-122"/>
              </a:rPr>
              <a:t>x=</a:t>
            </a:r>
            <a:r>
              <a:rPr lang="en-US" altLang="zh-CN" sz="2700" dirty="0" err="1">
                <a:solidFill>
                  <a:srgbClr val="0000FF"/>
                </a:solidFill>
                <a:latin typeface="文道楷体" panose="02010600040101010101" pitchFamily="2" charset="-122"/>
                <a:ea typeface="文道楷体" panose="02010600040101010101" pitchFamily="2" charset="-122"/>
              </a:rPr>
              <a:t>abcde</a:t>
            </a:r>
            <a:r>
              <a:rPr lang="en-US" altLang="zh-CN" sz="2700" dirty="0">
                <a:solidFill>
                  <a:srgbClr val="0000FF"/>
                </a:solidFill>
                <a:latin typeface="文道楷体" panose="02010600040101010101" pitchFamily="2" charset="-122"/>
                <a:ea typeface="文道楷体" panose="02010600040101010101" pitchFamily="2" charset="-122"/>
              </a:rPr>
              <a:t>, y=</a:t>
            </a:r>
            <a:r>
              <a:rPr lang="en-US" altLang="zh-CN" sz="2700" dirty="0" err="1">
                <a:solidFill>
                  <a:srgbClr val="0000FF"/>
                </a:solidFill>
                <a:latin typeface="文道楷体" panose="02010600040101010101" pitchFamily="2" charset="-122"/>
                <a:ea typeface="文道楷体" panose="02010600040101010101" pitchFamily="2" charset="-122"/>
              </a:rPr>
              <a:t>acfdeg</a:t>
            </a:r>
            <a:r>
              <a:rPr lang="zh-CN" altLang="en-US" sz="2700" dirty="0">
                <a:solidFill>
                  <a:srgbClr val="0000FF"/>
                </a:solidFill>
                <a:latin typeface="文道楷体" panose="02010600040101010101" pitchFamily="2" charset="-122"/>
                <a:ea typeface="文道楷体" panose="02010600040101010101" pitchFamily="2" charset="-122"/>
              </a:rPr>
              <a:t>。</a:t>
            </a:r>
            <a:r>
              <a:rPr lang="en-US" altLang="zh-CN" sz="2700" dirty="0">
                <a:solidFill>
                  <a:srgbClr val="0000FF"/>
                </a:solidFill>
                <a:latin typeface="文道楷体" panose="02010600040101010101" pitchFamily="2" charset="-122"/>
                <a:ea typeface="文道楷体" panose="02010600040101010101" pitchFamily="2" charset="-122"/>
              </a:rPr>
              <a:t>LCS=</a:t>
            </a:r>
            <a:r>
              <a:rPr lang="en-US" altLang="zh-CN" sz="2700" dirty="0" err="1">
                <a:solidFill>
                  <a:srgbClr val="0000FF"/>
                </a:solidFill>
                <a:latin typeface="文道楷体" panose="02010600040101010101" pitchFamily="2" charset="-122"/>
                <a:ea typeface="文道楷体" panose="02010600040101010101" pitchFamily="2" charset="-122"/>
              </a:rPr>
              <a:t>acde</a:t>
            </a:r>
            <a:endParaRPr lang="en-US" altLang="zh-CN" sz="2700" dirty="0">
              <a:solidFill>
                <a:srgbClr val="0000FF"/>
              </a:solidFill>
              <a:latin typeface="文道楷体" panose="02010600040101010101" pitchFamily="2" charset="-122"/>
              <a:ea typeface="文道楷体" panose="02010600040101010101" pitchFamily="2" charset="-122"/>
            </a:endParaRPr>
          </a:p>
          <a:p>
            <a:r>
              <a:rPr lang="zh-CN" altLang="en-US" sz="2700" dirty="0">
                <a:solidFill>
                  <a:srgbClr val="0000FF"/>
                </a:solidFill>
                <a:latin typeface="文道楷体" panose="02010600040101010101" pitchFamily="2" charset="-122"/>
                <a:ea typeface="文道楷体" panose="02010600040101010101" pitchFamily="2" charset="-122"/>
              </a:rPr>
              <a:t>编辑距离</a:t>
            </a:r>
            <a:r>
              <a:rPr lang="en-US" altLang="zh-CN" sz="2700" dirty="0">
                <a:solidFill>
                  <a:srgbClr val="0000FF"/>
                </a:solidFill>
                <a:latin typeface="文道楷体" panose="02010600040101010101" pitchFamily="2" charset="-122"/>
                <a:ea typeface="文道楷体" panose="02010600040101010101" pitchFamily="2" charset="-122"/>
              </a:rPr>
              <a:t>=5+6-2×4=3</a:t>
            </a:r>
          </a:p>
          <a:p>
            <a:endParaRPr lang="zh-CN" altLang="en-US" sz="2700" dirty="0">
              <a:latin typeface="文道楷体" panose="02010600040101010101" pitchFamily="2" charset="-122"/>
              <a:ea typeface="文道楷体" panose="02010600040101010101" pitchFamily="2" charset="-122"/>
            </a:endParaRPr>
          </a:p>
        </p:txBody>
      </p:sp>
    </p:spTree>
    <p:extLst>
      <p:ext uri="{BB962C8B-B14F-4D97-AF65-F5344CB8AC3E}">
        <p14:creationId xmlns:p14="http://schemas.microsoft.com/office/powerpoint/2010/main" val="375456099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3.5 </a:t>
            </a:r>
            <a:r>
              <a:rPr lang="zh-CN" altLang="en-US" dirty="0"/>
              <a:t>距离测度</a:t>
            </a:r>
          </a:p>
        </p:txBody>
      </p:sp>
      <p:sp>
        <p:nvSpPr>
          <p:cNvPr id="5" name="灯片编号占位符 4"/>
          <p:cNvSpPr>
            <a:spLocks noGrp="1"/>
          </p:cNvSpPr>
          <p:nvPr>
            <p:ph type="sldNum" sz="quarter" idx="12"/>
          </p:nvPr>
        </p:nvSpPr>
        <p:spPr/>
        <p:txBody>
          <a:bodyPr/>
          <a:lstStyle/>
          <a:p>
            <a:fld id="{19B12225-5612-419B-A8D5-4B8EEE4C217E}" type="slidenum">
              <a:rPr lang="en-US" smtClean="0"/>
              <a:pPr/>
              <a:t>74</a:t>
            </a:fld>
            <a:endParaRPr lang="en-US"/>
          </a:p>
        </p:txBody>
      </p:sp>
      <p:sp>
        <p:nvSpPr>
          <p:cNvPr id="3" name="矩形 2"/>
          <p:cNvSpPr/>
          <p:nvPr/>
        </p:nvSpPr>
        <p:spPr>
          <a:xfrm>
            <a:off x="114300" y="1701715"/>
            <a:ext cx="8823960" cy="2169825"/>
          </a:xfrm>
          <a:prstGeom prst="rect">
            <a:avLst/>
          </a:prstGeom>
        </p:spPr>
        <p:txBody>
          <a:bodyPr wrap="square">
            <a:spAutoFit/>
          </a:bodyPr>
          <a:lstStyle/>
          <a:p>
            <a:r>
              <a:rPr lang="en-US" altLang="zh-CN" sz="2700" dirty="0">
                <a:solidFill>
                  <a:srgbClr val="002060"/>
                </a:solidFill>
                <a:latin typeface="文道楷体" panose="02010600040101010101" pitchFamily="2" charset="-122"/>
                <a:ea typeface="文道楷体" panose="02010600040101010101" pitchFamily="2" charset="-122"/>
              </a:rPr>
              <a:t>3.5.6  </a:t>
            </a:r>
            <a:r>
              <a:rPr lang="zh-CN" altLang="en-US" sz="2700" dirty="0"/>
              <a:t>汉明距离</a:t>
            </a:r>
            <a:endParaRPr lang="en-US" altLang="zh-CN" sz="2700" dirty="0"/>
          </a:p>
          <a:p>
            <a:endParaRPr lang="en-US" altLang="zh-CN" sz="2700" i="1" dirty="0">
              <a:latin typeface="Cambria Math"/>
            </a:endParaRPr>
          </a:p>
          <a:p>
            <a:r>
              <a:rPr lang="zh-CN" altLang="en-US" sz="2700" dirty="0">
                <a:solidFill>
                  <a:srgbClr val="0000FF"/>
                </a:solidFill>
                <a:latin typeface="文道楷体" panose="02010600040101010101" pitchFamily="2" charset="-122"/>
                <a:ea typeface="文道楷体" panose="02010600040101010101" pitchFamily="2" charset="-122"/>
              </a:rPr>
              <a:t>汉明距离定义为两个向量中不同分量的个数。</a:t>
            </a:r>
          </a:p>
          <a:p>
            <a:r>
              <a:rPr lang="zh-CN" altLang="en-US" sz="2700" dirty="0">
                <a:solidFill>
                  <a:srgbClr val="0000FF"/>
                </a:solidFill>
                <a:latin typeface="文道楷体" panose="02010600040101010101" pitchFamily="2" charset="-122"/>
                <a:ea typeface="文道楷体" panose="02010600040101010101" pitchFamily="2" charset="-122"/>
              </a:rPr>
              <a:t>例如：</a:t>
            </a:r>
            <a:r>
              <a:rPr lang="en-US" altLang="zh-CN" sz="2700" dirty="0">
                <a:solidFill>
                  <a:srgbClr val="0000FF"/>
                </a:solidFill>
                <a:latin typeface="文道楷体" panose="02010600040101010101" pitchFamily="2" charset="-122"/>
                <a:ea typeface="文道楷体" panose="02010600040101010101" pitchFamily="2" charset="-122"/>
              </a:rPr>
              <a:t>10101</a:t>
            </a:r>
            <a:r>
              <a:rPr lang="zh-CN" altLang="en-US" sz="2700" dirty="0">
                <a:solidFill>
                  <a:srgbClr val="0000FF"/>
                </a:solidFill>
                <a:latin typeface="文道楷体" panose="02010600040101010101" pitchFamily="2" charset="-122"/>
                <a:ea typeface="文道楷体" panose="02010600040101010101" pitchFamily="2" charset="-122"/>
              </a:rPr>
              <a:t>和</a:t>
            </a:r>
            <a:r>
              <a:rPr lang="en-US" altLang="zh-CN" sz="2700" dirty="0">
                <a:solidFill>
                  <a:srgbClr val="0000FF"/>
                </a:solidFill>
                <a:latin typeface="文道楷体" panose="02010600040101010101" pitchFamily="2" charset="-122"/>
                <a:ea typeface="文道楷体" panose="02010600040101010101" pitchFamily="2" charset="-122"/>
              </a:rPr>
              <a:t>11110</a:t>
            </a:r>
            <a:r>
              <a:rPr lang="zh-CN" altLang="en-US" sz="2700" dirty="0">
                <a:solidFill>
                  <a:srgbClr val="0000FF"/>
                </a:solidFill>
                <a:latin typeface="文道楷体" panose="02010600040101010101" pitchFamily="2" charset="-122"/>
                <a:ea typeface="文道楷体" panose="02010600040101010101" pitchFamily="2" charset="-122"/>
              </a:rPr>
              <a:t>的距离是</a:t>
            </a:r>
            <a:r>
              <a:rPr lang="en-US" altLang="zh-CN" sz="2700" dirty="0">
                <a:solidFill>
                  <a:srgbClr val="0000FF"/>
                </a:solidFill>
                <a:latin typeface="文道楷体" panose="02010600040101010101" pitchFamily="2" charset="-122"/>
                <a:ea typeface="文道楷体" panose="02010600040101010101" pitchFamily="2" charset="-122"/>
              </a:rPr>
              <a:t>3</a:t>
            </a:r>
          </a:p>
          <a:p>
            <a:endParaRPr lang="zh-CN" altLang="en-US" sz="2700" dirty="0">
              <a:latin typeface="文道楷体" panose="02010600040101010101" pitchFamily="2" charset="-122"/>
              <a:ea typeface="文道楷体" panose="02010600040101010101" pitchFamily="2" charset="-122"/>
            </a:endParaRPr>
          </a:p>
        </p:txBody>
      </p:sp>
    </p:spTree>
    <p:extLst>
      <p:ext uri="{BB962C8B-B14F-4D97-AF65-F5344CB8AC3E}">
        <p14:creationId xmlns:p14="http://schemas.microsoft.com/office/powerpoint/2010/main" val="5073468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3.8  LSH</a:t>
            </a:r>
            <a:r>
              <a:rPr lang="zh-CN" altLang="en-US" dirty="0"/>
              <a:t>函数的应用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75</a:t>
            </a:fld>
            <a:endParaRPr lang="en-US"/>
          </a:p>
        </p:txBody>
      </p:sp>
      <p:sp>
        <p:nvSpPr>
          <p:cNvPr id="3" name="矩形 2"/>
          <p:cNvSpPr/>
          <p:nvPr/>
        </p:nvSpPr>
        <p:spPr>
          <a:xfrm>
            <a:off x="114300" y="1701715"/>
            <a:ext cx="8823960" cy="4447371"/>
          </a:xfrm>
          <a:prstGeom prst="rect">
            <a:avLst/>
          </a:prstGeom>
        </p:spPr>
        <p:txBody>
          <a:bodyPr wrap="square">
            <a:spAutoFit/>
          </a:bodyPr>
          <a:lstStyle/>
          <a:p>
            <a:pPr marL="428625" indent="-428625">
              <a:buFont typeface="Wingdings" panose="05000000000000000000" pitchFamily="2" charset="2"/>
              <a:buChar char="p"/>
            </a:pPr>
            <a:r>
              <a:rPr lang="zh-CN" altLang="en-US" sz="2100" dirty="0">
                <a:solidFill>
                  <a:srgbClr val="002060"/>
                </a:solidFill>
                <a:latin typeface="文道楷体" panose="02010600040101010101" pitchFamily="2" charset="-122"/>
                <a:ea typeface="文道楷体" panose="02010600040101010101" pitchFamily="2" charset="-122"/>
              </a:rPr>
              <a:t>实体关联</a:t>
            </a:r>
            <a:r>
              <a:rPr lang="en-US" altLang="zh-CN" sz="2100" dirty="0">
                <a:solidFill>
                  <a:srgbClr val="002060"/>
                </a:solidFill>
                <a:latin typeface="文道楷体" panose="02010600040101010101" pitchFamily="2" charset="-122"/>
                <a:ea typeface="文道楷体" panose="02010600040101010101" pitchFamily="2" charset="-122"/>
              </a:rPr>
              <a:t>(Entity Resolution)</a:t>
            </a:r>
            <a:r>
              <a:rPr lang="zh-CN" altLang="en-US" sz="2100" dirty="0">
                <a:solidFill>
                  <a:srgbClr val="002060"/>
                </a:solidFill>
                <a:latin typeface="文道楷体" panose="02010600040101010101" pitchFamily="2" charset="-122"/>
                <a:ea typeface="文道楷体" panose="02010600040101010101" pitchFamily="2" charset="-122"/>
              </a:rPr>
              <a:t> 这项任务需要解决的主要问题在于，记录之间的相似度计算既不是纯粹的集合相似度也不是纯粹的向量相似度。</a:t>
            </a:r>
            <a:endParaRPr lang="en-US" altLang="zh-CN" sz="2100" dirty="0">
              <a:solidFill>
                <a:srgbClr val="002060"/>
              </a:solidFill>
              <a:latin typeface="文道楷体" panose="02010600040101010101" pitchFamily="2" charset="-122"/>
              <a:ea typeface="文道楷体" panose="02010600040101010101" pitchFamily="2" charset="-122"/>
            </a:endParaRPr>
          </a:p>
          <a:p>
            <a:pPr lvl="1"/>
            <a:r>
              <a:rPr lang="zh-CN" altLang="en-US" sz="2000" dirty="0">
                <a:solidFill>
                  <a:srgbClr val="0000FF"/>
                </a:solidFill>
                <a:latin typeface="楷体" panose="02010609060101010101" pitchFamily="49" charset="-122"/>
                <a:ea typeface="楷体" panose="02010609060101010101" pitchFamily="49" charset="-122"/>
              </a:rPr>
              <a:t>两个记录集合</a:t>
            </a:r>
            <a:r>
              <a:rPr lang="en-US" altLang="zh-CN" sz="2000" dirty="0">
                <a:solidFill>
                  <a:srgbClr val="0000FF"/>
                </a:solidFill>
                <a:latin typeface="楷体" panose="02010609060101010101" pitchFamily="49" charset="-122"/>
                <a:ea typeface="楷体" panose="02010609060101010101" pitchFamily="49" charset="-122"/>
              </a:rPr>
              <a:t>A</a:t>
            </a:r>
            <a:r>
              <a:rPr lang="zh-CN" altLang="en-US" sz="2000" dirty="0">
                <a:solidFill>
                  <a:srgbClr val="0000FF"/>
                </a:solidFill>
                <a:latin typeface="楷体" panose="02010609060101010101" pitchFamily="49" charset="-122"/>
                <a:ea typeface="楷体" panose="02010609060101010101" pitchFamily="49" charset="-122"/>
              </a:rPr>
              <a:t>和</a:t>
            </a:r>
            <a:r>
              <a:rPr lang="en-US" altLang="zh-CN" sz="2000" dirty="0">
                <a:solidFill>
                  <a:srgbClr val="0000FF"/>
                </a:solidFill>
                <a:latin typeface="楷体" panose="02010609060101010101" pitchFamily="49" charset="-122"/>
                <a:ea typeface="楷体" panose="02010609060101010101" pitchFamily="49" charset="-122"/>
              </a:rPr>
              <a:t>B</a:t>
            </a:r>
            <a:r>
              <a:rPr lang="zh-CN" altLang="en-US" sz="2000" dirty="0">
                <a:solidFill>
                  <a:srgbClr val="0000FF"/>
                </a:solidFill>
                <a:latin typeface="楷体" panose="02010609060101010101" pitchFamily="49" charset="-122"/>
                <a:ea typeface="楷体" panose="02010609060101010101" pitchFamily="49" charset="-122"/>
              </a:rPr>
              <a:t>，每个集合有</a:t>
            </a:r>
            <a:r>
              <a:rPr lang="en-US" altLang="zh-CN" sz="2000" dirty="0">
                <a:solidFill>
                  <a:srgbClr val="0000FF"/>
                </a:solidFill>
                <a:latin typeface="楷体" panose="02010609060101010101" pitchFamily="49" charset="-122"/>
                <a:ea typeface="楷体" panose="02010609060101010101" pitchFamily="49" charset="-122"/>
              </a:rPr>
              <a:t>10^6</a:t>
            </a:r>
            <a:r>
              <a:rPr lang="zh-CN" altLang="en-US" sz="2000" dirty="0">
                <a:solidFill>
                  <a:srgbClr val="0000FF"/>
                </a:solidFill>
                <a:latin typeface="楷体" panose="02010609060101010101" pitchFamily="49" charset="-122"/>
                <a:ea typeface="楷体" panose="02010609060101010101" pitchFamily="49" charset="-122"/>
              </a:rPr>
              <a:t>个记录</a:t>
            </a:r>
            <a:endParaRPr lang="en-US" altLang="zh-CN" sz="2000" dirty="0">
              <a:solidFill>
                <a:srgbClr val="0000FF"/>
              </a:solidFill>
              <a:latin typeface="楷体" panose="02010609060101010101" pitchFamily="49" charset="-122"/>
              <a:ea typeface="楷体" panose="02010609060101010101" pitchFamily="49" charset="-122"/>
            </a:endParaRPr>
          </a:p>
          <a:p>
            <a:pPr lvl="1"/>
            <a:r>
              <a:rPr lang="zh-CN" altLang="en-US" sz="2000" dirty="0">
                <a:solidFill>
                  <a:srgbClr val="0000FF"/>
                </a:solidFill>
                <a:latin typeface="楷体" panose="02010609060101010101" pitchFamily="49" charset="-122"/>
                <a:ea typeface="楷体" panose="02010609060101010101" pitchFamily="49" charset="-122"/>
              </a:rPr>
              <a:t>每个记录有名字、号码、和住址三个项</a:t>
            </a:r>
            <a:endParaRPr lang="en-US" altLang="zh-CN" sz="2000" dirty="0">
              <a:solidFill>
                <a:srgbClr val="0000FF"/>
              </a:solidFill>
              <a:latin typeface="楷体" panose="02010609060101010101" pitchFamily="49" charset="-122"/>
              <a:ea typeface="楷体" panose="02010609060101010101" pitchFamily="49" charset="-122"/>
            </a:endParaRPr>
          </a:p>
          <a:p>
            <a:pPr lvl="1"/>
            <a:r>
              <a:rPr lang="zh-CN" altLang="en-US" sz="2000" dirty="0">
                <a:solidFill>
                  <a:srgbClr val="0000FF"/>
                </a:solidFill>
                <a:latin typeface="楷体" panose="02010609060101010101" pitchFamily="49" charset="-122"/>
                <a:ea typeface="楷体" panose="02010609060101010101" pitchFamily="49" charset="-122"/>
              </a:rPr>
              <a:t>需要找出相似的记录</a:t>
            </a:r>
            <a:endParaRPr lang="en-US" altLang="zh-CN" sz="2000" dirty="0">
              <a:solidFill>
                <a:srgbClr val="0000FF"/>
              </a:solidFill>
              <a:latin typeface="楷体" panose="02010609060101010101" pitchFamily="49" charset="-122"/>
              <a:ea typeface="楷体" panose="02010609060101010101" pitchFamily="49" charset="-122"/>
            </a:endParaRPr>
          </a:p>
          <a:p>
            <a:pPr lvl="1"/>
            <a:r>
              <a:rPr lang="zh-CN" altLang="en-US" sz="2000" dirty="0">
                <a:solidFill>
                  <a:srgbClr val="0000FF"/>
                </a:solidFill>
                <a:latin typeface="楷体" panose="02010609060101010101" pitchFamily="49" charset="-122"/>
                <a:ea typeface="楷体" panose="02010609060101010101" pitchFamily="49" charset="-122"/>
              </a:rPr>
              <a:t>方法一</a:t>
            </a:r>
            <a:endParaRPr lang="en-US" altLang="zh-CN" sz="2000" dirty="0">
              <a:solidFill>
                <a:srgbClr val="0000FF"/>
              </a:solidFill>
              <a:latin typeface="楷体" panose="02010609060101010101" pitchFamily="49" charset="-122"/>
              <a:ea typeface="楷体" panose="02010609060101010101" pitchFamily="49" charset="-122"/>
            </a:endParaRPr>
          </a:p>
          <a:p>
            <a:pPr lvl="2"/>
            <a:r>
              <a:rPr lang="zh-CN" altLang="en-US" sz="2000" dirty="0">
                <a:solidFill>
                  <a:srgbClr val="0000FF"/>
                </a:solidFill>
                <a:latin typeface="楷体" panose="02010609060101010101" pitchFamily="49" charset="-122"/>
                <a:ea typeface="楷体" panose="02010609060101010101" pitchFamily="49" charset="-122"/>
              </a:rPr>
              <a:t>把具有相同号码的记录哈希到一个桶里</a:t>
            </a:r>
            <a:endParaRPr lang="en-US" altLang="zh-CN" sz="2000" dirty="0">
              <a:solidFill>
                <a:srgbClr val="0000FF"/>
              </a:solidFill>
              <a:latin typeface="楷体" panose="02010609060101010101" pitchFamily="49" charset="-122"/>
              <a:ea typeface="楷体" panose="02010609060101010101" pitchFamily="49" charset="-122"/>
            </a:endParaRPr>
          </a:p>
          <a:p>
            <a:pPr lvl="2"/>
            <a:r>
              <a:rPr lang="zh-CN" altLang="en-US" sz="2000" dirty="0">
                <a:solidFill>
                  <a:srgbClr val="0000FF"/>
                </a:solidFill>
                <a:latin typeface="楷体" panose="02010609060101010101" pitchFamily="49" charset="-122"/>
                <a:ea typeface="楷体" panose="02010609060101010101" pitchFamily="49" charset="-122"/>
              </a:rPr>
              <a:t>把具有相同地址的记录哈希到一个桶里</a:t>
            </a:r>
            <a:endParaRPr lang="en-US" altLang="zh-CN" sz="2000" dirty="0">
              <a:solidFill>
                <a:srgbClr val="0000FF"/>
              </a:solidFill>
              <a:latin typeface="楷体" panose="02010609060101010101" pitchFamily="49" charset="-122"/>
              <a:ea typeface="楷体" panose="02010609060101010101" pitchFamily="49" charset="-122"/>
            </a:endParaRPr>
          </a:p>
          <a:p>
            <a:pPr lvl="2"/>
            <a:r>
              <a:rPr lang="zh-CN" altLang="en-US" sz="2000" dirty="0">
                <a:solidFill>
                  <a:srgbClr val="0000FF"/>
                </a:solidFill>
                <a:latin typeface="楷体" panose="02010609060101010101" pitchFamily="49" charset="-122"/>
                <a:ea typeface="楷体" panose="02010609060101010101" pitchFamily="49" charset="-122"/>
              </a:rPr>
              <a:t>把具有相同名字的记录哈希到一个桶里</a:t>
            </a:r>
            <a:endParaRPr lang="en-US" altLang="zh-CN" sz="2000" dirty="0">
              <a:solidFill>
                <a:srgbClr val="0000FF"/>
              </a:solidFill>
              <a:latin typeface="楷体" panose="02010609060101010101" pitchFamily="49" charset="-122"/>
              <a:ea typeface="楷体" panose="02010609060101010101" pitchFamily="49" charset="-122"/>
            </a:endParaRPr>
          </a:p>
          <a:p>
            <a:pPr lvl="1"/>
            <a:r>
              <a:rPr lang="zh-CN" altLang="en-US" sz="2000" dirty="0">
                <a:solidFill>
                  <a:srgbClr val="0000FF"/>
                </a:solidFill>
                <a:latin typeface="楷体" panose="02010609060101010101" pitchFamily="49" charset="-122"/>
                <a:ea typeface="楷体" panose="02010609060101010101" pitchFamily="49" charset="-122"/>
              </a:rPr>
              <a:t>方法二</a:t>
            </a:r>
            <a:endParaRPr lang="en-US" altLang="zh-CN" sz="2000" dirty="0">
              <a:solidFill>
                <a:srgbClr val="0000FF"/>
              </a:solidFill>
              <a:latin typeface="楷体" panose="02010609060101010101" pitchFamily="49" charset="-122"/>
              <a:ea typeface="楷体" panose="02010609060101010101" pitchFamily="49" charset="-122"/>
            </a:endParaRPr>
          </a:p>
          <a:p>
            <a:pPr lvl="1"/>
            <a:r>
              <a:rPr lang="zh-CN" altLang="en-US" sz="2000" dirty="0">
                <a:solidFill>
                  <a:srgbClr val="0000FF"/>
                </a:solidFill>
                <a:latin typeface="楷体" panose="02010609060101010101" pitchFamily="49" charset="-122"/>
                <a:ea typeface="楷体" panose="02010609060101010101" pitchFamily="49" charset="-122"/>
              </a:rPr>
              <a:t>对所有记录按名字排序，只对具有相同名字的记录计算总分</a:t>
            </a:r>
            <a:endParaRPr lang="en-US" altLang="zh-CN" sz="2000" dirty="0">
              <a:solidFill>
                <a:srgbClr val="0000FF"/>
              </a:solidFill>
              <a:latin typeface="楷体" panose="02010609060101010101" pitchFamily="49" charset="-122"/>
              <a:ea typeface="楷体" panose="02010609060101010101" pitchFamily="49" charset="-122"/>
            </a:endParaRPr>
          </a:p>
          <a:p>
            <a:pPr lvl="1"/>
            <a:r>
              <a:rPr lang="zh-CN" altLang="en-US" sz="2000" dirty="0">
                <a:solidFill>
                  <a:srgbClr val="0000FF"/>
                </a:solidFill>
                <a:latin typeface="楷体" panose="02010609060101010101" pitchFamily="49" charset="-122"/>
                <a:ea typeface="楷体" panose="02010609060101010101" pitchFamily="49" charset="-122"/>
              </a:rPr>
              <a:t>对所有记录按地址排序，只对具有相同地址的记录计算总分</a:t>
            </a:r>
            <a:endParaRPr lang="en-US" altLang="zh-CN" sz="2000" dirty="0">
              <a:solidFill>
                <a:srgbClr val="0000FF"/>
              </a:solidFill>
              <a:latin typeface="楷体" panose="02010609060101010101" pitchFamily="49" charset="-122"/>
              <a:ea typeface="楷体" panose="02010609060101010101" pitchFamily="49" charset="-122"/>
            </a:endParaRPr>
          </a:p>
          <a:p>
            <a:pPr lvl="1"/>
            <a:r>
              <a:rPr lang="zh-CN" altLang="en-US" sz="2000" dirty="0">
                <a:solidFill>
                  <a:srgbClr val="0000FF"/>
                </a:solidFill>
                <a:latin typeface="楷体" panose="02010609060101010101" pitchFamily="49" charset="-122"/>
                <a:ea typeface="楷体" panose="02010609060101010101" pitchFamily="49" charset="-122"/>
              </a:rPr>
              <a:t>对所有记录按号码排序，只对具有相同号码的记录计算总分</a:t>
            </a:r>
            <a:r>
              <a:rPr lang="en-US" altLang="zh-CN" sz="2000" dirty="0">
                <a:solidFill>
                  <a:srgbClr val="0000FF"/>
                </a:solidFill>
                <a:latin typeface="楷体" panose="02010609060101010101" pitchFamily="49" charset="-122"/>
                <a:ea typeface="楷体" panose="02010609060101010101" pitchFamily="49" charset="-122"/>
              </a:rPr>
              <a:t> </a:t>
            </a:r>
            <a:endParaRPr lang="zh-CN" altLang="en-US" sz="2000" dirty="0">
              <a:solidFill>
                <a:srgbClr val="0000FF"/>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299957950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3.8  LSH</a:t>
            </a:r>
            <a:r>
              <a:rPr lang="zh-CN" altLang="en-US" dirty="0"/>
              <a:t>函数的应用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76</a:t>
            </a:fld>
            <a:endParaRPr lang="en-US"/>
          </a:p>
        </p:txBody>
      </p:sp>
      <p:sp>
        <p:nvSpPr>
          <p:cNvPr id="6" name="矩形 5"/>
          <p:cNvSpPr/>
          <p:nvPr/>
        </p:nvSpPr>
        <p:spPr>
          <a:xfrm>
            <a:off x="114301" y="1447800"/>
            <a:ext cx="8823960" cy="3208571"/>
          </a:xfrm>
          <a:prstGeom prst="rect">
            <a:avLst/>
          </a:prstGeom>
        </p:spPr>
        <p:txBody>
          <a:bodyPr wrap="square">
            <a:spAutoFit/>
          </a:bodyPr>
          <a:lstStyle/>
          <a:p>
            <a:r>
              <a:rPr lang="en-US" altLang="zh-CN" sz="2250" dirty="0">
                <a:solidFill>
                  <a:schemeClr val="tx2">
                    <a:lumMod val="50000"/>
                  </a:schemeClr>
                </a:solidFill>
                <a:latin typeface="Cambria Math" panose="02040503050406030204" pitchFamily="18" charset="0"/>
                <a:ea typeface="Cambria Math" panose="02040503050406030204" pitchFamily="18" charset="0"/>
              </a:rPr>
              <a:t>3.8.4 </a:t>
            </a:r>
            <a:r>
              <a:rPr lang="zh-CN" altLang="en-US" sz="2250" dirty="0">
                <a:solidFill>
                  <a:schemeClr val="tx2">
                    <a:lumMod val="50000"/>
                  </a:schemeClr>
                </a:solidFill>
                <a:latin typeface="Cambria Math" panose="02040503050406030204" pitchFamily="18" charset="0"/>
                <a:ea typeface="文道楷体" panose="02010600040101010101" pitchFamily="2" charset="-122"/>
              </a:rPr>
              <a:t>指纹匹配</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pPr lvl="1"/>
            <a:r>
              <a:rPr lang="zh-CN" altLang="en-US" sz="2250" dirty="0">
                <a:solidFill>
                  <a:schemeClr val="tx2">
                    <a:lumMod val="50000"/>
                  </a:schemeClr>
                </a:solidFill>
                <a:latin typeface="Cambria Math" panose="02040503050406030204" pitchFamily="18" charset="0"/>
                <a:ea typeface="文道楷体" panose="02010600040101010101" pitchFamily="2" charset="-122"/>
              </a:rPr>
              <a:t>把指纹表示为网格</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pPr lvl="1"/>
            <a:r>
              <a:rPr lang="zh-CN" altLang="en-US" sz="2250" dirty="0">
                <a:solidFill>
                  <a:schemeClr val="tx2">
                    <a:lumMod val="50000"/>
                  </a:schemeClr>
                </a:solidFill>
                <a:latin typeface="Cambria Math" panose="02040503050406030204" pitchFamily="18" charset="0"/>
                <a:ea typeface="文道楷体" panose="02010600040101010101" pitchFamily="2" charset="-122"/>
              </a:rPr>
              <a:t>指纹匹配就转换为两个集合的对比，</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pPr lvl="1"/>
            <a:r>
              <a:rPr lang="zh-CN" altLang="en-US" sz="2250" dirty="0">
                <a:solidFill>
                  <a:schemeClr val="tx2">
                    <a:lumMod val="50000"/>
                  </a:schemeClr>
                </a:solidFill>
                <a:latin typeface="Cambria Math" panose="02040503050406030204" pitchFamily="18" charset="0"/>
                <a:ea typeface="文道楷体" panose="02010600040101010101" pitchFamily="2" charset="-122"/>
              </a:rPr>
              <a:t>就可以采用前面的</a:t>
            </a:r>
            <a:r>
              <a:rPr lang="en-US" altLang="zh-CN" sz="2250" dirty="0">
                <a:solidFill>
                  <a:schemeClr val="tx2">
                    <a:lumMod val="50000"/>
                  </a:schemeClr>
                </a:solidFill>
                <a:latin typeface="Cambria Math" panose="02040503050406030204" pitchFamily="18" charset="0"/>
                <a:ea typeface="Cambria Math" panose="02040503050406030204" pitchFamily="18" charset="0"/>
              </a:rPr>
              <a:t>Jaccard</a:t>
            </a:r>
            <a:r>
              <a:rPr lang="zh-CN" altLang="en-US" sz="2250" dirty="0">
                <a:solidFill>
                  <a:schemeClr val="tx2">
                    <a:lumMod val="50000"/>
                  </a:schemeClr>
                </a:solidFill>
                <a:latin typeface="Cambria Math" panose="02040503050406030204" pitchFamily="18" charset="0"/>
                <a:ea typeface="文道楷体" panose="02010600040101010101" pitchFamily="2" charset="-122"/>
              </a:rPr>
              <a:t>距离定义</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r>
              <a:rPr lang="en-US" altLang="zh-CN" sz="2250" dirty="0">
                <a:solidFill>
                  <a:schemeClr val="tx2">
                    <a:lumMod val="50000"/>
                  </a:schemeClr>
                </a:solidFill>
                <a:latin typeface="Cambria Math" panose="02040503050406030204" pitchFamily="18" charset="0"/>
                <a:ea typeface="Cambria Math" panose="02040503050406030204" pitchFamily="18" charset="0"/>
              </a:rPr>
              <a:t>3.8.5 </a:t>
            </a:r>
            <a:r>
              <a:rPr lang="zh-CN" altLang="en-US" sz="2250" dirty="0">
                <a:solidFill>
                  <a:schemeClr val="tx2">
                    <a:lumMod val="50000"/>
                  </a:schemeClr>
                </a:solidFill>
                <a:latin typeface="Cambria Math" panose="02040503050406030204" pitchFamily="18" charset="0"/>
                <a:ea typeface="文道楷体" panose="02010600040101010101" pitchFamily="2" charset="-122"/>
              </a:rPr>
              <a:t>使用与指纹匹配的</a:t>
            </a:r>
            <a:r>
              <a:rPr lang="en-US" altLang="zh-CN" sz="2250" dirty="0">
                <a:solidFill>
                  <a:schemeClr val="tx2">
                    <a:lumMod val="50000"/>
                  </a:schemeClr>
                </a:solidFill>
                <a:latin typeface="Cambria Math" panose="02040503050406030204" pitchFamily="18" charset="0"/>
                <a:ea typeface="Cambria Math" panose="02040503050406030204" pitchFamily="18" charset="0"/>
              </a:rPr>
              <a:t>LSH</a:t>
            </a:r>
            <a:r>
              <a:rPr lang="zh-CN" altLang="en-US" sz="2250" dirty="0">
                <a:solidFill>
                  <a:schemeClr val="tx2">
                    <a:lumMod val="50000"/>
                  </a:schemeClr>
                </a:solidFill>
                <a:latin typeface="Cambria Math" panose="02040503050406030204" pitchFamily="18" charset="0"/>
                <a:ea typeface="文道楷体" panose="02010600040101010101" pitchFamily="2" charset="-122"/>
              </a:rPr>
              <a:t>函数簇</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pPr lvl="2"/>
            <a:r>
              <a:rPr lang="zh-CN" altLang="en-US" sz="2250" dirty="0">
                <a:solidFill>
                  <a:schemeClr val="tx2">
                    <a:lumMod val="50000"/>
                  </a:schemeClr>
                </a:solidFill>
                <a:latin typeface="Cambria Math" panose="02040503050406030204" pitchFamily="18" charset="0"/>
                <a:ea typeface="文道楷体" panose="02010600040101010101" pitchFamily="2" charset="-122"/>
              </a:rPr>
              <a:t>预先使用多个函数，并计算已有指纹的哈希值，把已有指纹映射到桶中</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pPr lvl="2"/>
            <a:r>
              <a:rPr lang="zh-CN" altLang="en-US" sz="2250" dirty="0">
                <a:solidFill>
                  <a:schemeClr val="tx2">
                    <a:lumMod val="50000"/>
                  </a:schemeClr>
                </a:solidFill>
                <a:latin typeface="Cambria Math" panose="02040503050406030204" pitchFamily="18" charset="0"/>
                <a:ea typeface="文道楷体" panose="02010600040101010101" pitchFamily="2" charset="-122"/>
              </a:rPr>
              <a:t>计算需要比较的指纹的哈希值，把它映射到桶中，并与桶中的其他指纹比较</a:t>
            </a:r>
            <a:endParaRPr lang="en-US" altLang="zh-CN" sz="2250" dirty="0">
              <a:solidFill>
                <a:schemeClr val="tx2">
                  <a:lumMod val="50000"/>
                </a:schemeClr>
              </a:solidFill>
              <a:latin typeface="Cambria Math" panose="02040503050406030204" pitchFamily="18" charset="0"/>
              <a:ea typeface="文道楷体" panose="02010600040101010101" pitchFamily="2" charset="-122"/>
            </a:endParaRPr>
          </a:p>
        </p:txBody>
      </p:sp>
    </p:spTree>
    <p:extLst>
      <p:ext uri="{BB962C8B-B14F-4D97-AF65-F5344CB8AC3E}">
        <p14:creationId xmlns:p14="http://schemas.microsoft.com/office/powerpoint/2010/main" val="92987815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3.8  LSH</a:t>
            </a:r>
            <a:r>
              <a:rPr lang="zh-CN" altLang="en-US" dirty="0"/>
              <a:t>函数的应用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77</a:t>
            </a:fld>
            <a:endParaRPr lang="en-US"/>
          </a:p>
        </p:txBody>
      </p:sp>
      <p:sp>
        <p:nvSpPr>
          <p:cNvPr id="3" name="矩形 2"/>
          <p:cNvSpPr/>
          <p:nvPr/>
        </p:nvSpPr>
        <p:spPr>
          <a:xfrm>
            <a:off x="114301" y="1447800"/>
            <a:ext cx="8823960" cy="3208571"/>
          </a:xfrm>
          <a:prstGeom prst="rect">
            <a:avLst/>
          </a:prstGeom>
        </p:spPr>
        <p:txBody>
          <a:bodyPr wrap="square">
            <a:spAutoFit/>
          </a:bodyPr>
          <a:lstStyle/>
          <a:p>
            <a:r>
              <a:rPr lang="en-US" altLang="zh-CN" sz="2250" dirty="0">
                <a:solidFill>
                  <a:schemeClr val="tx2">
                    <a:lumMod val="50000"/>
                  </a:schemeClr>
                </a:solidFill>
                <a:latin typeface="Cambria Math" panose="02040503050406030204" pitchFamily="18" charset="0"/>
                <a:ea typeface="Cambria Math" panose="02040503050406030204" pitchFamily="18" charset="0"/>
              </a:rPr>
              <a:t>3.8.4 </a:t>
            </a:r>
            <a:r>
              <a:rPr lang="zh-CN" altLang="en-US" sz="2250" dirty="0">
                <a:solidFill>
                  <a:schemeClr val="tx2">
                    <a:lumMod val="50000"/>
                  </a:schemeClr>
                </a:solidFill>
                <a:latin typeface="Cambria Math" panose="02040503050406030204" pitchFamily="18" charset="0"/>
                <a:ea typeface="文道楷体" panose="02010600040101010101" pitchFamily="2" charset="-122"/>
              </a:rPr>
              <a:t>指纹匹配</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pPr lvl="1"/>
            <a:r>
              <a:rPr lang="zh-CN" altLang="en-US" sz="2250" dirty="0">
                <a:solidFill>
                  <a:schemeClr val="tx2">
                    <a:lumMod val="50000"/>
                  </a:schemeClr>
                </a:solidFill>
                <a:latin typeface="Cambria Math" panose="02040503050406030204" pitchFamily="18" charset="0"/>
                <a:ea typeface="文道楷体" panose="02010600040101010101" pitchFamily="2" charset="-122"/>
              </a:rPr>
              <a:t>把指纹表示为网格</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pPr lvl="1"/>
            <a:r>
              <a:rPr lang="zh-CN" altLang="en-US" sz="2250" dirty="0">
                <a:solidFill>
                  <a:schemeClr val="tx2">
                    <a:lumMod val="50000"/>
                  </a:schemeClr>
                </a:solidFill>
                <a:latin typeface="Cambria Math" panose="02040503050406030204" pitchFamily="18" charset="0"/>
                <a:ea typeface="文道楷体" panose="02010600040101010101" pitchFamily="2" charset="-122"/>
              </a:rPr>
              <a:t>指纹匹配就转换为两个集合的对比，</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pPr lvl="1"/>
            <a:r>
              <a:rPr lang="zh-CN" altLang="en-US" sz="2250" dirty="0">
                <a:solidFill>
                  <a:schemeClr val="tx2">
                    <a:lumMod val="50000"/>
                  </a:schemeClr>
                </a:solidFill>
                <a:latin typeface="Cambria Math" panose="02040503050406030204" pitchFamily="18" charset="0"/>
                <a:ea typeface="文道楷体" panose="02010600040101010101" pitchFamily="2" charset="-122"/>
              </a:rPr>
              <a:t>就可以采用前面的</a:t>
            </a:r>
            <a:r>
              <a:rPr lang="en-US" altLang="zh-CN" sz="2250" dirty="0">
                <a:solidFill>
                  <a:schemeClr val="tx2">
                    <a:lumMod val="50000"/>
                  </a:schemeClr>
                </a:solidFill>
                <a:latin typeface="Cambria Math" panose="02040503050406030204" pitchFamily="18" charset="0"/>
                <a:ea typeface="Cambria Math" panose="02040503050406030204" pitchFamily="18" charset="0"/>
              </a:rPr>
              <a:t>Jaccard</a:t>
            </a:r>
            <a:r>
              <a:rPr lang="zh-CN" altLang="en-US" sz="2250" dirty="0">
                <a:solidFill>
                  <a:schemeClr val="tx2">
                    <a:lumMod val="50000"/>
                  </a:schemeClr>
                </a:solidFill>
                <a:latin typeface="Cambria Math" panose="02040503050406030204" pitchFamily="18" charset="0"/>
                <a:ea typeface="文道楷体" panose="02010600040101010101" pitchFamily="2" charset="-122"/>
              </a:rPr>
              <a:t>距离定义</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r>
              <a:rPr lang="en-US" altLang="zh-CN" sz="2250" dirty="0">
                <a:solidFill>
                  <a:schemeClr val="tx2">
                    <a:lumMod val="50000"/>
                  </a:schemeClr>
                </a:solidFill>
                <a:latin typeface="Cambria Math" panose="02040503050406030204" pitchFamily="18" charset="0"/>
                <a:ea typeface="Cambria Math" panose="02040503050406030204" pitchFamily="18" charset="0"/>
              </a:rPr>
              <a:t>3.8.5 </a:t>
            </a:r>
            <a:r>
              <a:rPr lang="zh-CN" altLang="en-US" sz="2250" dirty="0">
                <a:solidFill>
                  <a:schemeClr val="tx2">
                    <a:lumMod val="50000"/>
                  </a:schemeClr>
                </a:solidFill>
                <a:latin typeface="Cambria Math" panose="02040503050406030204" pitchFamily="18" charset="0"/>
                <a:ea typeface="文道楷体" panose="02010600040101010101" pitchFamily="2" charset="-122"/>
              </a:rPr>
              <a:t>使用与指纹匹配的</a:t>
            </a:r>
            <a:r>
              <a:rPr lang="en-US" altLang="zh-CN" sz="2250" dirty="0">
                <a:solidFill>
                  <a:schemeClr val="tx2">
                    <a:lumMod val="50000"/>
                  </a:schemeClr>
                </a:solidFill>
                <a:latin typeface="Cambria Math" panose="02040503050406030204" pitchFamily="18" charset="0"/>
                <a:ea typeface="Cambria Math" panose="02040503050406030204" pitchFamily="18" charset="0"/>
              </a:rPr>
              <a:t>LSH</a:t>
            </a:r>
            <a:r>
              <a:rPr lang="zh-CN" altLang="en-US" sz="2250" dirty="0">
                <a:solidFill>
                  <a:schemeClr val="tx2">
                    <a:lumMod val="50000"/>
                  </a:schemeClr>
                </a:solidFill>
                <a:latin typeface="Cambria Math" panose="02040503050406030204" pitchFamily="18" charset="0"/>
                <a:ea typeface="文道楷体" panose="02010600040101010101" pitchFamily="2" charset="-122"/>
              </a:rPr>
              <a:t>函数簇</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pPr lvl="2"/>
            <a:r>
              <a:rPr lang="zh-CN" altLang="en-US" sz="2250" dirty="0">
                <a:solidFill>
                  <a:schemeClr val="tx2">
                    <a:lumMod val="50000"/>
                  </a:schemeClr>
                </a:solidFill>
                <a:latin typeface="Cambria Math" panose="02040503050406030204" pitchFamily="18" charset="0"/>
                <a:ea typeface="文道楷体" panose="02010600040101010101" pitchFamily="2" charset="-122"/>
              </a:rPr>
              <a:t>预先使用多个函数，并计算已有指纹的哈希值，把已有指纹映射到桶中</a:t>
            </a:r>
            <a:endParaRPr lang="en-US" altLang="zh-CN" sz="2250" dirty="0">
              <a:solidFill>
                <a:schemeClr val="tx2">
                  <a:lumMod val="50000"/>
                </a:schemeClr>
              </a:solidFill>
              <a:latin typeface="Cambria Math" panose="02040503050406030204" pitchFamily="18" charset="0"/>
              <a:ea typeface="Cambria Math" panose="02040503050406030204" pitchFamily="18" charset="0"/>
            </a:endParaRPr>
          </a:p>
          <a:p>
            <a:pPr lvl="2"/>
            <a:r>
              <a:rPr lang="zh-CN" altLang="en-US" sz="2250" dirty="0">
                <a:solidFill>
                  <a:schemeClr val="tx2">
                    <a:lumMod val="50000"/>
                  </a:schemeClr>
                </a:solidFill>
                <a:latin typeface="Cambria Math" panose="02040503050406030204" pitchFamily="18" charset="0"/>
                <a:ea typeface="文道楷体" panose="02010600040101010101" pitchFamily="2" charset="-122"/>
              </a:rPr>
              <a:t>计算需要比较的指纹的哈希值，把它映射到桶中，并与桶中的其他指纹比较</a:t>
            </a:r>
            <a:endParaRPr lang="en-US" altLang="zh-CN" sz="2250" dirty="0">
              <a:solidFill>
                <a:schemeClr val="tx2">
                  <a:lumMod val="50000"/>
                </a:schemeClr>
              </a:solidFill>
              <a:latin typeface="Cambria Math" panose="02040503050406030204" pitchFamily="18" charset="0"/>
              <a:ea typeface="文道楷体" panose="02010600040101010101" pitchFamily="2" charset="-122"/>
            </a:endParaRPr>
          </a:p>
        </p:txBody>
      </p:sp>
      <p:sp>
        <p:nvSpPr>
          <p:cNvPr id="6" name="矩形 5"/>
          <p:cNvSpPr/>
          <p:nvPr/>
        </p:nvSpPr>
        <p:spPr>
          <a:xfrm>
            <a:off x="57150" y="4552570"/>
            <a:ext cx="9086850" cy="2169825"/>
          </a:xfrm>
          <a:prstGeom prst="rect">
            <a:avLst/>
          </a:prstGeom>
        </p:spPr>
        <p:txBody>
          <a:bodyPr wrap="square">
            <a:spAutoFit/>
          </a:bodyPr>
          <a:lstStyle/>
          <a:p>
            <a:r>
              <a:rPr lang="en-US" altLang="zh-CN" sz="2250" dirty="0">
                <a:solidFill>
                  <a:srgbClr val="002060"/>
                </a:solidFill>
                <a:latin typeface="Cambria Math" panose="02040503050406030204" pitchFamily="18" charset="0"/>
                <a:ea typeface="Cambria Math" panose="02040503050406030204" pitchFamily="18" charset="0"/>
              </a:rPr>
              <a:t>3.8.6  </a:t>
            </a:r>
            <a:r>
              <a:rPr lang="zh-CN" altLang="en-US" sz="2250" dirty="0">
                <a:solidFill>
                  <a:srgbClr val="002060"/>
                </a:solidFill>
                <a:latin typeface="Cambria Math" panose="02040503050406030204" pitchFamily="18" charset="0"/>
                <a:ea typeface="文道楷体" panose="02010600040101010101" pitchFamily="2" charset="-122"/>
              </a:rPr>
              <a:t>相似新闻报道检测</a:t>
            </a:r>
          </a:p>
          <a:p>
            <a:pPr lvl="1"/>
            <a:r>
              <a:rPr lang="zh-CN" altLang="en-US" sz="2250" dirty="0">
                <a:solidFill>
                  <a:srgbClr val="002060"/>
                </a:solidFill>
                <a:latin typeface="Cambria Math" panose="02040503050406030204" pitchFamily="18" charset="0"/>
                <a:ea typeface="文道楷体" panose="02010600040101010101" pitchFamily="2" charset="-122"/>
              </a:rPr>
              <a:t>使用基于词的</a:t>
            </a:r>
            <a:r>
              <a:rPr lang="en-US" altLang="zh-CN" sz="2250" dirty="0">
                <a:solidFill>
                  <a:srgbClr val="002060"/>
                </a:solidFill>
                <a:latin typeface="Cambria Math" panose="02040503050406030204" pitchFamily="18" charset="0"/>
                <a:ea typeface="文道楷体" panose="02010600040101010101" pitchFamily="2" charset="-122"/>
              </a:rPr>
              <a:t>Shingle</a:t>
            </a:r>
            <a:r>
              <a:rPr lang="zh-CN" altLang="en-US" sz="2250" dirty="0">
                <a:solidFill>
                  <a:srgbClr val="002060"/>
                </a:solidFill>
                <a:latin typeface="Cambria Math" panose="02040503050406030204" pitchFamily="18" charset="0"/>
                <a:ea typeface="文道楷体" panose="02010600040101010101" pitchFamily="2" charset="-122"/>
              </a:rPr>
              <a:t>技术。假定有两个网页，每个网页包括一半新闻文本和一半广告类文本。如果新闻文本相同但广告不同，那么两个网页之间的</a:t>
            </a:r>
            <a:r>
              <a:rPr lang="en-US" altLang="zh-CN" sz="2250" dirty="0" err="1">
                <a:solidFill>
                  <a:srgbClr val="002060"/>
                </a:solidFill>
                <a:latin typeface="Cambria Math" panose="02040503050406030204" pitchFamily="18" charset="0"/>
                <a:ea typeface="文道楷体" panose="02010600040101010101" pitchFamily="2" charset="-122"/>
              </a:rPr>
              <a:t>Jaccard</a:t>
            </a:r>
            <a:r>
              <a:rPr lang="zh-CN" altLang="en-US" sz="2250" dirty="0">
                <a:solidFill>
                  <a:srgbClr val="002060"/>
                </a:solidFill>
                <a:latin typeface="Cambria Math" panose="02040503050406030204" pitchFamily="18" charset="0"/>
                <a:ea typeface="文道楷体" panose="02010600040101010101" pitchFamily="2" charset="-122"/>
              </a:rPr>
              <a:t>相似度可能为</a:t>
            </a:r>
            <a:r>
              <a:rPr lang="en-US" altLang="zh-CN" sz="2250" dirty="0">
                <a:solidFill>
                  <a:srgbClr val="002060"/>
                </a:solidFill>
                <a:latin typeface="Cambria Math" panose="02040503050406030204" pitchFamily="18" charset="0"/>
                <a:ea typeface="文道楷体" panose="02010600040101010101" pitchFamily="2" charset="-122"/>
              </a:rPr>
              <a:t>75%</a:t>
            </a:r>
            <a:r>
              <a:rPr lang="zh-CN" altLang="en-US" sz="2250" dirty="0">
                <a:solidFill>
                  <a:srgbClr val="002060"/>
                </a:solidFill>
                <a:latin typeface="Cambria Math" panose="02040503050406030204" pitchFamily="18" charset="0"/>
                <a:ea typeface="文道楷体" panose="02010600040101010101" pitchFamily="2" charset="-122"/>
              </a:rPr>
              <a:t>，反之，如果新闻不同而广告相同，则</a:t>
            </a:r>
            <a:r>
              <a:rPr lang="en-US" altLang="zh-CN" sz="2250" dirty="0" err="1">
                <a:solidFill>
                  <a:srgbClr val="002060"/>
                </a:solidFill>
                <a:latin typeface="Cambria Math" panose="02040503050406030204" pitchFamily="18" charset="0"/>
                <a:ea typeface="文道楷体" panose="02010600040101010101" pitchFamily="2" charset="-122"/>
              </a:rPr>
              <a:t>Jaccard</a:t>
            </a:r>
            <a:r>
              <a:rPr lang="zh-CN" altLang="en-US" sz="2250" dirty="0">
                <a:solidFill>
                  <a:srgbClr val="002060"/>
                </a:solidFill>
                <a:latin typeface="Cambria Math" panose="02040503050406030204" pitchFamily="18" charset="0"/>
                <a:ea typeface="文道楷体" panose="02010600040101010101" pitchFamily="2" charset="-122"/>
              </a:rPr>
              <a:t>相似度可能为</a:t>
            </a:r>
            <a:r>
              <a:rPr lang="en-US" altLang="zh-CN" sz="2250" dirty="0">
                <a:solidFill>
                  <a:srgbClr val="002060"/>
                </a:solidFill>
                <a:latin typeface="Cambria Math" panose="02040503050406030204" pitchFamily="18" charset="0"/>
                <a:ea typeface="文道楷体" panose="02010600040101010101" pitchFamily="2" charset="-122"/>
              </a:rPr>
              <a:t>25%</a:t>
            </a:r>
            <a:r>
              <a:rPr lang="zh-CN" altLang="en-US" sz="2250" dirty="0">
                <a:solidFill>
                  <a:srgbClr val="002060"/>
                </a:solidFill>
                <a:latin typeface="Cambria Math" panose="02040503050406030204" pitchFamily="18" charset="0"/>
                <a:ea typeface="文道楷体" panose="02010600040101010101" pitchFamily="2" charset="-122"/>
              </a:rPr>
              <a:t>。如果采用传统</a:t>
            </a:r>
            <a:r>
              <a:rPr lang="en-US" altLang="zh-CN" sz="2250" dirty="0">
                <a:solidFill>
                  <a:srgbClr val="002060"/>
                </a:solidFill>
                <a:latin typeface="Cambria Math" panose="02040503050406030204" pitchFamily="18" charset="0"/>
                <a:ea typeface="文道楷体" panose="02010600040101010101" pitchFamily="2" charset="-122"/>
              </a:rPr>
              <a:t>k-Shingle</a:t>
            </a:r>
            <a:r>
              <a:rPr lang="zh-CN" altLang="en-US" sz="2250" dirty="0">
                <a:solidFill>
                  <a:srgbClr val="002060"/>
                </a:solidFill>
                <a:latin typeface="Cambria Math" panose="02040503050406030204" pitchFamily="18" charset="0"/>
                <a:ea typeface="文道楷体" panose="02010600040101010101" pitchFamily="2" charset="-122"/>
              </a:rPr>
              <a:t>，则</a:t>
            </a:r>
            <a:r>
              <a:rPr lang="en-US" altLang="zh-CN" sz="2250" dirty="0" err="1">
                <a:solidFill>
                  <a:srgbClr val="002060"/>
                </a:solidFill>
                <a:latin typeface="Cambria Math" panose="02040503050406030204" pitchFamily="18" charset="0"/>
                <a:ea typeface="文道楷体" panose="02010600040101010101" pitchFamily="2" charset="-122"/>
              </a:rPr>
              <a:t>Jaccard</a:t>
            </a:r>
            <a:r>
              <a:rPr lang="zh-CN" altLang="en-US" sz="2250" dirty="0">
                <a:solidFill>
                  <a:srgbClr val="002060"/>
                </a:solidFill>
                <a:latin typeface="Cambria Math" panose="02040503050406030204" pitchFamily="18" charset="0"/>
                <a:ea typeface="文道楷体" panose="02010600040101010101" pitchFamily="2" charset="-122"/>
              </a:rPr>
              <a:t>相似度为</a:t>
            </a:r>
            <a:r>
              <a:rPr lang="en-US" altLang="zh-CN" sz="2250" dirty="0">
                <a:solidFill>
                  <a:srgbClr val="002060"/>
                </a:solidFill>
                <a:latin typeface="Cambria Math" panose="02040503050406030204" pitchFamily="18" charset="0"/>
                <a:ea typeface="文道楷体" panose="02010600040101010101" pitchFamily="2" charset="-122"/>
              </a:rPr>
              <a:t>1/3</a:t>
            </a:r>
            <a:r>
              <a:rPr lang="zh-CN" altLang="en-US" sz="2250" dirty="0">
                <a:solidFill>
                  <a:srgbClr val="002060"/>
                </a:solidFill>
                <a:latin typeface="Cambria Math" panose="02040503050406030204" pitchFamily="18" charset="0"/>
                <a:ea typeface="文道楷体" panose="02010600040101010101" pitchFamily="2" charset="-122"/>
              </a:rPr>
              <a:t>。</a:t>
            </a:r>
            <a:endParaRPr lang="en-US" altLang="zh-CN" sz="2250" dirty="0">
              <a:solidFill>
                <a:srgbClr val="002060"/>
              </a:solidFill>
              <a:latin typeface="Cambria Math" panose="02040503050406030204" pitchFamily="18" charset="0"/>
              <a:ea typeface="文道楷体" panose="02010600040101010101" pitchFamily="2" charset="-122"/>
            </a:endParaRPr>
          </a:p>
        </p:txBody>
      </p:sp>
    </p:spTree>
    <p:extLst>
      <p:ext uri="{BB962C8B-B14F-4D97-AF65-F5344CB8AC3E}">
        <p14:creationId xmlns:p14="http://schemas.microsoft.com/office/powerpoint/2010/main" val="369721227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总结 本章技术框图</a:t>
            </a:r>
          </a:p>
        </p:txBody>
      </p:sp>
      <p:sp>
        <p:nvSpPr>
          <p:cNvPr id="5" name="灯片编号占位符 4"/>
          <p:cNvSpPr>
            <a:spLocks noGrp="1"/>
          </p:cNvSpPr>
          <p:nvPr>
            <p:ph type="sldNum" sz="quarter" idx="12"/>
          </p:nvPr>
        </p:nvSpPr>
        <p:spPr/>
        <p:txBody>
          <a:bodyPr/>
          <a:lstStyle/>
          <a:p>
            <a:fld id="{19B12225-5612-419B-A8D5-4B8EEE4C217E}" type="slidenum">
              <a:rPr lang="en-US" smtClean="0"/>
              <a:pPr/>
              <a:t>78</a:t>
            </a:fld>
            <a:endParaRPr lang="en-US"/>
          </a:p>
        </p:txBody>
      </p:sp>
      <p:grpSp>
        <p:nvGrpSpPr>
          <p:cNvPr id="23" name="组合 22"/>
          <p:cNvGrpSpPr/>
          <p:nvPr/>
        </p:nvGrpSpPr>
        <p:grpSpPr>
          <a:xfrm>
            <a:off x="861047" y="2775347"/>
            <a:ext cx="6225557" cy="1927626"/>
            <a:chOff x="1148062" y="2557461"/>
            <a:chExt cx="8300742" cy="2570168"/>
          </a:xfrm>
        </p:grpSpPr>
        <p:sp>
          <p:nvSpPr>
            <p:cNvPr id="24" name="AutoShape 3"/>
            <p:cNvSpPr>
              <a:spLocks noChangeArrowheads="1"/>
            </p:cNvSpPr>
            <p:nvPr/>
          </p:nvSpPr>
          <p:spPr bwMode="auto">
            <a:xfrm rot="-5394873">
              <a:off x="2579687" y="2747962"/>
              <a:ext cx="1371600" cy="9906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headEnd/>
              <a:tailEnd/>
            </a:ln>
            <a:effectLst/>
          </p:spPr>
          <p:txBody>
            <a:bodyPr vert="eaVert" wrap="none" anchor="ctr"/>
            <a:lstStyle/>
            <a:p>
              <a:pPr algn="ctr"/>
              <a:r>
                <a:rPr lang="en-US" sz="1350" dirty="0">
                  <a:latin typeface="Arial" pitchFamily="34" charset="0"/>
                  <a:cs typeface="Arial" pitchFamily="34" charset="0"/>
                </a:rPr>
                <a:t>Shingling</a:t>
              </a:r>
            </a:p>
          </p:txBody>
        </p:sp>
        <p:sp>
          <p:nvSpPr>
            <p:cNvPr id="25" name="Text Box 6"/>
            <p:cNvSpPr txBox="1">
              <a:spLocks noChangeArrowheads="1"/>
            </p:cNvSpPr>
            <p:nvPr/>
          </p:nvSpPr>
          <p:spPr bwMode="auto">
            <a:xfrm>
              <a:off x="1148062" y="2966262"/>
              <a:ext cx="1015663" cy="584776"/>
            </a:xfrm>
            <a:prstGeom prst="rect">
              <a:avLst/>
            </a:prstGeom>
            <a:noFill/>
            <a:ln w="9525">
              <a:noFill/>
              <a:miter lim="800000"/>
              <a:headEnd/>
              <a:tailEnd/>
            </a:ln>
            <a:effectLst/>
          </p:spPr>
          <p:txBody>
            <a:bodyPr wrap="none">
              <a:spAutoFit/>
            </a:bodyPr>
            <a:lstStyle/>
            <a:p>
              <a:r>
                <a:rPr lang="zh-CN" altLang="en-US" sz="2250" dirty="0">
                  <a:latin typeface="Arial" pitchFamily="34" charset="0"/>
                  <a:cs typeface="Arial" pitchFamily="34" charset="0"/>
                </a:rPr>
                <a:t>文档</a:t>
              </a:r>
              <a:endParaRPr lang="en-US" sz="2250" dirty="0">
                <a:latin typeface="Arial" pitchFamily="34" charset="0"/>
                <a:cs typeface="Arial" pitchFamily="34" charset="0"/>
              </a:endParaRPr>
            </a:p>
          </p:txBody>
        </p:sp>
        <p:sp>
          <p:nvSpPr>
            <p:cNvPr id="26" name="Line 7"/>
            <p:cNvSpPr>
              <a:spLocks noChangeShapeType="1"/>
            </p:cNvSpPr>
            <p:nvPr/>
          </p:nvSpPr>
          <p:spPr bwMode="auto">
            <a:xfrm>
              <a:off x="2312987" y="3243262"/>
              <a:ext cx="45720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nvGrpSpPr>
            <p:cNvPr id="27" name="Group 19"/>
            <p:cNvGrpSpPr>
              <a:grpSpLocks/>
            </p:cNvGrpSpPr>
            <p:nvPr/>
          </p:nvGrpSpPr>
          <p:grpSpPr bwMode="auto">
            <a:xfrm>
              <a:off x="3684589" y="3243265"/>
              <a:ext cx="1912940" cy="1884364"/>
              <a:chOff x="1488" y="1920"/>
              <a:chExt cx="1205" cy="1187"/>
            </a:xfrm>
          </p:grpSpPr>
          <p:sp>
            <p:nvSpPr>
              <p:cNvPr id="36" name="Line 8"/>
              <p:cNvSpPr>
                <a:spLocks noChangeShapeType="1"/>
              </p:cNvSpPr>
              <p:nvPr/>
            </p:nvSpPr>
            <p:spPr bwMode="auto">
              <a:xfrm>
                <a:off x="1536" y="1920"/>
                <a:ext cx="72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sp>
            <p:nvSpPr>
              <p:cNvPr id="37" name="Text Box 9"/>
              <p:cNvSpPr txBox="1">
                <a:spLocks noChangeArrowheads="1"/>
              </p:cNvSpPr>
              <p:nvPr/>
            </p:nvSpPr>
            <p:spPr bwMode="auto">
              <a:xfrm>
                <a:off x="1488" y="2448"/>
                <a:ext cx="1205" cy="659"/>
              </a:xfrm>
              <a:prstGeom prst="rect">
                <a:avLst/>
              </a:prstGeom>
              <a:noFill/>
              <a:ln w="9525">
                <a:noFill/>
                <a:miter lim="800000"/>
                <a:headEnd/>
                <a:tailEnd/>
              </a:ln>
              <a:effectLst/>
            </p:spPr>
            <p:txBody>
              <a:bodyPr wrap="none">
                <a:spAutoFit/>
              </a:bodyPr>
              <a:lstStyle/>
              <a:p>
                <a:r>
                  <a:rPr lang="en-US" altLang="zh-CN" sz="2250" dirty="0">
                    <a:latin typeface="Arial" pitchFamily="34" charset="0"/>
                    <a:cs typeface="Arial" pitchFamily="34" charset="0"/>
                  </a:rPr>
                  <a:t>K-Shingle</a:t>
                </a:r>
              </a:p>
              <a:p>
                <a:r>
                  <a:rPr lang="zh-CN" altLang="en-US" sz="2250" dirty="0">
                    <a:latin typeface="Arial" pitchFamily="34" charset="0"/>
                    <a:cs typeface="Arial" pitchFamily="34" charset="0"/>
                  </a:rPr>
                  <a:t>表示</a:t>
                </a:r>
                <a:endParaRPr lang="en-US" sz="2250" dirty="0">
                  <a:latin typeface="Arial" pitchFamily="34" charset="0"/>
                  <a:cs typeface="Arial" pitchFamily="34" charset="0"/>
                </a:endParaRPr>
              </a:p>
            </p:txBody>
          </p:sp>
          <p:sp>
            <p:nvSpPr>
              <p:cNvPr id="38" name="Line 10"/>
              <p:cNvSpPr>
                <a:spLocks noChangeShapeType="1"/>
              </p:cNvSpPr>
              <p:nvPr/>
            </p:nvSpPr>
            <p:spPr bwMode="auto">
              <a:xfrm flipV="1">
                <a:off x="1872" y="1920"/>
                <a:ext cx="0" cy="48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grpSp>
          <p:nvGrpSpPr>
            <p:cNvPr id="28" name="Group 20"/>
            <p:cNvGrpSpPr>
              <a:grpSpLocks/>
            </p:cNvGrpSpPr>
            <p:nvPr/>
          </p:nvGrpSpPr>
          <p:grpSpPr bwMode="auto">
            <a:xfrm>
              <a:off x="4903787" y="2557461"/>
              <a:ext cx="2751138" cy="2108200"/>
              <a:chOff x="2256" y="1488"/>
              <a:chExt cx="1733" cy="1328"/>
            </a:xfrm>
          </p:grpSpPr>
          <p:sp>
            <p:nvSpPr>
              <p:cNvPr id="32" name="AutoShape 4"/>
              <p:cNvSpPr>
                <a:spLocks noChangeArrowheads="1"/>
              </p:cNvSpPr>
              <p:nvPr/>
            </p:nvSpPr>
            <p:spPr bwMode="auto">
              <a:xfrm rot="-5394873">
                <a:off x="2136" y="1608"/>
                <a:ext cx="864" cy="624"/>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99CC">
                  <a:alpha val="50000"/>
                </a:srgbClr>
              </a:solidFill>
              <a:ln w="9525">
                <a:solidFill>
                  <a:schemeClr val="tx1"/>
                </a:solidFill>
                <a:miter lim="800000"/>
                <a:headEnd/>
                <a:tailEnd/>
              </a:ln>
              <a:effectLst/>
            </p:spPr>
            <p:txBody>
              <a:bodyPr vert="eaVert" wrap="none" anchor="ctr"/>
              <a:lstStyle/>
              <a:p>
                <a:pPr algn="ctr"/>
                <a:r>
                  <a:rPr lang="en-US" sz="1350" dirty="0">
                    <a:latin typeface="Arial" pitchFamily="34" charset="0"/>
                    <a:cs typeface="Arial" pitchFamily="34" charset="0"/>
                  </a:rPr>
                  <a:t>Min </a:t>
                </a:r>
                <a:br>
                  <a:rPr lang="en-US" sz="1350" dirty="0">
                    <a:latin typeface="Arial" pitchFamily="34" charset="0"/>
                    <a:cs typeface="Arial" pitchFamily="34" charset="0"/>
                  </a:rPr>
                </a:br>
                <a:r>
                  <a:rPr lang="en-US" sz="1350" dirty="0">
                    <a:latin typeface="Arial" pitchFamily="34" charset="0"/>
                    <a:cs typeface="Arial" pitchFamily="34" charset="0"/>
                  </a:rPr>
                  <a:t>Hashing</a:t>
                </a:r>
              </a:p>
            </p:txBody>
          </p:sp>
          <p:sp>
            <p:nvSpPr>
              <p:cNvPr id="33" name="Line 12"/>
              <p:cNvSpPr>
                <a:spLocks noChangeShapeType="1"/>
              </p:cNvSpPr>
              <p:nvPr/>
            </p:nvSpPr>
            <p:spPr bwMode="auto">
              <a:xfrm>
                <a:off x="2880" y="1920"/>
                <a:ext cx="720"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sp>
            <p:nvSpPr>
              <p:cNvPr id="34" name="Text Box 14"/>
              <p:cNvSpPr txBox="1">
                <a:spLocks noChangeArrowheads="1"/>
              </p:cNvSpPr>
              <p:nvPr/>
            </p:nvSpPr>
            <p:spPr bwMode="auto">
              <a:xfrm>
                <a:off x="2784" y="2448"/>
                <a:ext cx="1205" cy="368"/>
              </a:xfrm>
              <a:prstGeom prst="rect">
                <a:avLst/>
              </a:prstGeom>
              <a:noFill/>
              <a:ln w="9525">
                <a:noFill/>
                <a:miter lim="800000"/>
                <a:headEnd/>
                <a:tailEnd/>
              </a:ln>
              <a:effectLst/>
            </p:spPr>
            <p:txBody>
              <a:bodyPr wrap="none">
                <a:spAutoFit/>
              </a:bodyPr>
              <a:lstStyle/>
              <a:p>
                <a:r>
                  <a:rPr lang="en-US" altLang="zh-CN" sz="2250" dirty="0">
                    <a:latin typeface="Arial" pitchFamily="34" charset="0"/>
                    <a:cs typeface="Arial" pitchFamily="34" charset="0"/>
                  </a:rPr>
                  <a:t>Hash</a:t>
                </a:r>
                <a:r>
                  <a:rPr lang="zh-CN" altLang="en-US" sz="2250" dirty="0">
                    <a:latin typeface="Arial" pitchFamily="34" charset="0"/>
                    <a:cs typeface="Arial" pitchFamily="34" charset="0"/>
                  </a:rPr>
                  <a:t>签名</a:t>
                </a:r>
                <a:endParaRPr lang="en-US" sz="2250" dirty="0">
                  <a:latin typeface="Arial" pitchFamily="34" charset="0"/>
                  <a:cs typeface="Arial" pitchFamily="34" charset="0"/>
                </a:endParaRPr>
              </a:p>
            </p:txBody>
          </p:sp>
          <p:sp>
            <p:nvSpPr>
              <p:cNvPr id="35" name="Line 16"/>
              <p:cNvSpPr>
                <a:spLocks noChangeShapeType="1"/>
              </p:cNvSpPr>
              <p:nvPr/>
            </p:nvSpPr>
            <p:spPr bwMode="auto">
              <a:xfrm flipV="1">
                <a:off x="3216" y="1920"/>
                <a:ext cx="0" cy="48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grpSp>
          <p:nvGrpSpPr>
            <p:cNvPr id="29" name="Group 21"/>
            <p:cNvGrpSpPr>
              <a:grpSpLocks/>
            </p:cNvGrpSpPr>
            <p:nvPr/>
          </p:nvGrpSpPr>
          <p:grpSpPr bwMode="auto">
            <a:xfrm>
              <a:off x="7037390" y="2633661"/>
              <a:ext cx="2411414" cy="1219200"/>
              <a:chOff x="3600" y="1536"/>
              <a:chExt cx="1519" cy="768"/>
            </a:xfrm>
          </p:grpSpPr>
          <p:sp>
            <p:nvSpPr>
              <p:cNvPr id="30" name="Rectangle 11"/>
              <p:cNvSpPr>
                <a:spLocks noChangeArrowheads="1"/>
              </p:cNvSpPr>
              <p:nvPr/>
            </p:nvSpPr>
            <p:spPr bwMode="auto">
              <a:xfrm>
                <a:off x="3600" y="1536"/>
                <a:ext cx="816" cy="768"/>
              </a:xfrm>
              <a:prstGeom prst="rect">
                <a:avLst/>
              </a:prstGeom>
              <a:solidFill>
                <a:schemeClr val="accent1">
                  <a:alpha val="50000"/>
                </a:schemeClr>
              </a:solidFill>
              <a:ln w="9525">
                <a:solidFill>
                  <a:schemeClr val="tx1"/>
                </a:solidFill>
                <a:miter lim="800000"/>
                <a:headEnd/>
                <a:tailEnd/>
              </a:ln>
              <a:effectLst/>
            </p:spPr>
            <p:txBody>
              <a:bodyPr wrap="none" anchor="ctr"/>
              <a:lstStyle/>
              <a:p>
                <a:pPr algn="ctr"/>
                <a:r>
                  <a:rPr lang="en-US" sz="1350" dirty="0">
                    <a:latin typeface="Arial" pitchFamily="34" charset="0"/>
                    <a:cs typeface="Arial" pitchFamily="34" charset="0"/>
                  </a:rPr>
                  <a:t>Locality-</a:t>
                </a:r>
              </a:p>
              <a:p>
                <a:pPr algn="ctr"/>
                <a:r>
                  <a:rPr lang="en-US" sz="1350" dirty="0">
                    <a:latin typeface="Arial" pitchFamily="34" charset="0"/>
                    <a:cs typeface="Arial" pitchFamily="34" charset="0"/>
                  </a:rPr>
                  <a:t>Sensitive</a:t>
                </a:r>
              </a:p>
              <a:p>
                <a:pPr algn="ctr"/>
                <a:r>
                  <a:rPr lang="en-US" sz="1350" dirty="0">
                    <a:latin typeface="Arial" pitchFamily="34" charset="0"/>
                    <a:cs typeface="Arial" pitchFamily="34" charset="0"/>
                  </a:rPr>
                  <a:t>Hashing</a:t>
                </a:r>
              </a:p>
            </p:txBody>
          </p:sp>
          <p:sp>
            <p:nvSpPr>
              <p:cNvPr id="31" name="Line 17"/>
              <p:cNvSpPr>
                <a:spLocks noChangeShapeType="1"/>
              </p:cNvSpPr>
              <p:nvPr/>
            </p:nvSpPr>
            <p:spPr bwMode="auto">
              <a:xfrm>
                <a:off x="4416" y="1920"/>
                <a:ext cx="703" cy="0"/>
              </a:xfrm>
              <a:prstGeom prst="line">
                <a:avLst/>
              </a:prstGeom>
              <a:noFill/>
              <a:ln w="9525">
                <a:solidFill>
                  <a:schemeClr val="tx1"/>
                </a:solidFill>
                <a:round/>
                <a:headEnd/>
                <a:tailEnd type="triangle" w="med" len="med"/>
              </a:ln>
              <a:effectLst/>
            </p:spPr>
            <p:txBody>
              <a:bodyPr/>
              <a:lstStyle/>
              <a:p>
                <a:endParaRPr lang="en-US" sz="1350">
                  <a:latin typeface="Arial" pitchFamily="34" charset="0"/>
                  <a:cs typeface="Arial" pitchFamily="34" charset="0"/>
                </a:endParaRPr>
              </a:p>
            </p:txBody>
          </p:sp>
        </p:grpSp>
      </p:grpSp>
      <p:sp>
        <p:nvSpPr>
          <p:cNvPr id="3" name="文本框 2"/>
          <p:cNvSpPr txBox="1"/>
          <p:nvPr/>
        </p:nvSpPr>
        <p:spPr>
          <a:xfrm>
            <a:off x="7162800" y="3124200"/>
            <a:ext cx="990600" cy="369332"/>
          </a:xfrm>
          <a:prstGeom prst="rect">
            <a:avLst/>
          </a:prstGeom>
          <a:noFill/>
        </p:spPr>
        <p:txBody>
          <a:bodyPr wrap="square" rtlCol="0">
            <a:spAutoFit/>
          </a:bodyPr>
          <a:lstStyle/>
          <a:p>
            <a:r>
              <a:rPr lang="zh-CN" altLang="en-US" dirty="0"/>
              <a:t>候选对</a:t>
            </a:r>
          </a:p>
        </p:txBody>
      </p:sp>
      <p:cxnSp>
        <p:nvCxnSpPr>
          <p:cNvPr id="21" name="直接箭头连接符 20"/>
          <p:cNvCxnSpPr/>
          <p:nvPr/>
        </p:nvCxnSpPr>
        <p:spPr>
          <a:xfrm>
            <a:off x="1801416" y="2438400"/>
            <a:ext cx="5010150" cy="0"/>
          </a:xfrm>
          <a:prstGeom prst="straightConnector1">
            <a:avLst/>
          </a:prstGeom>
          <a:ln w="25400">
            <a:solidFill>
              <a:srgbClr val="FF0000"/>
            </a:solidFill>
            <a:prstDash val="sysDash"/>
            <a:tailEnd type="triangle"/>
          </a:ln>
        </p:spPr>
        <p:style>
          <a:lnRef idx="1">
            <a:schemeClr val="dk1"/>
          </a:lnRef>
          <a:fillRef idx="0">
            <a:schemeClr val="dk1"/>
          </a:fillRef>
          <a:effectRef idx="0">
            <a:schemeClr val="dk1"/>
          </a:effectRef>
          <a:fontRef idx="minor">
            <a:schemeClr val="tx1"/>
          </a:fontRef>
        </p:style>
      </p:cxnSp>
      <p:sp>
        <p:nvSpPr>
          <p:cNvPr id="22" name="文本框 21"/>
          <p:cNvSpPr txBox="1"/>
          <p:nvPr/>
        </p:nvSpPr>
        <p:spPr>
          <a:xfrm>
            <a:off x="3186431" y="1832846"/>
            <a:ext cx="2146742" cy="484748"/>
          </a:xfrm>
          <a:prstGeom prst="rect">
            <a:avLst/>
          </a:prstGeom>
          <a:noFill/>
        </p:spPr>
        <p:txBody>
          <a:bodyPr wrap="none" rtlCol="0">
            <a:spAutoFit/>
          </a:bodyPr>
          <a:lstStyle/>
          <a:p>
            <a:r>
              <a:rPr lang="zh-CN" altLang="en-US" sz="2550" dirty="0"/>
              <a:t>降计算复杂度</a:t>
            </a:r>
          </a:p>
        </p:txBody>
      </p:sp>
    </p:spTree>
    <p:extLst>
      <p:ext uri="{BB962C8B-B14F-4D97-AF65-F5344CB8AC3E}">
        <p14:creationId xmlns:p14="http://schemas.microsoft.com/office/powerpoint/2010/main" val="134316483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作业</a:t>
            </a:r>
            <a:endParaRPr lang="en-US" dirty="0"/>
          </a:p>
        </p:txBody>
      </p:sp>
      <p:sp>
        <p:nvSpPr>
          <p:cNvPr id="3" name="文本框 2"/>
          <p:cNvSpPr txBox="1"/>
          <p:nvPr/>
        </p:nvSpPr>
        <p:spPr>
          <a:xfrm>
            <a:off x="792481" y="1859281"/>
            <a:ext cx="7284719" cy="2985433"/>
          </a:xfrm>
          <a:prstGeom prst="rect">
            <a:avLst/>
          </a:prstGeom>
          <a:noFill/>
        </p:spPr>
        <p:txBody>
          <a:bodyPr wrap="square" rtlCol="0">
            <a:spAutoFit/>
          </a:bodyPr>
          <a:lstStyle/>
          <a:p>
            <a:pPr marL="342900" indent="-342900">
              <a:buAutoNum type="arabicPeriod"/>
            </a:pPr>
            <a:r>
              <a:rPr lang="zh-CN" altLang="en-US" sz="2400" dirty="0">
                <a:latin typeface="Calibri" panose="020F0502020204030204" pitchFamily="34" charset="0"/>
                <a:ea typeface="华文楷体" panose="02010600040101010101" pitchFamily="2" charset="-122"/>
                <a:cs typeface="Calibri" panose="020F0502020204030204" pitchFamily="34" charset="0"/>
              </a:rPr>
              <a:t>计算集合</a:t>
            </a:r>
            <a:r>
              <a:rPr lang="en-US" altLang="zh-CN" sz="2400" dirty="0">
                <a:latin typeface="Calibri" panose="020F0502020204030204" pitchFamily="34" charset="0"/>
                <a:ea typeface="华文楷体" panose="02010600040101010101" pitchFamily="2" charset="-122"/>
                <a:cs typeface="Calibri" panose="020F0502020204030204" pitchFamily="34" charset="0"/>
              </a:rPr>
              <a:t>A={1, 3, 4}, B={3,4,6,7}</a:t>
            </a:r>
            <a:r>
              <a:rPr lang="zh-CN" altLang="en-US" sz="2400" dirty="0">
                <a:latin typeface="Calibri" panose="020F0502020204030204" pitchFamily="34" charset="0"/>
                <a:ea typeface="华文楷体" panose="02010600040101010101" pitchFamily="2" charset="-122"/>
                <a:cs typeface="Calibri" panose="020F0502020204030204" pitchFamily="34" charset="0"/>
              </a:rPr>
              <a:t>和</a:t>
            </a:r>
            <a:r>
              <a:rPr lang="en-US" altLang="zh-CN" sz="2400" dirty="0">
                <a:latin typeface="Calibri" panose="020F0502020204030204" pitchFamily="34" charset="0"/>
                <a:ea typeface="华文楷体" panose="02010600040101010101" pitchFamily="2" charset="-122"/>
                <a:cs typeface="Calibri" panose="020F0502020204030204" pitchFamily="34" charset="0"/>
              </a:rPr>
              <a:t>C={3,5,6,8}</a:t>
            </a:r>
            <a:r>
              <a:rPr lang="zh-CN" altLang="en-US" sz="2400" dirty="0">
                <a:latin typeface="Calibri" panose="020F0502020204030204" pitchFamily="34" charset="0"/>
                <a:ea typeface="华文楷体" panose="02010600040101010101" pitchFamily="2" charset="-122"/>
                <a:cs typeface="Calibri" panose="020F0502020204030204" pitchFamily="34" charset="0"/>
              </a:rPr>
              <a:t>两两之间的</a:t>
            </a:r>
            <a:r>
              <a:rPr lang="en-US" altLang="zh-CN" sz="2400" dirty="0" err="1">
                <a:latin typeface="Calibri" panose="020F0502020204030204" pitchFamily="34" charset="0"/>
                <a:ea typeface="华文楷体" panose="02010600040101010101" pitchFamily="2" charset="-122"/>
                <a:cs typeface="Calibri" panose="020F0502020204030204" pitchFamily="34" charset="0"/>
              </a:rPr>
              <a:t>Jaccard</a:t>
            </a:r>
            <a:r>
              <a:rPr lang="zh-CN" altLang="en-US" sz="2400" dirty="0">
                <a:latin typeface="Calibri" panose="020F0502020204030204" pitchFamily="34" charset="0"/>
                <a:ea typeface="华文楷体" panose="02010600040101010101" pitchFamily="2" charset="-122"/>
                <a:cs typeface="Calibri" panose="020F0502020204030204" pitchFamily="34" charset="0"/>
              </a:rPr>
              <a:t>相似度。</a:t>
            </a:r>
            <a:endParaRPr lang="en-US" altLang="zh-CN" sz="2400" dirty="0">
              <a:latin typeface="Calibri" panose="020F0502020204030204" pitchFamily="34" charset="0"/>
              <a:ea typeface="华文楷体" panose="02010600040101010101" pitchFamily="2" charset="-122"/>
              <a:cs typeface="Calibri" panose="020F0502020204030204" pitchFamily="34" charset="0"/>
            </a:endParaRPr>
          </a:p>
          <a:p>
            <a:pPr marL="342900" indent="-342900">
              <a:buFontTx/>
              <a:buAutoNum type="arabicPeriod"/>
            </a:pPr>
            <a:r>
              <a:rPr lang="zh-CN" altLang="en-US" sz="2400" dirty="0">
                <a:latin typeface="Calibri" panose="020F0502020204030204" pitchFamily="34" charset="0"/>
                <a:ea typeface="华文楷体" panose="02010600040101010101" pitchFamily="2" charset="-122"/>
                <a:cs typeface="Calibri" panose="020F0502020204030204" pitchFamily="34" charset="0"/>
              </a:rPr>
              <a:t>计算包</a:t>
            </a:r>
            <a:r>
              <a:rPr lang="en-US" altLang="zh-CN" sz="2400" dirty="0">
                <a:latin typeface="Calibri" panose="020F0502020204030204" pitchFamily="34" charset="0"/>
                <a:ea typeface="华文楷体" panose="02010600040101010101" pitchFamily="2" charset="-122"/>
                <a:cs typeface="Calibri" panose="020F0502020204030204" pitchFamily="34" charset="0"/>
              </a:rPr>
              <a:t>A={1, 1, 2, 4}, B={3,3,4,7}</a:t>
            </a:r>
            <a:r>
              <a:rPr lang="zh-CN" altLang="en-US" sz="2400" dirty="0">
                <a:latin typeface="Calibri" panose="020F0502020204030204" pitchFamily="34" charset="0"/>
                <a:ea typeface="华文楷体" panose="02010600040101010101" pitchFamily="2" charset="-122"/>
                <a:cs typeface="Calibri" panose="020F0502020204030204" pitchFamily="34" charset="0"/>
              </a:rPr>
              <a:t>和</a:t>
            </a:r>
            <a:r>
              <a:rPr lang="en-US" altLang="zh-CN" sz="2400" dirty="0">
                <a:latin typeface="Calibri" panose="020F0502020204030204" pitchFamily="34" charset="0"/>
                <a:ea typeface="华文楷体" panose="02010600040101010101" pitchFamily="2" charset="-122"/>
                <a:cs typeface="Calibri" panose="020F0502020204030204" pitchFamily="34" charset="0"/>
              </a:rPr>
              <a:t>C={4,4,4,5}</a:t>
            </a:r>
            <a:r>
              <a:rPr lang="zh-CN" altLang="en-US" sz="2400" dirty="0">
                <a:latin typeface="Calibri" panose="020F0502020204030204" pitchFamily="34" charset="0"/>
                <a:ea typeface="华文楷体" panose="02010600040101010101" pitchFamily="2" charset="-122"/>
                <a:cs typeface="Calibri" panose="020F0502020204030204" pitchFamily="34" charset="0"/>
              </a:rPr>
              <a:t>两两之间的</a:t>
            </a:r>
            <a:r>
              <a:rPr lang="en-US" altLang="zh-CN" sz="2400" dirty="0" err="1">
                <a:latin typeface="Calibri" panose="020F0502020204030204" pitchFamily="34" charset="0"/>
                <a:ea typeface="华文楷体" panose="02010600040101010101" pitchFamily="2" charset="-122"/>
                <a:cs typeface="Calibri" panose="020F0502020204030204" pitchFamily="34" charset="0"/>
              </a:rPr>
              <a:t>Jaccard</a:t>
            </a:r>
            <a:r>
              <a:rPr lang="zh-CN" altLang="en-US" sz="2400" dirty="0">
                <a:latin typeface="Calibri" panose="020F0502020204030204" pitchFamily="34" charset="0"/>
                <a:ea typeface="华文楷体" panose="02010600040101010101" pitchFamily="2" charset="-122"/>
                <a:cs typeface="Calibri" panose="020F0502020204030204" pitchFamily="34" charset="0"/>
              </a:rPr>
              <a:t>相似度。</a:t>
            </a:r>
            <a:endParaRPr lang="en-US" altLang="zh-CN" sz="2400" dirty="0">
              <a:latin typeface="Calibri" panose="020F0502020204030204" pitchFamily="34" charset="0"/>
              <a:ea typeface="华文楷体" panose="02010600040101010101" pitchFamily="2" charset="-122"/>
              <a:cs typeface="Calibri" panose="020F0502020204030204" pitchFamily="34" charset="0"/>
            </a:endParaRPr>
          </a:p>
          <a:p>
            <a:pPr marL="342900" indent="-342900">
              <a:buFontTx/>
              <a:buAutoNum type="arabicPeriod"/>
            </a:pPr>
            <a:r>
              <a:rPr lang="zh-CN" altLang="en-US" sz="2400" dirty="0">
                <a:latin typeface="Calibri" panose="020F0502020204030204" pitchFamily="34" charset="0"/>
                <a:ea typeface="华文楷体" panose="02010600040101010101" pitchFamily="2" charset="-122"/>
                <a:cs typeface="Calibri" panose="020F0502020204030204" pitchFamily="34" charset="0"/>
              </a:rPr>
              <a:t>对文本</a:t>
            </a:r>
            <a:r>
              <a:rPr lang="en-US" altLang="zh-CN" sz="2400" dirty="0">
                <a:latin typeface="Calibri" panose="020F0502020204030204" pitchFamily="34" charset="0"/>
                <a:ea typeface="华文楷体" panose="02010600040101010101" pitchFamily="2" charset="-122"/>
                <a:cs typeface="Calibri" panose="020F0502020204030204" pitchFamily="34" charset="0"/>
              </a:rPr>
              <a:t>”But by the time he was thirteen years old, he was winning against players two times his size and age”</a:t>
            </a:r>
            <a:r>
              <a:rPr lang="zh-CN" altLang="en-US" sz="2400" dirty="0">
                <a:latin typeface="Calibri" panose="020F0502020204030204" pitchFamily="34" charset="0"/>
                <a:ea typeface="华文楷体" panose="02010600040101010101" pitchFamily="2" charset="-122"/>
                <a:cs typeface="Calibri" panose="020F0502020204030204" pitchFamily="34" charset="0"/>
              </a:rPr>
              <a:t>，去除空格，写出前</a:t>
            </a:r>
            <a:r>
              <a:rPr lang="en-US" altLang="zh-CN" sz="2400" dirty="0">
                <a:latin typeface="Calibri" panose="020F0502020204030204" pitchFamily="34" charset="0"/>
                <a:ea typeface="华文楷体" panose="02010600040101010101" pitchFamily="2" charset="-122"/>
                <a:cs typeface="Calibri" panose="020F0502020204030204" pitchFamily="34" charset="0"/>
              </a:rPr>
              <a:t>5</a:t>
            </a:r>
            <a:r>
              <a:rPr lang="zh-CN" altLang="en-US" sz="2400" dirty="0">
                <a:latin typeface="Calibri" panose="020F0502020204030204" pitchFamily="34" charset="0"/>
                <a:ea typeface="华文楷体" panose="02010600040101010101" pitchFamily="2" charset="-122"/>
                <a:cs typeface="Calibri" panose="020F0502020204030204" pitchFamily="34" charset="0"/>
              </a:rPr>
              <a:t>个</a:t>
            </a:r>
            <a:r>
              <a:rPr lang="en-US" altLang="zh-CN" sz="2400" dirty="0">
                <a:latin typeface="Calibri" panose="020F0502020204030204" pitchFamily="34" charset="0"/>
                <a:ea typeface="华文楷体" panose="02010600040101010101" pitchFamily="2" charset="-122"/>
                <a:cs typeface="Calibri" panose="020F0502020204030204" pitchFamily="34" charset="0"/>
              </a:rPr>
              <a:t>4-shingle</a:t>
            </a:r>
            <a:r>
              <a:rPr lang="zh-CN" altLang="en-US" sz="2400" dirty="0">
                <a:latin typeface="Calibri" panose="020F0502020204030204" pitchFamily="34" charset="0"/>
                <a:ea typeface="华文楷体" panose="02010600040101010101" pitchFamily="2" charset="-122"/>
                <a:cs typeface="Calibri" panose="020F0502020204030204" pitchFamily="34" charset="0"/>
              </a:rPr>
              <a:t>。</a:t>
            </a:r>
            <a:endParaRPr lang="en-US" altLang="zh-CN" sz="2400" dirty="0">
              <a:latin typeface="Calibri" panose="020F0502020204030204" pitchFamily="34" charset="0"/>
              <a:ea typeface="华文楷体" panose="02010600040101010101" pitchFamily="2" charset="-122"/>
              <a:cs typeface="Calibri" panose="020F0502020204030204" pitchFamily="34" charset="0"/>
            </a:endParaRPr>
          </a:p>
          <a:p>
            <a:pPr marL="342900" indent="-342900">
              <a:buAutoNum type="arabicPeriod"/>
            </a:pPr>
            <a:endParaRPr lang="zh-CN" altLang="en-US" sz="20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3790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8</a:t>
            </a:fld>
            <a:endParaRPr lang="en-US"/>
          </a:p>
        </p:txBody>
      </p:sp>
      <p:sp>
        <p:nvSpPr>
          <p:cNvPr id="13" name="内容占位符 2"/>
          <p:cNvSpPr>
            <a:spLocks noGrp="1"/>
          </p:cNvSpPr>
          <p:nvPr>
            <p:ph idx="1"/>
          </p:nvPr>
        </p:nvSpPr>
        <p:spPr>
          <a:xfrm>
            <a:off x="285750" y="1655065"/>
            <a:ext cx="8743950" cy="688085"/>
          </a:xfrm>
        </p:spPr>
        <p:txBody>
          <a:bodyPr>
            <a:normAutofit/>
          </a:bodyPr>
          <a:lstStyle/>
          <a:p>
            <a:pPr marL="89154" indent="0">
              <a:buNone/>
            </a:pPr>
            <a:r>
              <a:rPr lang="en-US" altLang="zh-CN" sz="3000" dirty="0">
                <a:ea typeface="方正卡通简体" panose="03000509000000000000" pitchFamily="65" charset="-122"/>
              </a:rPr>
              <a:t>3.1.1 </a:t>
            </a:r>
            <a:r>
              <a:rPr lang="zh-CN" altLang="en-US" sz="3000" dirty="0">
                <a:ea typeface="方正卡通简体" panose="03000509000000000000" pitchFamily="65" charset="-122"/>
              </a:rPr>
              <a:t>集合的</a:t>
            </a:r>
            <a:r>
              <a:rPr lang="en-US" altLang="zh-CN" sz="3000" dirty="0">
                <a:ea typeface="方正卡通简体" panose="03000509000000000000" pitchFamily="65" charset="-122"/>
              </a:rPr>
              <a:t>Jaccard</a:t>
            </a:r>
            <a:r>
              <a:rPr lang="zh-CN" altLang="en-US" sz="3000" dirty="0">
                <a:ea typeface="方正卡通简体" panose="03000509000000000000" pitchFamily="65" charset="-122"/>
              </a:rPr>
              <a:t>相似度</a:t>
            </a:r>
            <a:endParaRPr lang="en-US" altLang="zh-CN" sz="2625" dirty="0">
              <a:latin typeface="Bahnschrift" panose="020B0502040204020203" pitchFamily="34" charset="0"/>
              <a:ea typeface="方正卡通简体" panose="03000509000000000000" pitchFamily="65" charset="-122"/>
            </a:endParaRPr>
          </a:p>
        </p:txBody>
      </p:sp>
      <p:sp>
        <p:nvSpPr>
          <p:cNvPr id="6" name="文本框 5"/>
          <p:cNvSpPr txBox="1"/>
          <p:nvPr/>
        </p:nvSpPr>
        <p:spPr>
          <a:xfrm>
            <a:off x="307375" y="2434718"/>
            <a:ext cx="2800349" cy="3254737"/>
          </a:xfrm>
          <a:prstGeom prst="rect">
            <a:avLst/>
          </a:prstGeom>
          <a:noFill/>
        </p:spPr>
        <p:txBody>
          <a:bodyPr wrap="square" rtlCol="0">
            <a:spAutoFit/>
          </a:bodyPr>
          <a:lstStyle/>
          <a:p>
            <a:r>
              <a:rPr lang="zh-CN" altLang="en-US" sz="2400" dirty="0">
                <a:latin typeface="文道楷体" panose="02010600040101010101" pitchFamily="2" charset="-122"/>
                <a:ea typeface="文道楷体" panose="02010600040101010101" pitchFamily="2" charset="-122"/>
              </a:rPr>
              <a:t>在机器学习和数据挖掘中，我们经常需要知道</a:t>
            </a:r>
            <a:r>
              <a:rPr lang="zh-CN" altLang="en-US" sz="2400" dirty="0">
                <a:solidFill>
                  <a:srgbClr val="FF0000"/>
                </a:solidFill>
                <a:latin typeface="文道楷体" panose="02010600040101010101" pitchFamily="2" charset="-122"/>
                <a:ea typeface="文道楷体" panose="02010600040101010101" pitchFamily="2" charset="-122"/>
              </a:rPr>
              <a:t>个体间差异的大小</a:t>
            </a:r>
            <a:r>
              <a:rPr lang="zh-CN" altLang="en-US" sz="2400" dirty="0">
                <a:latin typeface="文道楷体" panose="02010600040101010101" pitchFamily="2" charset="-122"/>
                <a:ea typeface="文道楷体" panose="02010600040101010101" pitchFamily="2" charset="-122"/>
              </a:rPr>
              <a:t>，进而评价</a:t>
            </a:r>
            <a:r>
              <a:rPr lang="zh-CN" altLang="en-US" sz="2400" dirty="0">
                <a:solidFill>
                  <a:srgbClr val="FF0000"/>
                </a:solidFill>
                <a:latin typeface="文道楷体" panose="02010600040101010101" pitchFamily="2" charset="-122"/>
                <a:ea typeface="文道楷体" panose="02010600040101010101" pitchFamily="2" charset="-122"/>
              </a:rPr>
              <a:t>个体的相似性和类别</a:t>
            </a:r>
            <a:r>
              <a:rPr lang="zh-CN" altLang="en-US" sz="2400" dirty="0">
                <a:latin typeface="文道楷体" panose="02010600040101010101" pitchFamily="2" charset="-122"/>
                <a:ea typeface="文道楷体" panose="02010600040101010101" pitchFamily="2" charset="-122"/>
              </a:rPr>
              <a:t>。根据数据特性的不同，可以采用不同的度量方法。</a:t>
            </a:r>
            <a:endParaRPr lang="en-US" altLang="zh-CN" sz="2400" dirty="0">
              <a:latin typeface="文道楷体" panose="02010600040101010101" pitchFamily="2" charset="-122"/>
              <a:ea typeface="文道楷体" panose="02010600040101010101" pitchFamily="2" charset="-122"/>
            </a:endParaRPr>
          </a:p>
          <a:p>
            <a:endParaRPr lang="zh-CN" altLang="en-US" sz="1350" dirty="0"/>
          </a:p>
        </p:txBody>
      </p:sp>
      <p:pic>
        <p:nvPicPr>
          <p:cNvPr id="7" name="图片 6"/>
          <p:cNvPicPr>
            <a:picLocks noChangeAspect="1"/>
          </p:cNvPicPr>
          <p:nvPr/>
        </p:nvPicPr>
        <p:blipFill>
          <a:blip r:embed="rId3"/>
          <a:stretch>
            <a:fillRect/>
          </a:stretch>
        </p:blipFill>
        <p:spPr>
          <a:xfrm>
            <a:off x="3579038" y="2424337"/>
            <a:ext cx="5464658" cy="3714891"/>
          </a:xfrm>
          <a:prstGeom prst="rect">
            <a:avLst/>
          </a:prstGeom>
        </p:spPr>
      </p:pic>
    </p:spTree>
    <p:extLst>
      <p:ext uri="{BB962C8B-B14F-4D97-AF65-F5344CB8AC3E}">
        <p14:creationId xmlns:p14="http://schemas.microsoft.com/office/powerpoint/2010/main" val="311340689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作业</a:t>
            </a:r>
          </a:p>
        </p:txBody>
      </p:sp>
      <p:sp>
        <p:nvSpPr>
          <p:cNvPr id="3" name="内容占位符 2"/>
          <p:cNvSpPr>
            <a:spLocks noGrp="1"/>
          </p:cNvSpPr>
          <p:nvPr>
            <p:ph idx="1"/>
          </p:nvPr>
        </p:nvSpPr>
        <p:spPr/>
        <p:txBody>
          <a:bodyPr/>
          <a:lstStyle/>
          <a:p>
            <a:pPr marL="89154" indent="0">
              <a:buNone/>
            </a:pPr>
            <a:r>
              <a:rPr lang="en-US" altLang="zh-CN" dirty="0"/>
              <a:t>4 </a:t>
            </a:r>
            <a:r>
              <a:rPr lang="zh-CN" altLang="en-US" dirty="0"/>
              <a:t>习题</a:t>
            </a:r>
            <a:r>
              <a:rPr lang="en-US" altLang="zh-CN" dirty="0"/>
              <a:t>3.3.2 </a:t>
            </a:r>
            <a:r>
              <a:rPr lang="zh-CN" altLang="en-US" dirty="0"/>
              <a:t>使用图</a:t>
            </a:r>
            <a:r>
              <a:rPr lang="en-US" altLang="zh-CN" dirty="0"/>
              <a:t>3-4</a:t>
            </a:r>
            <a:r>
              <a:rPr lang="zh-CN" altLang="en-US" dirty="0"/>
              <a:t>的数据，计算增加如下</a:t>
            </a:r>
            <a:r>
              <a:rPr lang="en-US" altLang="zh-CN" dirty="0"/>
              <a:t>2</a:t>
            </a:r>
            <a:r>
              <a:rPr lang="zh-CN" altLang="en-US" dirty="0"/>
              <a:t>个哈希函数之后得到的签名矩阵：</a:t>
            </a:r>
            <a:endParaRPr lang="en-US" altLang="zh-CN" dirty="0"/>
          </a:p>
          <a:p>
            <a:pPr marL="89154" indent="0">
              <a:buNone/>
            </a:pPr>
            <a:r>
              <a:rPr lang="en-US" altLang="zh-CN" dirty="0"/>
              <a:t>(a) h3(x) = 2x+4 mod 5;</a:t>
            </a:r>
          </a:p>
          <a:p>
            <a:pPr marL="89154" indent="0">
              <a:buNone/>
            </a:pPr>
            <a:r>
              <a:rPr lang="en-US" altLang="zh-CN" dirty="0"/>
              <a:t>(b) h4(x) = 3x-1 mod 5.</a:t>
            </a:r>
            <a:endParaRPr lang="zh-CN" altLang="en-US" dirty="0"/>
          </a:p>
        </p:txBody>
      </p:sp>
      <p:sp>
        <p:nvSpPr>
          <p:cNvPr id="4" name="灯片编号占位符 3"/>
          <p:cNvSpPr>
            <a:spLocks noGrp="1"/>
          </p:cNvSpPr>
          <p:nvPr>
            <p:ph type="sldNum" sz="quarter" idx="12"/>
          </p:nvPr>
        </p:nvSpPr>
        <p:spPr/>
        <p:txBody>
          <a:bodyPr/>
          <a:lstStyle/>
          <a:p>
            <a:fld id="{19B12225-5612-419B-A8D5-4B8EEE4C217E}" type="slidenum">
              <a:rPr lang="en-US" smtClean="0"/>
              <a:pPr/>
              <a:t>80</a:t>
            </a:fld>
            <a:endParaRPr lang="en-US"/>
          </a:p>
        </p:txBody>
      </p:sp>
      <p:pic>
        <p:nvPicPr>
          <p:cNvPr id="5" name="图片 4"/>
          <p:cNvPicPr>
            <a:picLocks noChangeAspect="1"/>
          </p:cNvPicPr>
          <p:nvPr/>
        </p:nvPicPr>
        <p:blipFill>
          <a:blip r:embed="rId2"/>
          <a:stretch>
            <a:fillRect/>
          </a:stretch>
        </p:blipFill>
        <p:spPr>
          <a:xfrm>
            <a:off x="1828800" y="3200400"/>
            <a:ext cx="4972050" cy="1600200"/>
          </a:xfrm>
          <a:prstGeom prst="rect">
            <a:avLst/>
          </a:prstGeom>
        </p:spPr>
      </p:pic>
      <p:sp>
        <p:nvSpPr>
          <p:cNvPr id="6" name="矩形 5"/>
          <p:cNvSpPr/>
          <p:nvPr/>
        </p:nvSpPr>
        <p:spPr>
          <a:xfrm>
            <a:off x="3856740" y="4876800"/>
            <a:ext cx="715260" cy="369332"/>
          </a:xfrm>
          <a:prstGeom prst="rect">
            <a:avLst/>
          </a:prstGeom>
        </p:spPr>
        <p:txBody>
          <a:bodyPr wrap="none">
            <a:spAutoFit/>
          </a:bodyPr>
          <a:lstStyle/>
          <a:p>
            <a:r>
              <a:rPr lang="zh-CN" altLang="en-US" dirty="0"/>
              <a:t>图</a:t>
            </a:r>
            <a:r>
              <a:rPr lang="en-US" altLang="zh-CN" dirty="0"/>
              <a:t>3-4</a:t>
            </a:r>
            <a:endParaRPr lang="zh-CN" altLang="en-US" dirty="0"/>
          </a:p>
        </p:txBody>
      </p:sp>
    </p:spTree>
    <p:extLst>
      <p:ext uri="{BB962C8B-B14F-4D97-AF65-F5344CB8AC3E}">
        <p14:creationId xmlns:p14="http://schemas.microsoft.com/office/powerpoint/2010/main" val="11140604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a:stretch>
            <a:fillRect/>
          </a:stretch>
        </p:blipFill>
        <p:spPr>
          <a:xfrm>
            <a:off x="3579038" y="2424337"/>
            <a:ext cx="5464658" cy="3714891"/>
          </a:xfrm>
          <a:prstGeom prst="rect">
            <a:avLst/>
          </a:prstGeom>
        </p:spPr>
      </p:pic>
      <p:sp>
        <p:nvSpPr>
          <p:cNvPr id="2" name="标题 1"/>
          <p:cNvSpPr>
            <a:spLocks noGrp="1"/>
          </p:cNvSpPr>
          <p:nvPr>
            <p:ph type="title"/>
          </p:nvPr>
        </p:nvSpPr>
        <p:spPr/>
        <p:txBody>
          <a:bodyPr>
            <a:normAutofit/>
          </a:bodyPr>
          <a:lstStyle/>
          <a:p>
            <a:r>
              <a:rPr lang="en-US" altLang="zh-CN" dirty="0"/>
              <a:t>3 .1  </a:t>
            </a:r>
            <a:r>
              <a:rPr lang="zh-CN" altLang="en-US" dirty="0"/>
              <a:t> </a:t>
            </a:r>
            <a:r>
              <a:rPr lang="zh-CN" altLang="en-US" dirty="0">
                <a:latin typeface="方正卡通简体" panose="03000509000000000000" pitchFamily="65" charset="-122"/>
                <a:ea typeface="方正卡通简体" panose="03000509000000000000" pitchFamily="65" charset="-122"/>
              </a:rPr>
              <a:t>近邻搜索的应用</a:t>
            </a:r>
          </a:p>
        </p:txBody>
      </p:sp>
      <p:sp>
        <p:nvSpPr>
          <p:cNvPr id="5" name="灯片编号占位符 4"/>
          <p:cNvSpPr>
            <a:spLocks noGrp="1"/>
          </p:cNvSpPr>
          <p:nvPr>
            <p:ph type="sldNum" sz="quarter" idx="12"/>
          </p:nvPr>
        </p:nvSpPr>
        <p:spPr/>
        <p:txBody>
          <a:bodyPr/>
          <a:lstStyle/>
          <a:p>
            <a:fld id="{19B12225-5612-419B-A8D5-4B8EEE4C217E}" type="slidenum">
              <a:rPr lang="en-US" smtClean="0"/>
              <a:pPr/>
              <a:t>9</a:t>
            </a:fld>
            <a:endParaRPr lang="en-US"/>
          </a:p>
        </p:txBody>
      </p:sp>
      <p:sp>
        <p:nvSpPr>
          <p:cNvPr id="13" name="内容占位符 2"/>
          <p:cNvSpPr>
            <a:spLocks noGrp="1"/>
          </p:cNvSpPr>
          <p:nvPr>
            <p:ph idx="1"/>
          </p:nvPr>
        </p:nvSpPr>
        <p:spPr>
          <a:xfrm>
            <a:off x="285750" y="1655065"/>
            <a:ext cx="8743950" cy="688085"/>
          </a:xfrm>
        </p:spPr>
        <p:txBody>
          <a:bodyPr>
            <a:normAutofit/>
          </a:bodyPr>
          <a:lstStyle/>
          <a:p>
            <a:pPr marL="89154" indent="0">
              <a:buNone/>
            </a:pPr>
            <a:r>
              <a:rPr lang="en-US" altLang="zh-CN" sz="3000" dirty="0">
                <a:ea typeface="方正卡通简体" panose="03000509000000000000" pitchFamily="65" charset="-122"/>
              </a:rPr>
              <a:t>3.1.1 </a:t>
            </a:r>
            <a:r>
              <a:rPr lang="zh-CN" altLang="en-US" sz="3000" dirty="0">
                <a:ea typeface="方正卡通简体" panose="03000509000000000000" pitchFamily="65" charset="-122"/>
              </a:rPr>
              <a:t>集合的</a:t>
            </a:r>
            <a:r>
              <a:rPr lang="en-US" altLang="zh-CN" sz="3000" dirty="0">
                <a:ea typeface="方正卡通简体" panose="03000509000000000000" pitchFamily="65" charset="-122"/>
              </a:rPr>
              <a:t>Jaccard</a:t>
            </a:r>
            <a:r>
              <a:rPr lang="zh-CN" altLang="en-US" sz="3000" dirty="0">
                <a:ea typeface="方正卡通简体" panose="03000509000000000000" pitchFamily="65" charset="-122"/>
              </a:rPr>
              <a:t>相似度</a:t>
            </a:r>
            <a:endParaRPr lang="en-US" altLang="zh-CN" sz="2625" dirty="0">
              <a:latin typeface="Bahnschrift" panose="020B0502040204020203" pitchFamily="34" charset="0"/>
              <a:ea typeface="方正卡通简体" panose="03000509000000000000" pitchFamily="65" charset="-122"/>
            </a:endParaRPr>
          </a:p>
        </p:txBody>
      </p:sp>
      <p:sp>
        <p:nvSpPr>
          <p:cNvPr id="6" name="文本框 5"/>
          <p:cNvSpPr txBox="1"/>
          <p:nvPr/>
        </p:nvSpPr>
        <p:spPr>
          <a:xfrm>
            <a:off x="198095" y="2424337"/>
            <a:ext cx="3397125" cy="2839239"/>
          </a:xfrm>
          <a:prstGeom prst="rect">
            <a:avLst/>
          </a:prstGeom>
          <a:noFill/>
        </p:spPr>
        <p:txBody>
          <a:bodyPr wrap="square" rtlCol="0">
            <a:spAutoFit/>
          </a:bodyPr>
          <a:lstStyle/>
          <a:p>
            <a:r>
              <a:rPr lang="zh-CN" altLang="en-US" sz="2550" dirty="0"/>
              <a:t>集合的相似度：通过计算交集的相对大小来获得集合之间的相似度，也称为</a:t>
            </a:r>
            <a:r>
              <a:rPr lang="en-US" altLang="zh-CN" sz="2550" dirty="0">
                <a:solidFill>
                  <a:schemeClr val="accent6"/>
                </a:solidFill>
                <a:latin typeface="Bahnschrift" panose="020B0502040204020203" pitchFamily="34" charset="0"/>
              </a:rPr>
              <a:t>Jaccard</a:t>
            </a:r>
            <a:r>
              <a:rPr lang="zh-CN" altLang="en-US" sz="2550" dirty="0">
                <a:solidFill>
                  <a:schemeClr val="accent6"/>
                </a:solidFill>
                <a:latin typeface="Bahnschrift" panose="020B0502040204020203" pitchFamily="34" charset="0"/>
              </a:rPr>
              <a:t>相似度</a:t>
            </a:r>
            <a:endParaRPr lang="en-US" altLang="zh-CN" sz="2550" dirty="0">
              <a:solidFill>
                <a:schemeClr val="accent6"/>
              </a:solidFill>
              <a:latin typeface="Bahnschrift" panose="020B0502040204020203" pitchFamily="34" charset="0"/>
            </a:endParaRPr>
          </a:p>
          <a:p>
            <a:pPr marL="257175" lvl="1" indent="-257175">
              <a:buFont typeface="Arial" pitchFamily="34" charset="0"/>
              <a:buChar char="•"/>
            </a:pPr>
            <a:r>
              <a:rPr lang="en-US" altLang="zh-CN" sz="2550" dirty="0">
                <a:solidFill>
                  <a:schemeClr val="accent6"/>
                </a:solidFill>
                <a:latin typeface="Bahnschrift" panose="020B0502040204020203" pitchFamily="34" charset="0"/>
                <a:ea typeface="宋体" charset="-122"/>
              </a:rPr>
              <a:t>SIM</a:t>
            </a:r>
            <a:r>
              <a:rPr lang="en-US" altLang="zh-CN" sz="2550" i="1" dirty="0">
                <a:solidFill>
                  <a:schemeClr val="accent6"/>
                </a:solidFill>
                <a:latin typeface="Bahnschrift" panose="020B0502040204020203" pitchFamily="34" charset="0"/>
                <a:ea typeface="宋体" charset="-122"/>
              </a:rPr>
              <a:t> </a:t>
            </a:r>
            <a:r>
              <a:rPr lang="en-US" altLang="zh-CN" sz="2550" dirty="0">
                <a:solidFill>
                  <a:schemeClr val="accent6"/>
                </a:solidFill>
                <a:latin typeface="Bahnschrift" panose="020B0502040204020203" pitchFamily="34" charset="0"/>
                <a:ea typeface="宋体" charset="-122"/>
              </a:rPr>
              <a:t>(C</a:t>
            </a:r>
            <a:r>
              <a:rPr lang="en-US" altLang="zh-CN" sz="2550" baseline="-25000" dirty="0">
                <a:solidFill>
                  <a:schemeClr val="accent6"/>
                </a:solidFill>
                <a:latin typeface="Bahnschrift" panose="020B0502040204020203" pitchFamily="34" charset="0"/>
                <a:ea typeface="宋体" charset="-122"/>
              </a:rPr>
              <a:t>1</a:t>
            </a:r>
            <a:r>
              <a:rPr lang="en-US" altLang="zh-CN" sz="2550" dirty="0">
                <a:solidFill>
                  <a:schemeClr val="accent6"/>
                </a:solidFill>
                <a:latin typeface="Bahnschrift" panose="020B0502040204020203" pitchFamily="34" charset="0"/>
                <a:ea typeface="宋体" charset="-122"/>
              </a:rPr>
              <a:t>, C</a:t>
            </a:r>
            <a:r>
              <a:rPr lang="en-US" altLang="zh-CN" sz="2550" baseline="-25000" dirty="0">
                <a:solidFill>
                  <a:schemeClr val="accent6"/>
                </a:solidFill>
                <a:latin typeface="Bahnschrift" panose="020B0502040204020203" pitchFamily="34" charset="0"/>
                <a:ea typeface="宋体" charset="-122"/>
              </a:rPr>
              <a:t>2</a:t>
            </a:r>
            <a:r>
              <a:rPr lang="en-US" altLang="zh-CN" sz="2550" dirty="0">
                <a:solidFill>
                  <a:schemeClr val="accent6"/>
                </a:solidFill>
                <a:latin typeface="Bahnschrift" panose="020B0502040204020203" pitchFamily="34" charset="0"/>
                <a:ea typeface="宋体" charset="-122"/>
              </a:rPr>
              <a:t>) = |C</a:t>
            </a:r>
            <a:r>
              <a:rPr lang="en-US" altLang="zh-CN" sz="2550" baseline="-25000" dirty="0">
                <a:solidFill>
                  <a:schemeClr val="accent6"/>
                </a:solidFill>
                <a:latin typeface="Bahnschrift" panose="020B0502040204020203" pitchFamily="34" charset="0"/>
                <a:ea typeface="宋体" charset="-122"/>
              </a:rPr>
              <a:t>1</a:t>
            </a:r>
            <a:r>
              <a:rPr lang="zh-CN" altLang="en-US" sz="2550" dirty="0">
                <a:solidFill>
                  <a:schemeClr val="accent6"/>
                </a:solidFill>
                <a:latin typeface="Bahnschrift" panose="020B0502040204020203" pitchFamily="34" charset="0"/>
                <a:ea typeface="宋体" charset="-122"/>
                <a:sym typeface="Symbol" pitchFamily="18" charset="2"/>
              </a:rPr>
              <a:t>∩</a:t>
            </a:r>
            <a:r>
              <a:rPr lang="en-US" altLang="zh-CN" sz="2550" dirty="0">
                <a:solidFill>
                  <a:schemeClr val="accent6"/>
                </a:solidFill>
                <a:latin typeface="Bahnschrift" panose="020B0502040204020203" pitchFamily="34" charset="0"/>
                <a:ea typeface="宋体" charset="-122"/>
                <a:sym typeface="Symbol" pitchFamily="18" charset="2"/>
              </a:rPr>
              <a:t>C</a:t>
            </a:r>
            <a:r>
              <a:rPr lang="en-US" altLang="zh-CN" sz="2550" baseline="-25000" dirty="0">
                <a:solidFill>
                  <a:schemeClr val="accent6"/>
                </a:solidFill>
                <a:latin typeface="Bahnschrift" panose="020B0502040204020203" pitchFamily="34" charset="0"/>
                <a:ea typeface="宋体" charset="-122"/>
                <a:sym typeface="Symbol" pitchFamily="18" charset="2"/>
              </a:rPr>
              <a:t>2</a:t>
            </a:r>
            <a:r>
              <a:rPr lang="en-US" altLang="zh-CN" sz="2550" dirty="0">
                <a:solidFill>
                  <a:schemeClr val="accent6"/>
                </a:solidFill>
                <a:latin typeface="Bahnschrift" panose="020B0502040204020203" pitchFamily="34" charset="0"/>
                <a:ea typeface="宋体" charset="-122"/>
                <a:sym typeface="Symbol" pitchFamily="18" charset="2"/>
              </a:rPr>
              <a:t>|/|C</a:t>
            </a:r>
            <a:r>
              <a:rPr lang="en-US" altLang="zh-CN" sz="2550" baseline="-25000" dirty="0">
                <a:solidFill>
                  <a:schemeClr val="accent6"/>
                </a:solidFill>
                <a:latin typeface="Bahnschrift" panose="020B0502040204020203" pitchFamily="34" charset="0"/>
                <a:ea typeface="宋体" charset="-122"/>
                <a:sym typeface="Symbol" pitchFamily="18" charset="2"/>
              </a:rPr>
              <a:t>1</a:t>
            </a:r>
            <a:r>
              <a:rPr lang="zh-CN" altLang="en-US" sz="2550" dirty="0">
                <a:solidFill>
                  <a:schemeClr val="accent6"/>
                </a:solidFill>
                <a:latin typeface="Bahnschrift" panose="020B0502040204020203" pitchFamily="34" charset="0"/>
                <a:ea typeface="宋体" charset="-122"/>
                <a:sym typeface="Symbol" pitchFamily="18" charset="2"/>
              </a:rPr>
              <a:t>∪</a:t>
            </a:r>
            <a:r>
              <a:rPr lang="en-US" altLang="zh-CN" sz="2550" dirty="0">
                <a:solidFill>
                  <a:schemeClr val="accent6"/>
                </a:solidFill>
                <a:latin typeface="Bahnschrift" panose="020B0502040204020203" pitchFamily="34" charset="0"/>
                <a:ea typeface="宋体" charset="-122"/>
                <a:sym typeface="Symbol" pitchFamily="18" charset="2"/>
              </a:rPr>
              <a:t>C</a:t>
            </a:r>
            <a:r>
              <a:rPr lang="en-US" altLang="zh-CN" sz="2550" baseline="-25000" dirty="0">
                <a:solidFill>
                  <a:schemeClr val="accent6"/>
                </a:solidFill>
                <a:latin typeface="Bahnschrift" panose="020B0502040204020203" pitchFamily="34" charset="0"/>
                <a:ea typeface="宋体" charset="-122"/>
                <a:sym typeface="Symbol" pitchFamily="18" charset="2"/>
              </a:rPr>
              <a:t>2</a:t>
            </a:r>
            <a:r>
              <a:rPr lang="en-US" altLang="zh-CN" sz="2550" dirty="0">
                <a:solidFill>
                  <a:schemeClr val="accent6"/>
                </a:solidFill>
                <a:latin typeface="Bahnschrift" panose="020B0502040204020203" pitchFamily="34" charset="0"/>
                <a:ea typeface="宋体" charset="-122"/>
                <a:sym typeface="Symbol" pitchFamily="18" charset="2"/>
              </a:rPr>
              <a:t>|</a:t>
            </a:r>
            <a:r>
              <a:rPr lang="en-US" altLang="zh-CN" sz="2550" dirty="0">
                <a:solidFill>
                  <a:schemeClr val="accent6"/>
                </a:solidFill>
                <a:latin typeface="Bahnschrift" panose="020B0502040204020203" pitchFamily="34" charset="0"/>
                <a:ea typeface="宋体" charset="-122"/>
              </a:rPr>
              <a:t>.</a:t>
            </a:r>
          </a:p>
        </p:txBody>
      </p:sp>
      <p:cxnSp>
        <p:nvCxnSpPr>
          <p:cNvPr id="7" name="直接箭头连接符 6"/>
          <p:cNvCxnSpPr/>
          <p:nvPr/>
        </p:nvCxnSpPr>
        <p:spPr>
          <a:xfrm>
            <a:off x="3048000" y="4572000"/>
            <a:ext cx="3200400" cy="1219200"/>
          </a:xfrm>
          <a:prstGeom prst="straightConnector1">
            <a:avLst/>
          </a:prstGeom>
          <a:ln w="57150">
            <a:solidFill>
              <a:srgbClr val="FF0000"/>
            </a:solidFill>
            <a:prstDash val="sysDash"/>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7358968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6.4|5.7|20.5"/>
</p:tagLst>
</file>

<file path=ppt/tags/tag2.xml><?xml version="1.0" encoding="utf-8"?>
<p:tagLst xmlns:a="http://schemas.openxmlformats.org/drawingml/2006/main" xmlns:r="http://schemas.openxmlformats.org/officeDocument/2006/relationships" xmlns:p="http://schemas.openxmlformats.org/presentationml/2006/main">
  <p:tag name="TIMING" val="|54|1.7"/>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a:solidFill>
          <a:schemeClr val="accent2">
            <a:lumMod val="40000"/>
            <a:lumOff val="60000"/>
          </a:schemeClr>
        </a:solidFill>
        <a:ln w="38100">
          <a:solidFill>
            <a:srgbClr val="0070C0"/>
          </a:solidFill>
        </a:ln>
      </a:spPr>
      <a:bodyPr rtlCol="0" anchor="ctr"/>
      <a:lstStyle>
        <a:defPPr algn="ctr">
          <a:defRPr/>
        </a:defPPr>
      </a:lstStyle>
      <a:style>
        <a:lnRef idx="1">
          <a:schemeClr val="dk1"/>
        </a:lnRef>
        <a:fillRef idx="0">
          <a:schemeClr val="dk1"/>
        </a:fillRef>
        <a:effectRef idx="0">
          <a:schemeClr val="dk1"/>
        </a:effectRef>
        <a:fontRef idx="minor">
          <a:schemeClr val="tx1"/>
        </a:fontRef>
      </a:style>
    </a:spDef>
    <a:lnDef>
      <a:spPr>
        <a:ln w="25400">
          <a:solidFill>
            <a:schemeClr val="accent1">
              <a:lumMod val="50000"/>
            </a:schemeClr>
          </a:solidFill>
          <a:prstDash val="sysDash"/>
          <a:tailEnd type="triangle"/>
        </a:ln>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dirty="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Module</Template>
  <TotalTime>55887</TotalTime>
  <Words>7935</Words>
  <Application>Microsoft Macintosh PowerPoint</Application>
  <PresentationFormat>全屏显示(4:3)</PresentationFormat>
  <Paragraphs>850</Paragraphs>
  <Slides>80</Slides>
  <Notes>76</Notes>
  <HiddenSlides>0</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1</vt:i4>
      </vt:variant>
      <vt:variant>
        <vt:lpstr>幻灯片标题</vt:lpstr>
      </vt:variant>
      <vt:variant>
        <vt:i4>80</vt:i4>
      </vt:variant>
    </vt:vector>
  </HeadingPairs>
  <TitlesOfParts>
    <vt:vector size="96" baseType="lpstr">
      <vt:lpstr>方正卡通简体</vt:lpstr>
      <vt:lpstr>楷体</vt:lpstr>
      <vt:lpstr>文道楷体</vt:lpstr>
      <vt:lpstr>宋体</vt:lpstr>
      <vt:lpstr>微软雅黑</vt:lpstr>
      <vt:lpstr>Arial</vt:lpstr>
      <vt:lpstr>Bahnschrift</vt:lpstr>
      <vt:lpstr>Calibri</vt:lpstr>
      <vt:lpstr>Cambria Math</vt:lpstr>
      <vt:lpstr>Corbel</vt:lpstr>
      <vt:lpstr>Fira Code</vt:lpstr>
      <vt:lpstr>Times New Roman</vt:lpstr>
      <vt:lpstr>Wingdings</vt:lpstr>
      <vt:lpstr>Wingdings 2</vt:lpstr>
      <vt:lpstr>Module</vt:lpstr>
      <vt:lpstr>Visio.Drawing.11</vt:lpstr>
      <vt:lpstr>PowerPoint 演示文稿</vt:lpstr>
      <vt:lpstr>3   相似项发现</vt:lpstr>
      <vt:lpstr>3   相似项发现</vt:lpstr>
      <vt:lpstr>3   相似项发现</vt:lpstr>
      <vt:lpstr>3   相似项发现</vt:lpstr>
      <vt:lpstr>本章思路</vt:lpstr>
      <vt:lpstr>本章思路</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.1   近邻搜索的应用</vt:lpstr>
      <vt:lpstr>3 .2   文档的Shingling</vt:lpstr>
      <vt:lpstr>3 .2   文档的Shingling</vt:lpstr>
      <vt:lpstr>3 .2   文档的Shingling</vt:lpstr>
      <vt:lpstr>3 .2   文档的Shingling</vt:lpstr>
      <vt:lpstr>3 .2   文档的Shingling</vt:lpstr>
      <vt:lpstr>3 .2   文档的Shingling</vt:lpstr>
      <vt:lpstr>3 .2   文档的Shingling</vt:lpstr>
      <vt:lpstr>3 .2   文档的Shingling</vt:lpstr>
      <vt:lpstr>3 .2   文档的Shingling</vt:lpstr>
      <vt:lpstr>3 .2   文档的Shingling</vt:lpstr>
      <vt:lpstr>3 .2   文档的Shingling</vt:lpstr>
      <vt:lpstr>3 .2   文档的Shingling</vt:lpstr>
      <vt:lpstr>3.3 保持相似度的集合摘要表示</vt:lpstr>
      <vt:lpstr>3.3 保持相似度的集合摘要表示</vt:lpstr>
      <vt:lpstr>3.3 保持相似度的集合摘要表示</vt:lpstr>
      <vt:lpstr>3.3 保持相似度的集合摘要表示</vt:lpstr>
      <vt:lpstr>3.3 保持相似度的集合摘要表示</vt:lpstr>
      <vt:lpstr>3.3 保持相似度的集合摘要表示</vt:lpstr>
      <vt:lpstr>3.3 保持相似度的集合摘要表示</vt:lpstr>
      <vt:lpstr>3.3 保持相似度的集合摘要表示</vt:lpstr>
      <vt:lpstr>3.3 保持相似度的集合摘要表示</vt:lpstr>
      <vt:lpstr>3.3 保持相似度的集合摘要表示</vt:lpstr>
      <vt:lpstr>3.3 保持相似度的集合摘要表示</vt:lpstr>
      <vt:lpstr>3.3 保持相似度的集合摘要表示</vt:lpstr>
      <vt:lpstr>3.3 保持相似度的集合摘要表示</vt:lpstr>
      <vt:lpstr>3.3 保持相似度的集合摘要表示</vt:lpstr>
      <vt:lpstr>3.3 保持相似度的集合摘要表示</vt:lpstr>
      <vt:lpstr>3.4  文档的局部敏感哈希算法</vt:lpstr>
      <vt:lpstr>3.4  文档的局部敏感哈希算法</vt:lpstr>
      <vt:lpstr>3.4  文档的局部敏感哈希算法</vt:lpstr>
      <vt:lpstr>3.4  文档的局部敏感哈希算法</vt:lpstr>
      <vt:lpstr>3.4  文档的局部敏感哈希算法</vt:lpstr>
      <vt:lpstr>3.4  文档的局部敏感哈希算法</vt:lpstr>
      <vt:lpstr>3.4  文档的局部敏感哈希算法</vt:lpstr>
      <vt:lpstr>3.4  文档的局部敏感哈希算法</vt:lpstr>
      <vt:lpstr>3.4  文档的局部敏感哈希算法</vt:lpstr>
      <vt:lpstr>3.5 距离测度</vt:lpstr>
      <vt:lpstr>3.5 距离测度</vt:lpstr>
      <vt:lpstr>3.5 距离测度</vt:lpstr>
      <vt:lpstr>3.5 距离测度</vt:lpstr>
      <vt:lpstr>3.5 距离测度</vt:lpstr>
      <vt:lpstr>3.5 距离测度</vt:lpstr>
      <vt:lpstr>3.5 距离测度</vt:lpstr>
      <vt:lpstr>3.8  LSH函数的应用</vt:lpstr>
      <vt:lpstr>3.8  LSH函数的应用</vt:lpstr>
      <vt:lpstr>3.8  LSH函数的应用</vt:lpstr>
      <vt:lpstr>总结 本章技术框图</vt:lpstr>
      <vt:lpstr>作业</vt:lpstr>
      <vt:lpstr>作业</vt:lpstr>
    </vt:vector>
  </TitlesOfParts>
  <Company>Carnegie Mellon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智一 谭</cp:lastModifiedBy>
  <cp:revision>2297</cp:revision>
  <cp:lastPrinted>2011-10-20T04:01:43Z</cp:lastPrinted>
  <dcterms:created xsi:type="dcterms:W3CDTF">2009-06-12T17:14:38Z</dcterms:created>
  <dcterms:modified xsi:type="dcterms:W3CDTF">2024-06-04T08:34:16Z</dcterms:modified>
</cp:coreProperties>
</file>